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4"/>
  </p:sldMasterIdLst>
  <p:notesMasterIdLst>
    <p:notesMasterId r:id="rId160"/>
  </p:notesMasterIdLst>
  <p:sldIdLst>
    <p:sldId id="700" r:id="rId5"/>
    <p:sldId id="701" r:id="rId6"/>
    <p:sldId id="702" r:id="rId7"/>
    <p:sldId id="703" r:id="rId8"/>
    <p:sldId id="704" r:id="rId9"/>
    <p:sldId id="705" r:id="rId10"/>
    <p:sldId id="706" r:id="rId11"/>
    <p:sldId id="707" r:id="rId12"/>
    <p:sldId id="758" r:id="rId13"/>
    <p:sldId id="759" r:id="rId14"/>
    <p:sldId id="760" r:id="rId15"/>
    <p:sldId id="761" r:id="rId16"/>
    <p:sldId id="762" r:id="rId17"/>
    <p:sldId id="763" r:id="rId18"/>
    <p:sldId id="764" r:id="rId19"/>
    <p:sldId id="765" r:id="rId20"/>
    <p:sldId id="766" r:id="rId21"/>
    <p:sldId id="767" r:id="rId22"/>
    <p:sldId id="768" r:id="rId23"/>
    <p:sldId id="769" r:id="rId24"/>
    <p:sldId id="770" r:id="rId25"/>
    <p:sldId id="771" r:id="rId26"/>
    <p:sldId id="772" r:id="rId27"/>
    <p:sldId id="773" r:id="rId28"/>
    <p:sldId id="774" r:id="rId29"/>
    <p:sldId id="775" r:id="rId30"/>
    <p:sldId id="776" r:id="rId31"/>
    <p:sldId id="777" r:id="rId32"/>
    <p:sldId id="778" r:id="rId33"/>
    <p:sldId id="779" r:id="rId34"/>
    <p:sldId id="780" r:id="rId35"/>
    <p:sldId id="708" r:id="rId36"/>
    <p:sldId id="709" r:id="rId37"/>
    <p:sldId id="710" r:id="rId38"/>
    <p:sldId id="711" r:id="rId39"/>
    <p:sldId id="712" r:id="rId40"/>
    <p:sldId id="713" r:id="rId41"/>
    <p:sldId id="781" r:id="rId42"/>
    <p:sldId id="782" r:id="rId43"/>
    <p:sldId id="783" r:id="rId44"/>
    <p:sldId id="715" r:id="rId45"/>
    <p:sldId id="716" r:id="rId46"/>
    <p:sldId id="717" r:id="rId47"/>
    <p:sldId id="718" r:id="rId48"/>
    <p:sldId id="719" r:id="rId49"/>
    <p:sldId id="720" r:id="rId50"/>
    <p:sldId id="721" r:id="rId51"/>
    <p:sldId id="722" r:id="rId52"/>
    <p:sldId id="723" r:id="rId53"/>
    <p:sldId id="724" r:id="rId54"/>
    <p:sldId id="727" r:id="rId55"/>
    <p:sldId id="784" r:id="rId56"/>
    <p:sldId id="785" r:id="rId57"/>
    <p:sldId id="728" r:id="rId58"/>
    <p:sldId id="786" r:id="rId59"/>
    <p:sldId id="787" r:id="rId60"/>
    <p:sldId id="729" r:id="rId61"/>
    <p:sldId id="730" r:id="rId62"/>
    <p:sldId id="731" r:id="rId63"/>
    <p:sldId id="732" r:id="rId64"/>
    <p:sldId id="733" r:id="rId65"/>
    <p:sldId id="734" r:id="rId66"/>
    <p:sldId id="735" r:id="rId67"/>
    <p:sldId id="736" r:id="rId68"/>
    <p:sldId id="737" r:id="rId69"/>
    <p:sldId id="749" r:id="rId70"/>
    <p:sldId id="750" r:id="rId71"/>
    <p:sldId id="742" r:id="rId72"/>
    <p:sldId id="743" r:id="rId73"/>
    <p:sldId id="744" r:id="rId74"/>
    <p:sldId id="745" r:id="rId75"/>
    <p:sldId id="746" r:id="rId76"/>
    <p:sldId id="747" r:id="rId77"/>
    <p:sldId id="748" r:id="rId78"/>
    <p:sldId id="788" r:id="rId79"/>
    <p:sldId id="751" r:id="rId80"/>
    <p:sldId id="789" r:id="rId81"/>
    <p:sldId id="790" r:id="rId82"/>
    <p:sldId id="752" r:id="rId83"/>
    <p:sldId id="738" r:id="rId84"/>
    <p:sldId id="754" r:id="rId85"/>
    <p:sldId id="753" r:id="rId86"/>
    <p:sldId id="791" r:id="rId87"/>
    <p:sldId id="792" r:id="rId88"/>
    <p:sldId id="755" r:id="rId89"/>
    <p:sldId id="756" r:id="rId90"/>
    <p:sldId id="757" r:id="rId91"/>
    <p:sldId id="793" r:id="rId92"/>
    <p:sldId id="305" r:id="rId93"/>
    <p:sldId id="546" r:id="rId94"/>
    <p:sldId id="547" r:id="rId95"/>
    <p:sldId id="413" r:id="rId96"/>
    <p:sldId id="414" r:id="rId97"/>
    <p:sldId id="416" r:id="rId98"/>
    <p:sldId id="415" r:id="rId99"/>
    <p:sldId id="417" r:id="rId100"/>
    <p:sldId id="418" r:id="rId101"/>
    <p:sldId id="419" r:id="rId102"/>
    <p:sldId id="420" r:id="rId103"/>
    <p:sldId id="563" r:id="rId104"/>
    <p:sldId id="562" r:id="rId105"/>
    <p:sldId id="561" r:id="rId106"/>
    <p:sldId id="564" r:id="rId107"/>
    <p:sldId id="558" r:id="rId108"/>
    <p:sldId id="559" r:id="rId109"/>
    <p:sldId id="560" r:id="rId110"/>
    <p:sldId id="425" r:id="rId111"/>
    <p:sldId id="426" r:id="rId112"/>
    <p:sldId id="427" r:id="rId113"/>
    <p:sldId id="428" r:id="rId114"/>
    <p:sldId id="429" r:id="rId115"/>
    <p:sldId id="430" r:id="rId116"/>
    <p:sldId id="431" r:id="rId117"/>
    <p:sldId id="432" r:id="rId118"/>
    <p:sldId id="433" r:id="rId119"/>
    <p:sldId id="440" r:id="rId120"/>
    <p:sldId id="441" r:id="rId121"/>
    <p:sldId id="436" r:id="rId122"/>
    <p:sldId id="437" r:id="rId123"/>
    <p:sldId id="434" r:id="rId124"/>
    <p:sldId id="435" r:id="rId125"/>
    <p:sldId id="442" r:id="rId126"/>
    <p:sldId id="443" r:id="rId127"/>
    <p:sldId id="438" r:id="rId128"/>
    <p:sldId id="439" r:id="rId129"/>
    <p:sldId id="444" r:id="rId130"/>
    <p:sldId id="445" r:id="rId131"/>
    <p:sldId id="446" r:id="rId132"/>
    <p:sldId id="447" r:id="rId133"/>
    <p:sldId id="448" r:id="rId134"/>
    <p:sldId id="449" r:id="rId135"/>
    <p:sldId id="451" r:id="rId136"/>
    <p:sldId id="452" r:id="rId137"/>
    <p:sldId id="454" r:id="rId138"/>
    <p:sldId id="453" r:id="rId139"/>
    <p:sldId id="455" r:id="rId140"/>
    <p:sldId id="456" r:id="rId141"/>
    <p:sldId id="457" r:id="rId142"/>
    <p:sldId id="458" r:id="rId143"/>
    <p:sldId id="459" r:id="rId144"/>
    <p:sldId id="460" r:id="rId145"/>
    <p:sldId id="461" r:id="rId146"/>
    <p:sldId id="612" r:id="rId147"/>
    <p:sldId id="611" r:id="rId148"/>
    <p:sldId id="610" r:id="rId149"/>
    <p:sldId id="609" r:id="rId150"/>
    <p:sldId id="608" r:id="rId151"/>
    <p:sldId id="607" r:id="rId152"/>
    <p:sldId id="606" r:id="rId153"/>
    <p:sldId id="605" r:id="rId154"/>
    <p:sldId id="619" r:id="rId155"/>
    <p:sldId id="616" r:id="rId156"/>
    <p:sldId id="632" r:id="rId157"/>
    <p:sldId id="631" r:id="rId158"/>
    <p:sldId id="409" r:id="rId159"/>
  </p:sldIdLst>
  <p:sldSz cx="9144000" cy="5143500" type="screen16x9"/>
  <p:notesSz cx="6858000" cy="9144000"/>
  <p:embeddedFontLst>
    <p:embeddedFont>
      <p:font typeface="Arial Narrow" panose="020B0606020202030204" pitchFamily="34" charset="0"/>
      <p:regular r:id="rId161"/>
      <p:bold r:id="rId162"/>
      <p:italic r:id="rId163"/>
      <p:boldItalic r:id="rId164"/>
    </p:embeddedFont>
    <p:embeddedFont>
      <p:font typeface="Calibri" panose="020F0502020204030204" pitchFamily="34" charset="0"/>
      <p:regular r:id="rId165"/>
      <p:bold r:id="rId166"/>
      <p:italic r:id="rId167"/>
      <p:boldItalic r:id="rId168"/>
    </p:embeddedFont>
    <p:embeddedFont>
      <p:font typeface="Montserrat" panose="020B0604020202020204" charset="0"/>
      <p:regular r:id="rId169"/>
      <p:bold r:id="rId170"/>
      <p:italic r:id="rId171"/>
      <p:boldItalic r:id="rId172"/>
    </p:embeddedFont>
    <p:embeddedFont>
      <p:font typeface="Open Sans" panose="020B0606030504020204" pitchFamily="34" charset="0"/>
      <p:regular r:id="rId173"/>
      <p:bold r:id="rId174"/>
      <p:italic r:id="rId175"/>
      <p:boldItalic r:id="rId176"/>
    </p:embeddedFont>
    <p:embeddedFont>
      <p:font typeface="Verdana" panose="020B0604030504040204" pitchFamily="34" charset="0"/>
      <p:regular r:id="rId177"/>
      <p:bold r:id="rId178"/>
      <p:italic r:id="rId179"/>
      <p:boldItalic r:id="rId180"/>
    </p:embeddedFont>
    <p:embeddedFont>
      <p:font typeface="Wingdings 2" panose="05020102010507070707" pitchFamily="18" charset="2"/>
      <p:regular r:id="rId181"/>
    </p:embeddedFont>
    <p:embeddedFont>
      <p:font typeface="Wingdings 3" panose="05040102010807070707" pitchFamily="18" charset="2"/>
      <p:regular r:id="rId182"/>
    </p:embeddedFont>
  </p:embeddedFontLst>
  <p:custDataLst>
    <p:tags r:id="rId183"/>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69">
          <p15:clr>
            <a:srgbClr val="A4A3A4"/>
          </p15:clr>
        </p15:guide>
        <p15:guide id="4" pos="23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extLst>
      <p:ext uri="{19B8F6BF-5375-455C-9EA6-DF929625EA0E}">
        <p15:presenceInfo xmlns:p15="http://schemas.microsoft.com/office/powerpoint/2012/main" userId="asus" providerId="None"/>
      </p:ext>
    </p:extLst>
  </p:cmAuthor>
  <p:cmAuthor id="2" name="Senthil Raja" initials="SR" lastIdx="2" clrIdx="1">
    <p:extLst>
      <p:ext uri="{19B8F6BF-5375-455C-9EA6-DF929625EA0E}">
        <p15:presenceInfo xmlns:p15="http://schemas.microsoft.com/office/powerpoint/2012/main" userId="S::senthil.raja@knowledgehut.co::d77a9434-5a94-4fc5-ac24-847d162e21f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318E"/>
    <a:srgbClr val="62C1C5"/>
    <a:srgbClr val="0BCFB8"/>
    <a:srgbClr val="02BDF1"/>
    <a:srgbClr val="FB6A34"/>
    <a:srgbClr val="221E1F"/>
    <a:srgbClr val="212121"/>
    <a:srgbClr val="C34071"/>
    <a:srgbClr val="FF9933"/>
    <a:srgbClr val="94D4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B557F1-6653-4CE7-998E-396F6643B7DD}" v="1" dt="2020-02-29T11:51:48.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84" autoAdjust="0"/>
    <p:restoredTop sz="98029" autoAdjust="0"/>
  </p:normalViewPr>
  <p:slideViewPr>
    <p:cSldViewPr snapToGrid="0">
      <p:cViewPr varScale="1">
        <p:scale>
          <a:sx n="110" d="100"/>
          <a:sy n="110" d="100"/>
        </p:scale>
        <p:origin x="754" y="72"/>
      </p:cViewPr>
      <p:guideLst>
        <p:guide orient="horz" pos="1620"/>
        <p:guide pos="2880"/>
        <p:guide orient="horz" pos="169"/>
        <p:guide pos="235"/>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font" Target="fonts/font10.fntdata"/><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notesMaster" Target="notesMasters/notesMaster1.xml"/><Relationship Id="rId181" Type="http://schemas.openxmlformats.org/officeDocument/2006/relationships/font" Target="fonts/font21.fntdata"/><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font" Target="fonts/font11.fntdata"/><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font" Target="fonts/font1.fntdata"/><Relationship Id="rId182" Type="http://schemas.openxmlformats.org/officeDocument/2006/relationships/font" Target="fonts/font22.fntdata"/><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font" Target="fonts/font12.fntdata"/><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font" Target="fonts/font7.fntdata"/><Relationship Id="rId188"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font" Target="fonts/font2.fntdata"/><Relationship Id="rId183" Type="http://schemas.openxmlformats.org/officeDocument/2006/relationships/tags" Target="tags/tag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font" Target="fonts/font18.fntdata"/><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font" Target="fonts/font13.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font" Target="fonts/font8.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font" Target="fonts/font3.fntdata"/><Relationship Id="rId184" Type="http://schemas.openxmlformats.org/officeDocument/2006/relationships/commentAuthors" Target="commentAuthors.xml"/><Relationship Id="rId189" Type="http://schemas.microsoft.com/office/2016/11/relationships/changesInfo" Target="changesInfos/changesInfo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font" Target="fonts/font14.fntdata"/><Relationship Id="rId179" Type="http://schemas.openxmlformats.org/officeDocument/2006/relationships/font" Target="fonts/font19.fntdata"/><Relationship Id="rId190" Type="http://schemas.microsoft.com/office/2015/10/relationships/revisionInfo" Target="revisionInfo.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font" Target="fonts/font4.fntdata"/><Relationship Id="rId169" Type="http://schemas.openxmlformats.org/officeDocument/2006/relationships/font" Target="fonts/font9.fntdata"/><Relationship Id="rId18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font" Target="fonts/font20.fntdata"/><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font" Target="fonts/font15.fntdata"/><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font" Target="fonts/font5.fntdata"/><Relationship Id="rId186" Type="http://schemas.openxmlformats.org/officeDocument/2006/relationships/viewProps" Target="viewProp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font" Target="fonts/font16.fntdata"/><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font" Target="fonts/font6.fntdata"/><Relationship Id="rId187" Type="http://schemas.openxmlformats.org/officeDocument/2006/relationships/theme" Target="theme/theme1.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font" Target="fonts/font1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hya Gupta" userId="8d41a3bc-31da-43b5-8f83-a88464cd8f12" providerId="ADAL" clId="{D6B557F1-6653-4CE7-998E-396F6643B7DD}"/>
    <pc:docChg chg="addSld modSld">
      <pc:chgData name="Sandhya Gupta" userId="8d41a3bc-31da-43b5-8f83-a88464cd8f12" providerId="ADAL" clId="{D6B557F1-6653-4CE7-998E-396F6643B7DD}" dt="2020-02-29T11:51:48.609" v="0"/>
      <pc:docMkLst>
        <pc:docMk/>
      </pc:docMkLst>
      <pc:sldChg chg="add">
        <pc:chgData name="Sandhya Gupta" userId="8d41a3bc-31da-43b5-8f83-a88464cd8f12" providerId="ADAL" clId="{D6B557F1-6653-4CE7-998E-396F6643B7DD}" dt="2020-02-29T11:51:48.609" v="0"/>
        <pc:sldMkLst>
          <pc:docMk/>
          <pc:sldMk cId="3239077110" sldId="700"/>
        </pc:sldMkLst>
      </pc:sldChg>
      <pc:sldChg chg="add">
        <pc:chgData name="Sandhya Gupta" userId="8d41a3bc-31da-43b5-8f83-a88464cd8f12" providerId="ADAL" clId="{D6B557F1-6653-4CE7-998E-396F6643B7DD}" dt="2020-02-29T11:51:48.609" v="0"/>
        <pc:sldMkLst>
          <pc:docMk/>
          <pc:sldMk cId="1237756542" sldId="701"/>
        </pc:sldMkLst>
      </pc:sldChg>
      <pc:sldChg chg="add">
        <pc:chgData name="Sandhya Gupta" userId="8d41a3bc-31da-43b5-8f83-a88464cd8f12" providerId="ADAL" clId="{D6B557F1-6653-4CE7-998E-396F6643B7DD}" dt="2020-02-29T11:51:48.609" v="0"/>
        <pc:sldMkLst>
          <pc:docMk/>
          <pc:sldMk cId="3704328703" sldId="702"/>
        </pc:sldMkLst>
      </pc:sldChg>
      <pc:sldChg chg="add">
        <pc:chgData name="Sandhya Gupta" userId="8d41a3bc-31da-43b5-8f83-a88464cd8f12" providerId="ADAL" clId="{D6B557F1-6653-4CE7-998E-396F6643B7DD}" dt="2020-02-29T11:51:48.609" v="0"/>
        <pc:sldMkLst>
          <pc:docMk/>
          <pc:sldMk cId="1262494217" sldId="703"/>
        </pc:sldMkLst>
      </pc:sldChg>
      <pc:sldChg chg="add">
        <pc:chgData name="Sandhya Gupta" userId="8d41a3bc-31da-43b5-8f83-a88464cd8f12" providerId="ADAL" clId="{D6B557F1-6653-4CE7-998E-396F6643B7DD}" dt="2020-02-29T11:51:48.609" v="0"/>
        <pc:sldMkLst>
          <pc:docMk/>
          <pc:sldMk cId="2655215332" sldId="704"/>
        </pc:sldMkLst>
      </pc:sldChg>
      <pc:sldChg chg="add">
        <pc:chgData name="Sandhya Gupta" userId="8d41a3bc-31da-43b5-8f83-a88464cd8f12" providerId="ADAL" clId="{D6B557F1-6653-4CE7-998E-396F6643B7DD}" dt="2020-02-29T11:51:48.609" v="0"/>
        <pc:sldMkLst>
          <pc:docMk/>
          <pc:sldMk cId="4184194611" sldId="705"/>
        </pc:sldMkLst>
      </pc:sldChg>
      <pc:sldChg chg="add">
        <pc:chgData name="Sandhya Gupta" userId="8d41a3bc-31da-43b5-8f83-a88464cd8f12" providerId="ADAL" clId="{D6B557F1-6653-4CE7-998E-396F6643B7DD}" dt="2020-02-29T11:51:48.609" v="0"/>
        <pc:sldMkLst>
          <pc:docMk/>
          <pc:sldMk cId="1323189727" sldId="706"/>
        </pc:sldMkLst>
      </pc:sldChg>
      <pc:sldChg chg="add">
        <pc:chgData name="Sandhya Gupta" userId="8d41a3bc-31da-43b5-8f83-a88464cd8f12" providerId="ADAL" clId="{D6B557F1-6653-4CE7-998E-396F6643B7DD}" dt="2020-02-29T11:51:48.609" v="0"/>
        <pc:sldMkLst>
          <pc:docMk/>
          <pc:sldMk cId="1959487940" sldId="707"/>
        </pc:sldMkLst>
      </pc:sldChg>
      <pc:sldChg chg="add">
        <pc:chgData name="Sandhya Gupta" userId="8d41a3bc-31da-43b5-8f83-a88464cd8f12" providerId="ADAL" clId="{D6B557F1-6653-4CE7-998E-396F6643B7DD}" dt="2020-02-29T11:51:48.609" v="0"/>
        <pc:sldMkLst>
          <pc:docMk/>
          <pc:sldMk cId="1811964916" sldId="708"/>
        </pc:sldMkLst>
      </pc:sldChg>
      <pc:sldChg chg="add">
        <pc:chgData name="Sandhya Gupta" userId="8d41a3bc-31da-43b5-8f83-a88464cd8f12" providerId="ADAL" clId="{D6B557F1-6653-4CE7-998E-396F6643B7DD}" dt="2020-02-29T11:51:48.609" v="0"/>
        <pc:sldMkLst>
          <pc:docMk/>
          <pc:sldMk cId="750697692" sldId="709"/>
        </pc:sldMkLst>
      </pc:sldChg>
      <pc:sldChg chg="add">
        <pc:chgData name="Sandhya Gupta" userId="8d41a3bc-31da-43b5-8f83-a88464cd8f12" providerId="ADAL" clId="{D6B557F1-6653-4CE7-998E-396F6643B7DD}" dt="2020-02-29T11:51:48.609" v="0"/>
        <pc:sldMkLst>
          <pc:docMk/>
          <pc:sldMk cId="1111022163" sldId="710"/>
        </pc:sldMkLst>
      </pc:sldChg>
      <pc:sldChg chg="add">
        <pc:chgData name="Sandhya Gupta" userId="8d41a3bc-31da-43b5-8f83-a88464cd8f12" providerId="ADAL" clId="{D6B557F1-6653-4CE7-998E-396F6643B7DD}" dt="2020-02-29T11:51:48.609" v="0"/>
        <pc:sldMkLst>
          <pc:docMk/>
          <pc:sldMk cId="344061808" sldId="711"/>
        </pc:sldMkLst>
      </pc:sldChg>
      <pc:sldChg chg="add">
        <pc:chgData name="Sandhya Gupta" userId="8d41a3bc-31da-43b5-8f83-a88464cd8f12" providerId="ADAL" clId="{D6B557F1-6653-4CE7-998E-396F6643B7DD}" dt="2020-02-29T11:51:48.609" v="0"/>
        <pc:sldMkLst>
          <pc:docMk/>
          <pc:sldMk cId="1196781246" sldId="712"/>
        </pc:sldMkLst>
      </pc:sldChg>
      <pc:sldChg chg="add">
        <pc:chgData name="Sandhya Gupta" userId="8d41a3bc-31da-43b5-8f83-a88464cd8f12" providerId="ADAL" clId="{D6B557F1-6653-4CE7-998E-396F6643B7DD}" dt="2020-02-29T11:51:48.609" v="0"/>
        <pc:sldMkLst>
          <pc:docMk/>
          <pc:sldMk cId="4063170592" sldId="713"/>
        </pc:sldMkLst>
      </pc:sldChg>
      <pc:sldChg chg="add">
        <pc:chgData name="Sandhya Gupta" userId="8d41a3bc-31da-43b5-8f83-a88464cd8f12" providerId="ADAL" clId="{D6B557F1-6653-4CE7-998E-396F6643B7DD}" dt="2020-02-29T11:51:48.609" v="0"/>
        <pc:sldMkLst>
          <pc:docMk/>
          <pc:sldMk cId="1742954194" sldId="714"/>
        </pc:sldMkLst>
      </pc:sldChg>
      <pc:sldChg chg="add">
        <pc:chgData name="Sandhya Gupta" userId="8d41a3bc-31da-43b5-8f83-a88464cd8f12" providerId="ADAL" clId="{D6B557F1-6653-4CE7-998E-396F6643B7DD}" dt="2020-02-29T11:51:48.609" v="0"/>
        <pc:sldMkLst>
          <pc:docMk/>
          <pc:sldMk cId="2831139433" sldId="715"/>
        </pc:sldMkLst>
      </pc:sldChg>
      <pc:sldChg chg="add">
        <pc:chgData name="Sandhya Gupta" userId="8d41a3bc-31da-43b5-8f83-a88464cd8f12" providerId="ADAL" clId="{D6B557F1-6653-4CE7-998E-396F6643B7DD}" dt="2020-02-29T11:51:48.609" v="0"/>
        <pc:sldMkLst>
          <pc:docMk/>
          <pc:sldMk cId="722462110" sldId="716"/>
        </pc:sldMkLst>
      </pc:sldChg>
      <pc:sldChg chg="add">
        <pc:chgData name="Sandhya Gupta" userId="8d41a3bc-31da-43b5-8f83-a88464cd8f12" providerId="ADAL" clId="{D6B557F1-6653-4CE7-998E-396F6643B7DD}" dt="2020-02-29T11:51:48.609" v="0"/>
        <pc:sldMkLst>
          <pc:docMk/>
          <pc:sldMk cId="3834113835" sldId="717"/>
        </pc:sldMkLst>
      </pc:sldChg>
      <pc:sldChg chg="add">
        <pc:chgData name="Sandhya Gupta" userId="8d41a3bc-31da-43b5-8f83-a88464cd8f12" providerId="ADAL" clId="{D6B557F1-6653-4CE7-998E-396F6643B7DD}" dt="2020-02-29T11:51:48.609" v="0"/>
        <pc:sldMkLst>
          <pc:docMk/>
          <pc:sldMk cId="3375419786" sldId="718"/>
        </pc:sldMkLst>
      </pc:sldChg>
      <pc:sldChg chg="add">
        <pc:chgData name="Sandhya Gupta" userId="8d41a3bc-31da-43b5-8f83-a88464cd8f12" providerId="ADAL" clId="{D6B557F1-6653-4CE7-998E-396F6643B7DD}" dt="2020-02-29T11:51:48.609" v="0"/>
        <pc:sldMkLst>
          <pc:docMk/>
          <pc:sldMk cId="294794079" sldId="719"/>
        </pc:sldMkLst>
      </pc:sldChg>
      <pc:sldChg chg="add">
        <pc:chgData name="Sandhya Gupta" userId="8d41a3bc-31da-43b5-8f83-a88464cd8f12" providerId="ADAL" clId="{D6B557F1-6653-4CE7-998E-396F6643B7DD}" dt="2020-02-29T11:51:48.609" v="0"/>
        <pc:sldMkLst>
          <pc:docMk/>
          <pc:sldMk cId="3663211490" sldId="720"/>
        </pc:sldMkLst>
      </pc:sldChg>
      <pc:sldChg chg="add">
        <pc:chgData name="Sandhya Gupta" userId="8d41a3bc-31da-43b5-8f83-a88464cd8f12" providerId="ADAL" clId="{D6B557F1-6653-4CE7-998E-396F6643B7DD}" dt="2020-02-29T11:51:48.609" v="0"/>
        <pc:sldMkLst>
          <pc:docMk/>
          <pc:sldMk cId="907218388" sldId="721"/>
        </pc:sldMkLst>
      </pc:sldChg>
      <pc:sldChg chg="add">
        <pc:chgData name="Sandhya Gupta" userId="8d41a3bc-31da-43b5-8f83-a88464cd8f12" providerId="ADAL" clId="{D6B557F1-6653-4CE7-998E-396F6643B7DD}" dt="2020-02-29T11:51:48.609" v="0"/>
        <pc:sldMkLst>
          <pc:docMk/>
          <pc:sldMk cId="4094873842" sldId="722"/>
        </pc:sldMkLst>
      </pc:sldChg>
      <pc:sldChg chg="add">
        <pc:chgData name="Sandhya Gupta" userId="8d41a3bc-31da-43b5-8f83-a88464cd8f12" providerId="ADAL" clId="{D6B557F1-6653-4CE7-998E-396F6643B7DD}" dt="2020-02-29T11:51:48.609" v="0"/>
        <pc:sldMkLst>
          <pc:docMk/>
          <pc:sldMk cId="1487661630" sldId="723"/>
        </pc:sldMkLst>
      </pc:sldChg>
      <pc:sldChg chg="add">
        <pc:chgData name="Sandhya Gupta" userId="8d41a3bc-31da-43b5-8f83-a88464cd8f12" providerId="ADAL" clId="{D6B557F1-6653-4CE7-998E-396F6643B7DD}" dt="2020-02-29T11:51:48.609" v="0"/>
        <pc:sldMkLst>
          <pc:docMk/>
          <pc:sldMk cId="2513001993" sldId="724"/>
        </pc:sldMkLst>
      </pc:sldChg>
      <pc:sldChg chg="add">
        <pc:chgData name="Sandhya Gupta" userId="8d41a3bc-31da-43b5-8f83-a88464cd8f12" providerId="ADAL" clId="{D6B557F1-6653-4CE7-998E-396F6643B7DD}" dt="2020-02-29T11:51:48.609" v="0"/>
        <pc:sldMkLst>
          <pc:docMk/>
          <pc:sldMk cId="2438194085" sldId="725"/>
        </pc:sldMkLst>
      </pc:sldChg>
      <pc:sldChg chg="add">
        <pc:chgData name="Sandhya Gupta" userId="8d41a3bc-31da-43b5-8f83-a88464cd8f12" providerId="ADAL" clId="{D6B557F1-6653-4CE7-998E-396F6643B7DD}" dt="2020-02-29T11:51:48.609" v="0"/>
        <pc:sldMkLst>
          <pc:docMk/>
          <pc:sldMk cId="628557170" sldId="726"/>
        </pc:sldMkLst>
      </pc:sldChg>
      <pc:sldChg chg="add">
        <pc:chgData name="Sandhya Gupta" userId="8d41a3bc-31da-43b5-8f83-a88464cd8f12" providerId="ADAL" clId="{D6B557F1-6653-4CE7-998E-396F6643B7DD}" dt="2020-02-29T11:51:48.609" v="0"/>
        <pc:sldMkLst>
          <pc:docMk/>
          <pc:sldMk cId="1426419797" sldId="727"/>
        </pc:sldMkLst>
      </pc:sldChg>
      <pc:sldChg chg="add">
        <pc:chgData name="Sandhya Gupta" userId="8d41a3bc-31da-43b5-8f83-a88464cd8f12" providerId="ADAL" clId="{D6B557F1-6653-4CE7-998E-396F6643B7DD}" dt="2020-02-29T11:51:48.609" v="0"/>
        <pc:sldMkLst>
          <pc:docMk/>
          <pc:sldMk cId="599047900" sldId="728"/>
        </pc:sldMkLst>
      </pc:sldChg>
      <pc:sldChg chg="add">
        <pc:chgData name="Sandhya Gupta" userId="8d41a3bc-31da-43b5-8f83-a88464cd8f12" providerId="ADAL" clId="{D6B557F1-6653-4CE7-998E-396F6643B7DD}" dt="2020-02-29T11:51:48.609" v="0"/>
        <pc:sldMkLst>
          <pc:docMk/>
          <pc:sldMk cId="1042712103" sldId="729"/>
        </pc:sldMkLst>
      </pc:sldChg>
      <pc:sldChg chg="add">
        <pc:chgData name="Sandhya Gupta" userId="8d41a3bc-31da-43b5-8f83-a88464cd8f12" providerId="ADAL" clId="{D6B557F1-6653-4CE7-998E-396F6643B7DD}" dt="2020-02-29T11:51:48.609" v="0"/>
        <pc:sldMkLst>
          <pc:docMk/>
          <pc:sldMk cId="1552289158" sldId="730"/>
        </pc:sldMkLst>
      </pc:sldChg>
      <pc:sldChg chg="add">
        <pc:chgData name="Sandhya Gupta" userId="8d41a3bc-31da-43b5-8f83-a88464cd8f12" providerId="ADAL" clId="{D6B557F1-6653-4CE7-998E-396F6643B7DD}" dt="2020-02-29T11:51:48.609" v="0"/>
        <pc:sldMkLst>
          <pc:docMk/>
          <pc:sldMk cId="242914789" sldId="731"/>
        </pc:sldMkLst>
      </pc:sldChg>
      <pc:sldChg chg="add">
        <pc:chgData name="Sandhya Gupta" userId="8d41a3bc-31da-43b5-8f83-a88464cd8f12" providerId="ADAL" clId="{D6B557F1-6653-4CE7-998E-396F6643B7DD}" dt="2020-02-29T11:51:48.609" v="0"/>
        <pc:sldMkLst>
          <pc:docMk/>
          <pc:sldMk cId="2903901842" sldId="732"/>
        </pc:sldMkLst>
      </pc:sldChg>
      <pc:sldChg chg="add">
        <pc:chgData name="Sandhya Gupta" userId="8d41a3bc-31da-43b5-8f83-a88464cd8f12" providerId="ADAL" clId="{D6B557F1-6653-4CE7-998E-396F6643B7DD}" dt="2020-02-29T11:51:48.609" v="0"/>
        <pc:sldMkLst>
          <pc:docMk/>
          <pc:sldMk cId="817199777" sldId="733"/>
        </pc:sldMkLst>
      </pc:sldChg>
      <pc:sldChg chg="add">
        <pc:chgData name="Sandhya Gupta" userId="8d41a3bc-31da-43b5-8f83-a88464cd8f12" providerId="ADAL" clId="{D6B557F1-6653-4CE7-998E-396F6643B7DD}" dt="2020-02-29T11:51:48.609" v="0"/>
        <pc:sldMkLst>
          <pc:docMk/>
          <pc:sldMk cId="2366377549" sldId="734"/>
        </pc:sldMkLst>
      </pc:sldChg>
      <pc:sldChg chg="add">
        <pc:chgData name="Sandhya Gupta" userId="8d41a3bc-31da-43b5-8f83-a88464cd8f12" providerId="ADAL" clId="{D6B557F1-6653-4CE7-998E-396F6643B7DD}" dt="2020-02-29T11:51:48.609" v="0"/>
        <pc:sldMkLst>
          <pc:docMk/>
          <pc:sldMk cId="2932901771" sldId="735"/>
        </pc:sldMkLst>
      </pc:sldChg>
      <pc:sldChg chg="add">
        <pc:chgData name="Sandhya Gupta" userId="8d41a3bc-31da-43b5-8f83-a88464cd8f12" providerId="ADAL" clId="{D6B557F1-6653-4CE7-998E-396F6643B7DD}" dt="2020-02-29T11:51:48.609" v="0"/>
        <pc:sldMkLst>
          <pc:docMk/>
          <pc:sldMk cId="3904457604" sldId="736"/>
        </pc:sldMkLst>
      </pc:sldChg>
      <pc:sldChg chg="add">
        <pc:chgData name="Sandhya Gupta" userId="8d41a3bc-31da-43b5-8f83-a88464cd8f12" providerId="ADAL" clId="{D6B557F1-6653-4CE7-998E-396F6643B7DD}" dt="2020-02-29T11:51:48.609" v="0"/>
        <pc:sldMkLst>
          <pc:docMk/>
          <pc:sldMk cId="1027487699" sldId="737"/>
        </pc:sldMkLst>
      </pc:sldChg>
      <pc:sldChg chg="add">
        <pc:chgData name="Sandhya Gupta" userId="8d41a3bc-31da-43b5-8f83-a88464cd8f12" providerId="ADAL" clId="{D6B557F1-6653-4CE7-998E-396F6643B7DD}" dt="2020-02-29T11:51:48.609" v="0"/>
        <pc:sldMkLst>
          <pc:docMk/>
          <pc:sldMk cId="2390470407" sldId="738"/>
        </pc:sldMkLst>
      </pc:sldChg>
      <pc:sldChg chg="add">
        <pc:chgData name="Sandhya Gupta" userId="8d41a3bc-31da-43b5-8f83-a88464cd8f12" providerId="ADAL" clId="{D6B557F1-6653-4CE7-998E-396F6643B7DD}" dt="2020-02-29T11:51:48.609" v="0"/>
        <pc:sldMkLst>
          <pc:docMk/>
          <pc:sldMk cId="3816221858" sldId="742"/>
        </pc:sldMkLst>
      </pc:sldChg>
      <pc:sldChg chg="add">
        <pc:chgData name="Sandhya Gupta" userId="8d41a3bc-31da-43b5-8f83-a88464cd8f12" providerId="ADAL" clId="{D6B557F1-6653-4CE7-998E-396F6643B7DD}" dt="2020-02-29T11:51:48.609" v="0"/>
        <pc:sldMkLst>
          <pc:docMk/>
          <pc:sldMk cId="1430250809" sldId="743"/>
        </pc:sldMkLst>
      </pc:sldChg>
      <pc:sldChg chg="add">
        <pc:chgData name="Sandhya Gupta" userId="8d41a3bc-31da-43b5-8f83-a88464cd8f12" providerId="ADAL" clId="{D6B557F1-6653-4CE7-998E-396F6643B7DD}" dt="2020-02-29T11:51:48.609" v="0"/>
        <pc:sldMkLst>
          <pc:docMk/>
          <pc:sldMk cId="2113852691" sldId="744"/>
        </pc:sldMkLst>
      </pc:sldChg>
      <pc:sldChg chg="add">
        <pc:chgData name="Sandhya Gupta" userId="8d41a3bc-31da-43b5-8f83-a88464cd8f12" providerId="ADAL" clId="{D6B557F1-6653-4CE7-998E-396F6643B7DD}" dt="2020-02-29T11:51:48.609" v="0"/>
        <pc:sldMkLst>
          <pc:docMk/>
          <pc:sldMk cId="2715076471" sldId="745"/>
        </pc:sldMkLst>
      </pc:sldChg>
      <pc:sldChg chg="add">
        <pc:chgData name="Sandhya Gupta" userId="8d41a3bc-31da-43b5-8f83-a88464cd8f12" providerId="ADAL" clId="{D6B557F1-6653-4CE7-998E-396F6643B7DD}" dt="2020-02-29T11:51:48.609" v="0"/>
        <pc:sldMkLst>
          <pc:docMk/>
          <pc:sldMk cId="653057578" sldId="746"/>
        </pc:sldMkLst>
      </pc:sldChg>
      <pc:sldChg chg="add">
        <pc:chgData name="Sandhya Gupta" userId="8d41a3bc-31da-43b5-8f83-a88464cd8f12" providerId="ADAL" clId="{D6B557F1-6653-4CE7-998E-396F6643B7DD}" dt="2020-02-29T11:51:48.609" v="0"/>
        <pc:sldMkLst>
          <pc:docMk/>
          <pc:sldMk cId="3653159965" sldId="747"/>
        </pc:sldMkLst>
      </pc:sldChg>
      <pc:sldChg chg="add">
        <pc:chgData name="Sandhya Gupta" userId="8d41a3bc-31da-43b5-8f83-a88464cd8f12" providerId="ADAL" clId="{D6B557F1-6653-4CE7-998E-396F6643B7DD}" dt="2020-02-29T11:51:48.609" v="0"/>
        <pc:sldMkLst>
          <pc:docMk/>
          <pc:sldMk cId="4073666449" sldId="748"/>
        </pc:sldMkLst>
      </pc:sldChg>
      <pc:sldChg chg="add">
        <pc:chgData name="Sandhya Gupta" userId="8d41a3bc-31da-43b5-8f83-a88464cd8f12" providerId="ADAL" clId="{D6B557F1-6653-4CE7-998E-396F6643B7DD}" dt="2020-02-29T11:51:48.609" v="0"/>
        <pc:sldMkLst>
          <pc:docMk/>
          <pc:sldMk cId="1019835187" sldId="749"/>
        </pc:sldMkLst>
      </pc:sldChg>
      <pc:sldChg chg="add">
        <pc:chgData name="Sandhya Gupta" userId="8d41a3bc-31da-43b5-8f83-a88464cd8f12" providerId="ADAL" clId="{D6B557F1-6653-4CE7-998E-396F6643B7DD}" dt="2020-02-29T11:51:48.609" v="0"/>
        <pc:sldMkLst>
          <pc:docMk/>
          <pc:sldMk cId="2678111920" sldId="750"/>
        </pc:sldMkLst>
      </pc:sldChg>
      <pc:sldChg chg="add">
        <pc:chgData name="Sandhya Gupta" userId="8d41a3bc-31da-43b5-8f83-a88464cd8f12" providerId="ADAL" clId="{D6B557F1-6653-4CE7-998E-396F6643B7DD}" dt="2020-02-29T11:51:48.609" v="0"/>
        <pc:sldMkLst>
          <pc:docMk/>
          <pc:sldMk cId="903404691" sldId="751"/>
        </pc:sldMkLst>
      </pc:sldChg>
      <pc:sldChg chg="add">
        <pc:chgData name="Sandhya Gupta" userId="8d41a3bc-31da-43b5-8f83-a88464cd8f12" providerId="ADAL" clId="{D6B557F1-6653-4CE7-998E-396F6643B7DD}" dt="2020-02-29T11:51:48.609" v="0"/>
        <pc:sldMkLst>
          <pc:docMk/>
          <pc:sldMk cId="963103405" sldId="752"/>
        </pc:sldMkLst>
      </pc:sldChg>
      <pc:sldChg chg="add">
        <pc:chgData name="Sandhya Gupta" userId="8d41a3bc-31da-43b5-8f83-a88464cd8f12" providerId="ADAL" clId="{D6B557F1-6653-4CE7-998E-396F6643B7DD}" dt="2020-02-29T11:51:48.609" v="0"/>
        <pc:sldMkLst>
          <pc:docMk/>
          <pc:sldMk cId="2796107371" sldId="753"/>
        </pc:sldMkLst>
      </pc:sldChg>
      <pc:sldChg chg="add">
        <pc:chgData name="Sandhya Gupta" userId="8d41a3bc-31da-43b5-8f83-a88464cd8f12" providerId="ADAL" clId="{D6B557F1-6653-4CE7-998E-396F6643B7DD}" dt="2020-02-29T11:51:48.609" v="0"/>
        <pc:sldMkLst>
          <pc:docMk/>
          <pc:sldMk cId="2530492673" sldId="754"/>
        </pc:sldMkLst>
      </pc:sldChg>
      <pc:sldChg chg="add">
        <pc:chgData name="Sandhya Gupta" userId="8d41a3bc-31da-43b5-8f83-a88464cd8f12" providerId="ADAL" clId="{D6B557F1-6653-4CE7-998E-396F6643B7DD}" dt="2020-02-29T11:51:48.609" v="0"/>
        <pc:sldMkLst>
          <pc:docMk/>
          <pc:sldMk cId="2336352749" sldId="755"/>
        </pc:sldMkLst>
      </pc:sldChg>
      <pc:sldChg chg="add">
        <pc:chgData name="Sandhya Gupta" userId="8d41a3bc-31da-43b5-8f83-a88464cd8f12" providerId="ADAL" clId="{D6B557F1-6653-4CE7-998E-396F6643B7DD}" dt="2020-02-29T11:51:48.609" v="0"/>
        <pc:sldMkLst>
          <pc:docMk/>
          <pc:sldMk cId="3946798636" sldId="756"/>
        </pc:sldMkLst>
      </pc:sldChg>
      <pc:sldChg chg="add">
        <pc:chgData name="Sandhya Gupta" userId="8d41a3bc-31da-43b5-8f83-a88464cd8f12" providerId="ADAL" clId="{D6B557F1-6653-4CE7-998E-396F6643B7DD}" dt="2020-02-29T11:51:48.609" v="0"/>
        <pc:sldMkLst>
          <pc:docMk/>
          <pc:sldMk cId="2086915627" sldId="757"/>
        </pc:sldMkLst>
      </pc:sldChg>
      <pc:sldChg chg="add">
        <pc:chgData name="Sandhya Gupta" userId="8d41a3bc-31da-43b5-8f83-a88464cd8f12" providerId="ADAL" clId="{D6B557F1-6653-4CE7-998E-396F6643B7DD}" dt="2020-02-29T11:51:48.609" v="0"/>
        <pc:sldMkLst>
          <pc:docMk/>
          <pc:sldMk cId="1455705383" sldId="758"/>
        </pc:sldMkLst>
      </pc:sldChg>
      <pc:sldChg chg="add">
        <pc:chgData name="Sandhya Gupta" userId="8d41a3bc-31da-43b5-8f83-a88464cd8f12" providerId="ADAL" clId="{D6B557F1-6653-4CE7-998E-396F6643B7DD}" dt="2020-02-29T11:51:48.609" v="0"/>
        <pc:sldMkLst>
          <pc:docMk/>
          <pc:sldMk cId="2857728487" sldId="759"/>
        </pc:sldMkLst>
      </pc:sldChg>
      <pc:sldChg chg="add">
        <pc:chgData name="Sandhya Gupta" userId="8d41a3bc-31da-43b5-8f83-a88464cd8f12" providerId="ADAL" clId="{D6B557F1-6653-4CE7-998E-396F6643B7DD}" dt="2020-02-29T11:51:48.609" v="0"/>
        <pc:sldMkLst>
          <pc:docMk/>
          <pc:sldMk cId="914145165" sldId="760"/>
        </pc:sldMkLst>
      </pc:sldChg>
      <pc:sldChg chg="add">
        <pc:chgData name="Sandhya Gupta" userId="8d41a3bc-31da-43b5-8f83-a88464cd8f12" providerId="ADAL" clId="{D6B557F1-6653-4CE7-998E-396F6643B7DD}" dt="2020-02-29T11:51:48.609" v="0"/>
        <pc:sldMkLst>
          <pc:docMk/>
          <pc:sldMk cId="4230120481" sldId="761"/>
        </pc:sldMkLst>
      </pc:sldChg>
      <pc:sldChg chg="add">
        <pc:chgData name="Sandhya Gupta" userId="8d41a3bc-31da-43b5-8f83-a88464cd8f12" providerId="ADAL" clId="{D6B557F1-6653-4CE7-998E-396F6643B7DD}" dt="2020-02-29T11:51:48.609" v="0"/>
        <pc:sldMkLst>
          <pc:docMk/>
          <pc:sldMk cId="2507287452" sldId="762"/>
        </pc:sldMkLst>
      </pc:sldChg>
      <pc:sldChg chg="add">
        <pc:chgData name="Sandhya Gupta" userId="8d41a3bc-31da-43b5-8f83-a88464cd8f12" providerId="ADAL" clId="{D6B557F1-6653-4CE7-998E-396F6643B7DD}" dt="2020-02-29T11:51:48.609" v="0"/>
        <pc:sldMkLst>
          <pc:docMk/>
          <pc:sldMk cId="1305218750" sldId="763"/>
        </pc:sldMkLst>
      </pc:sldChg>
      <pc:sldChg chg="add">
        <pc:chgData name="Sandhya Gupta" userId="8d41a3bc-31da-43b5-8f83-a88464cd8f12" providerId="ADAL" clId="{D6B557F1-6653-4CE7-998E-396F6643B7DD}" dt="2020-02-29T11:51:48.609" v="0"/>
        <pc:sldMkLst>
          <pc:docMk/>
          <pc:sldMk cId="2926780021" sldId="764"/>
        </pc:sldMkLst>
      </pc:sldChg>
      <pc:sldChg chg="add">
        <pc:chgData name="Sandhya Gupta" userId="8d41a3bc-31da-43b5-8f83-a88464cd8f12" providerId="ADAL" clId="{D6B557F1-6653-4CE7-998E-396F6643B7DD}" dt="2020-02-29T11:51:48.609" v="0"/>
        <pc:sldMkLst>
          <pc:docMk/>
          <pc:sldMk cId="3935745320" sldId="765"/>
        </pc:sldMkLst>
      </pc:sldChg>
      <pc:sldChg chg="add">
        <pc:chgData name="Sandhya Gupta" userId="8d41a3bc-31da-43b5-8f83-a88464cd8f12" providerId="ADAL" clId="{D6B557F1-6653-4CE7-998E-396F6643B7DD}" dt="2020-02-29T11:51:48.609" v="0"/>
        <pc:sldMkLst>
          <pc:docMk/>
          <pc:sldMk cId="1488400789" sldId="766"/>
        </pc:sldMkLst>
      </pc:sldChg>
      <pc:sldChg chg="add">
        <pc:chgData name="Sandhya Gupta" userId="8d41a3bc-31da-43b5-8f83-a88464cd8f12" providerId="ADAL" clId="{D6B557F1-6653-4CE7-998E-396F6643B7DD}" dt="2020-02-29T11:51:48.609" v="0"/>
        <pc:sldMkLst>
          <pc:docMk/>
          <pc:sldMk cId="1939818553" sldId="767"/>
        </pc:sldMkLst>
      </pc:sldChg>
      <pc:sldChg chg="add">
        <pc:chgData name="Sandhya Gupta" userId="8d41a3bc-31da-43b5-8f83-a88464cd8f12" providerId="ADAL" clId="{D6B557F1-6653-4CE7-998E-396F6643B7DD}" dt="2020-02-29T11:51:48.609" v="0"/>
        <pc:sldMkLst>
          <pc:docMk/>
          <pc:sldMk cId="3409325448" sldId="768"/>
        </pc:sldMkLst>
      </pc:sldChg>
      <pc:sldChg chg="add">
        <pc:chgData name="Sandhya Gupta" userId="8d41a3bc-31da-43b5-8f83-a88464cd8f12" providerId="ADAL" clId="{D6B557F1-6653-4CE7-998E-396F6643B7DD}" dt="2020-02-29T11:51:48.609" v="0"/>
        <pc:sldMkLst>
          <pc:docMk/>
          <pc:sldMk cId="4123696259" sldId="769"/>
        </pc:sldMkLst>
      </pc:sldChg>
      <pc:sldChg chg="add">
        <pc:chgData name="Sandhya Gupta" userId="8d41a3bc-31da-43b5-8f83-a88464cd8f12" providerId="ADAL" clId="{D6B557F1-6653-4CE7-998E-396F6643B7DD}" dt="2020-02-29T11:51:48.609" v="0"/>
        <pc:sldMkLst>
          <pc:docMk/>
          <pc:sldMk cId="2076631696" sldId="770"/>
        </pc:sldMkLst>
      </pc:sldChg>
      <pc:sldChg chg="add">
        <pc:chgData name="Sandhya Gupta" userId="8d41a3bc-31da-43b5-8f83-a88464cd8f12" providerId="ADAL" clId="{D6B557F1-6653-4CE7-998E-396F6643B7DD}" dt="2020-02-29T11:51:48.609" v="0"/>
        <pc:sldMkLst>
          <pc:docMk/>
          <pc:sldMk cId="0" sldId="771"/>
        </pc:sldMkLst>
      </pc:sldChg>
      <pc:sldChg chg="add">
        <pc:chgData name="Sandhya Gupta" userId="8d41a3bc-31da-43b5-8f83-a88464cd8f12" providerId="ADAL" clId="{D6B557F1-6653-4CE7-998E-396F6643B7DD}" dt="2020-02-29T11:51:48.609" v="0"/>
        <pc:sldMkLst>
          <pc:docMk/>
          <pc:sldMk cId="0" sldId="772"/>
        </pc:sldMkLst>
      </pc:sldChg>
      <pc:sldChg chg="add">
        <pc:chgData name="Sandhya Gupta" userId="8d41a3bc-31da-43b5-8f83-a88464cd8f12" providerId="ADAL" clId="{D6B557F1-6653-4CE7-998E-396F6643B7DD}" dt="2020-02-29T11:51:48.609" v="0"/>
        <pc:sldMkLst>
          <pc:docMk/>
          <pc:sldMk cId="0" sldId="773"/>
        </pc:sldMkLst>
      </pc:sldChg>
      <pc:sldChg chg="add">
        <pc:chgData name="Sandhya Gupta" userId="8d41a3bc-31da-43b5-8f83-a88464cd8f12" providerId="ADAL" clId="{D6B557F1-6653-4CE7-998E-396F6643B7DD}" dt="2020-02-29T11:51:48.609" v="0"/>
        <pc:sldMkLst>
          <pc:docMk/>
          <pc:sldMk cId="0" sldId="774"/>
        </pc:sldMkLst>
      </pc:sldChg>
      <pc:sldChg chg="add">
        <pc:chgData name="Sandhya Gupta" userId="8d41a3bc-31da-43b5-8f83-a88464cd8f12" providerId="ADAL" clId="{D6B557F1-6653-4CE7-998E-396F6643B7DD}" dt="2020-02-29T11:51:48.609" v="0"/>
        <pc:sldMkLst>
          <pc:docMk/>
          <pc:sldMk cId="0" sldId="775"/>
        </pc:sldMkLst>
      </pc:sldChg>
      <pc:sldChg chg="add">
        <pc:chgData name="Sandhya Gupta" userId="8d41a3bc-31da-43b5-8f83-a88464cd8f12" providerId="ADAL" clId="{D6B557F1-6653-4CE7-998E-396F6643B7DD}" dt="2020-02-29T11:51:48.609" v="0"/>
        <pc:sldMkLst>
          <pc:docMk/>
          <pc:sldMk cId="2208195743" sldId="776"/>
        </pc:sldMkLst>
      </pc:sldChg>
      <pc:sldChg chg="add">
        <pc:chgData name="Sandhya Gupta" userId="8d41a3bc-31da-43b5-8f83-a88464cd8f12" providerId="ADAL" clId="{D6B557F1-6653-4CE7-998E-396F6643B7DD}" dt="2020-02-29T11:51:48.609" v="0"/>
        <pc:sldMkLst>
          <pc:docMk/>
          <pc:sldMk cId="1912406889" sldId="777"/>
        </pc:sldMkLst>
      </pc:sldChg>
      <pc:sldChg chg="add">
        <pc:chgData name="Sandhya Gupta" userId="8d41a3bc-31da-43b5-8f83-a88464cd8f12" providerId="ADAL" clId="{D6B557F1-6653-4CE7-998E-396F6643B7DD}" dt="2020-02-29T11:51:48.609" v="0"/>
        <pc:sldMkLst>
          <pc:docMk/>
          <pc:sldMk cId="4248779462" sldId="778"/>
        </pc:sldMkLst>
      </pc:sldChg>
      <pc:sldChg chg="add">
        <pc:chgData name="Sandhya Gupta" userId="8d41a3bc-31da-43b5-8f83-a88464cd8f12" providerId="ADAL" clId="{D6B557F1-6653-4CE7-998E-396F6643B7DD}" dt="2020-02-29T11:51:48.609" v="0"/>
        <pc:sldMkLst>
          <pc:docMk/>
          <pc:sldMk cId="406499950" sldId="779"/>
        </pc:sldMkLst>
      </pc:sldChg>
      <pc:sldChg chg="add">
        <pc:chgData name="Sandhya Gupta" userId="8d41a3bc-31da-43b5-8f83-a88464cd8f12" providerId="ADAL" clId="{D6B557F1-6653-4CE7-998E-396F6643B7DD}" dt="2020-02-29T11:51:48.609" v="0"/>
        <pc:sldMkLst>
          <pc:docMk/>
          <pc:sldMk cId="2471742439" sldId="780"/>
        </pc:sldMkLst>
      </pc:sldChg>
      <pc:sldChg chg="add">
        <pc:chgData name="Sandhya Gupta" userId="8d41a3bc-31da-43b5-8f83-a88464cd8f12" providerId="ADAL" clId="{D6B557F1-6653-4CE7-998E-396F6643B7DD}" dt="2020-02-29T11:51:48.609" v="0"/>
        <pc:sldMkLst>
          <pc:docMk/>
          <pc:sldMk cId="0" sldId="781"/>
        </pc:sldMkLst>
      </pc:sldChg>
      <pc:sldChg chg="add">
        <pc:chgData name="Sandhya Gupta" userId="8d41a3bc-31da-43b5-8f83-a88464cd8f12" providerId="ADAL" clId="{D6B557F1-6653-4CE7-998E-396F6643B7DD}" dt="2020-02-29T11:51:48.609" v="0"/>
        <pc:sldMkLst>
          <pc:docMk/>
          <pc:sldMk cId="0" sldId="782"/>
        </pc:sldMkLst>
      </pc:sldChg>
      <pc:sldChg chg="add">
        <pc:chgData name="Sandhya Gupta" userId="8d41a3bc-31da-43b5-8f83-a88464cd8f12" providerId="ADAL" clId="{D6B557F1-6653-4CE7-998E-396F6643B7DD}" dt="2020-02-29T11:51:48.609" v="0"/>
        <pc:sldMkLst>
          <pc:docMk/>
          <pc:sldMk cId="0" sldId="783"/>
        </pc:sldMkLst>
      </pc:sldChg>
      <pc:sldChg chg="add">
        <pc:chgData name="Sandhya Gupta" userId="8d41a3bc-31da-43b5-8f83-a88464cd8f12" providerId="ADAL" clId="{D6B557F1-6653-4CE7-998E-396F6643B7DD}" dt="2020-02-29T11:51:48.609" v="0"/>
        <pc:sldMkLst>
          <pc:docMk/>
          <pc:sldMk cId="0" sldId="784"/>
        </pc:sldMkLst>
      </pc:sldChg>
      <pc:sldChg chg="add">
        <pc:chgData name="Sandhya Gupta" userId="8d41a3bc-31da-43b5-8f83-a88464cd8f12" providerId="ADAL" clId="{D6B557F1-6653-4CE7-998E-396F6643B7DD}" dt="2020-02-29T11:51:48.609" v="0"/>
        <pc:sldMkLst>
          <pc:docMk/>
          <pc:sldMk cId="3287978989" sldId="785"/>
        </pc:sldMkLst>
      </pc:sldChg>
      <pc:sldChg chg="add">
        <pc:chgData name="Sandhya Gupta" userId="8d41a3bc-31da-43b5-8f83-a88464cd8f12" providerId="ADAL" clId="{D6B557F1-6653-4CE7-998E-396F6643B7DD}" dt="2020-02-29T11:51:48.609" v="0"/>
        <pc:sldMkLst>
          <pc:docMk/>
          <pc:sldMk cId="4076882686" sldId="786"/>
        </pc:sldMkLst>
      </pc:sldChg>
      <pc:sldChg chg="add">
        <pc:chgData name="Sandhya Gupta" userId="8d41a3bc-31da-43b5-8f83-a88464cd8f12" providerId="ADAL" clId="{D6B557F1-6653-4CE7-998E-396F6643B7DD}" dt="2020-02-29T11:51:48.609" v="0"/>
        <pc:sldMkLst>
          <pc:docMk/>
          <pc:sldMk cId="0" sldId="787"/>
        </pc:sldMkLst>
      </pc:sldChg>
      <pc:sldChg chg="add">
        <pc:chgData name="Sandhya Gupta" userId="8d41a3bc-31da-43b5-8f83-a88464cd8f12" providerId="ADAL" clId="{D6B557F1-6653-4CE7-998E-396F6643B7DD}" dt="2020-02-29T11:51:48.609" v="0"/>
        <pc:sldMkLst>
          <pc:docMk/>
          <pc:sldMk cId="0" sldId="788"/>
        </pc:sldMkLst>
      </pc:sldChg>
      <pc:sldChg chg="add">
        <pc:chgData name="Sandhya Gupta" userId="8d41a3bc-31da-43b5-8f83-a88464cd8f12" providerId="ADAL" clId="{D6B557F1-6653-4CE7-998E-396F6643B7DD}" dt="2020-02-29T11:51:48.609" v="0"/>
        <pc:sldMkLst>
          <pc:docMk/>
          <pc:sldMk cId="3877797397" sldId="789"/>
        </pc:sldMkLst>
      </pc:sldChg>
      <pc:sldChg chg="add">
        <pc:chgData name="Sandhya Gupta" userId="8d41a3bc-31da-43b5-8f83-a88464cd8f12" providerId="ADAL" clId="{D6B557F1-6653-4CE7-998E-396F6643B7DD}" dt="2020-02-29T11:51:48.609" v="0"/>
        <pc:sldMkLst>
          <pc:docMk/>
          <pc:sldMk cId="0" sldId="790"/>
        </pc:sldMkLst>
      </pc:sldChg>
      <pc:sldChg chg="add">
        <pc:chgData name="Sandhya Gupta" userId="8d41a3bc-31da-43b5-8f83-a88464cd8f12" providerId="ADAL" clId="{D6B557F1-6653-4CE7-998E-396F6643B7DD}" dt="2020-02-29T11:51:48.609" v="0"/>
        <pc:sldMkLst>
          <pc:docMk/>
          <pc:sldMk cId="0" sldId="791"/>
        </pc:sldMkLst>
      </pc:sldChg>
      <pc:sldChg chg="add">
        <pc:chgData name="Sandhya Gupta" userId="8d41a3bc-31da-43b5-8f83-a88464cd8f12" providerId="ADAL" clId="{D6B557F1-6653-4CE7-998E-396F6643B7DD}" dt="2020-02-29T11:51:48.609" v="0"/>
        <pc:sldMkLst>
          <pc:docMk/>
          <pc:sldMk cId="0" sldId="792"/>
        </pc:sldMkLst>
      </pc:sldChg>
      <pc:sldChg chg="add">
        <pc:chgData name="Sandhya Gupta" userId="8d41a3bc-31da-43b5-8f83-a88464cd8f12" providerId="ADAL" clId="{D6B557F1-6653-4CE7-998E-396F6643B7DD}" dt="2020-02-29T11:51:48.609" v="0"/>
        <pc:sldMkLst>
          <pc:docMk/>
          <pc:sldMk cId="0" sldId="7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8494747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e358271b2_3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e358271b2_3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dirty="0">
              <a:latin typeface="Arial"/>
            </a:endParaRPr>
          </a:p>
          <a:p>
            <a:pPr marL="158750" indent="0">
              <a:buNone/>
            </a:pPr>
            <a:endParaRPr dirty="0"/>
          </a:p>
        </p:txBody>
      </p:sp>
    </p:spTree>
    <p:extLst>
      <p:ext uri="{BB962C8B-B14F-4D97-AF65-F5344CB8AC3E}">
        <p14:creationId xmlns:p14="http://schemas.microsoft.com/office/powerpoint/2010/main" val="18834606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28057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4507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e358271b2_3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e358271b2_3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dirty="0">
              <a:latin typeface="Arial"/>
            </a:endParaRPr>
          </a:p>
          <a:p>
            <a:pPr marL="158750" indent="0">
              <a:buNone/>
            </a:pPr>
            <a:endParaRPr dirty="0"/>
          </a:p>
        </p:txBody>
      </p:sp>
    </p:spTree>
    <p:extLst>
      <p:ext uri="{BB962C8B-B14F-4D97-AF65-F5344CB8AC3E}">
        <p14:creationId xmlns:p14="http://schemas.microsoft.com/office/powerpoint/2010/main" val="2953822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9312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e358271b2_3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e358271b2_3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dirty="0">
              <a:latin typeface="Arial"/>
            </a:endParaRPr>
          </a:p>
          <a:p>
            <a:pPr marL="158750" indent="0">
              <a:buNone/>
            </a:pPr>
            <a:endParaRPr dirty="0"/>
          </a:p>
        </p:txBody>
      </p:sp>
    </p:spTree>
    <p:extLst>
      <p:ext uri="{BB962C8B-B14F-4D97-AF65-F5344CB8AC3E}">
        <p14:creationId xmlns:p14="http://schemas.microsoft.com/office/powerpoint/2010/main" val="2116910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9312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9312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9312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e358271b2_3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e358271b2_3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dirty="0">
              <a:latin typeface="Arial"/>
            </a:endParaRPr>
          </a:p>
          <a:p>
            <a:pPr marL="158750" indent="0">
              <a:buNone/>
            </a:pPr>
            <a:endParaRPr dirty="0"/>
          </a:p>
        </p:txBody>
      </p:sp>
    </p:spTree>
    <p:extLst>
      <p:ext uri="{BB962C8B-B14F-4D97-AF65-F5344CB8AC3E}">
        <p14:creationId xmlns:p14="http://schemas.microsoft.com/office/powerpoint/2010/main" val="1307509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93121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59790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9312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9312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e358271b2_3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e358271b2_3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dirty="0">
              <a:latin typeface="Arial"/>
            </a:endParaRPr>
          </a:p>
          <a:p>
            <a:pPr marL="158750" indent="0">
              <a:buNone/>
            </a:pPr>
            <a:endParaRPr dirty="0"/>
          </a:p>
        </p:txBody>
      </p:sp>
    </p:spTree>
    <p:extLst>
      <p:ext uri="{BB962C8B-B14F-4D97-AF65-F5344CB8AC3E}">
        <p14:creationId xmlns:p14="http://schemas.microsoft.com/office/powerpoint/2010/main" val="1883460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597900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e358271b2_3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e358271b2_3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dirty="0">
              <a:latin typeface="Arial"/>
            </a:endParaRPr>
          </a:p>
          <a:p>
            <a:pPr marL="158750" indent="0">
              <a:buNone/>
            </a:pPr>
            <a:endParaRPr dirty="0"/>
          </a:p>
        </p:txBody>
      </p:sp>
    </p:spTree>
    <p:extLst>
      <p:ext uri="{BB962C8B-B14F-4D97-AF65-F5344CB8AC3E}">
        <p14:creationId xmlns:p14="http://schemas.microsoft.com/office/powerpoint/2010/main" val="3302764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749209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44384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987714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586303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33716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5e358271b2_3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5e358271b2_3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100" dirty="0">
              <a:latin typeface="Arial"/>
            </a:endParaRPr>
          </a:p>
          <a:p>
            <a:pPr marL="158750" indent="0">
              <a:buNone/>
            </a:pPr>
            <a:endParaRPr dirty="0"/>
          </a:p>
        </p:txBody>
      </p:sp>
    </p:spTree>
    <p:extLst>
      <p:ext uri="{BB962C8B-B14F-4D97-AF65-F5344CB8AC3E}">
        <p14:creationId xmlns:p14="http://schemas.microsoft.com/office/powerpoint/2010/main" val="33027644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28057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645078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93121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93121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9312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93121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93121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9312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9312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99312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7492092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5e310235d6_0_4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5e310235d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2990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144384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9877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586303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733716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5f4a40dfea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5f4a40dfea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ea typeface="Arial"/>
              </a:rPr>
              <a:t>Audio Script: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1" dirty="0">
              <a:latin typeface="Arial"/>
              <a:ea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dirty="0">
                <a:latin typeface="Arial"/>
              </a:rPr>
              <a:t>GD Instruction:</a:t>
            </a:r>
            <a:endParaRPr lang="en-US" sz="1100" dirty="0">
              <a:latin typeface="Aria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312017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515650" y="312000"/>
            <a:ext cx="2929200" cy="260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b="1">
                <a:solidFill>
                  <a:srgbClr val="2E318E"/>
                </a:solidFill>
                <a:latin typeface="Montserrat"/>
                <a:ea typeface="Montserrat"/>
                <a:cs typeface="Montserrat"/>
                <a:sym typeface="Montserrat"/>
              </a:defRPr>
            </a:lvl1pPr>
            <a:lvl2pPr lvl="1" rtl="0">
              <a:spcBef>
                <a:spcPts val="0"/>
              </a:spcBef>
              <a:spcAft>
                <a:spcPts val="0"/>
              </a:spcAft>
              <a:buNone/>
              <a:defRPr sz="1400" b="1">
                <a:solidFill>
                  <a:srgbClr val="2E318E"/>
                </a:solidFill>
                <a:latin typeface="Montserrat"/>
                <a:ea typeface="Montserrat"/>
                <a:cs typeface="Montserrat"/>
                <a:sym typeface="Montserrat"/>
              </a:defRPr>
            </a:lvl2pPr>
            <a:lvl3pPr lvl="2" rtl="0">
              <a:spcBef>
                <a:spcPts val="0"/>
              </a:spcBef>
              <a:spcAft>
                <a:spcPts val="0"/>
              </a:spcAft>
              <a:buNone/>
              <a:defRPr sz="1400" b="1">
                <a:solidFill>
                  <a:srgbClr val="2E318E"/>
                </a:solidFill>
                <a:latin typeface="Montserrat"/>
                <a:ea typeface="Montserrat"/>
                <a:cs typeface="Montserrat"/>
                <a:sym typeface="Montserrat"/>
              </a:defRPr>
            </a:lvl3pPr>
            <a:lvl4pPr lvl="3" rtl="0">
              <a:spcBef>
                <a:spcPts val="0"/>
              </a:spcBef>
              <a:spcAft>
                <a:spcPts val="0"/>
              </a:spcAft>
              <a:buNone/>
              <a:defRPr sz="1400" b="1">
                <a:solidFill>
                  <a:srgbClr val="2E318E"/>
                </a:solidFill>
                <a:latin typeface="Montserrat"/>
                <a:ea typeface="Montserrat"/>
                <a:cs typeface="Montserrat"/>
                <a:sym typeface="Montserrat"/>
              </a:defRPr>
            </a:lvl4pPr>
            <a:lvl5pPr lvl="4" rtl="0">
              <a:spcBef>
                <a:spcPts val="0"/>
              </a:spcBef>
              <a:spcAft>
                <a:spcPts val="0"/>
              </a:spcAft>
              <a:buNone/>
              <a:defRPr sz="1400" b="1">
                <a:solidFill>
                  <a:srgbClr val="2E318E"/>
                </a:solidFill>
                <a:latin typeface="Montserrat"/>
                <a:ea typeface="Montserrat"/>
                <a:cs typeface="Montserrat"/>
                <a:sym typeface="Montserrat"/>
              </a:defRPr>
            </a:lvl5pPr>
            <a:lvl6pPr lvl="5" rtl="0">
              <a:spcBef>
                <a:spcPts val="0"/>
              </a:spcBef>
              <a:spcAft>
                <a:spcPts val="0"/>
              </a:spcAft>
              <a:buNone/>
              <a:defRPr sz="1400" b="1">
                <a:solidFill>
                  <a:srgbClr val="2E318E"/>
                </a:solidFill>
                <a:latin typeface="Montserrat"/>
                <a:ea typeface="Montserrat"/>
                <a:cs typeface="Montserrat"/>
                <a:sym typeface="Montserrat"/>
              </a:defRPr>
            </a:lvl6pPr>
            <a:lvl7pPr lvl="6" rtl="0">
              <a:spcBef>
                <a:spcPts val="0"/>
              </a:spcBef>
              <a:spcAft>
                <a:spcPts val="0"/>
              </a:spcAft>
              <a:buNone/>
              <a:defRPr sz="1400" b="1">
                <a:solidFill>
                  <a:srgbClr val="2E318E"/>
                </a:solidFill>
                <a:latin typeface="Montserrat"/>
                <a:ea typeface="Montserrat"/>
                <a:cs typeface="Montserrat"/>
                <a:sym typeface="Montserrat"/>
              </a:defRPr>
            </a:lvl7pPr>
            <a:lvl8pPr lvl="7" rtl="0">
              <a:spcBef>
                <a:spcPts val="0"/>
              </a:spcBef>
              <a:spcAft>
                <a:spcPts val="0"/>
              </a:spcAft>
              <a:buNone/>
              <a:defRPr sz="1400" b="1">
                <a:solidFill>
                  <a:srgbClr val="2E318E"/>
                </a:solidFill>
                <a:latin typeface="Montserrat"/>
                <a:ea typeface="Montserrat"/>
                <a:cs typeface="Montserrat"/>
                <a:sym typeface="Montserrat"/>
              </a:defRPr>
            </a:lvl8pPr>
            <a:lvl9pPr lvl="8" rtl="0">
              <a:spcBef>
                <a:spcPts val="0"/>
              </a:spcBef>
              <a:spcAft>
                <a:spcPts val="0"/>
              </a:spcAft>
              <a:buNone/>
              <a:defRPr sz="1400" b="1">
                <a:solidFill>
                  <a:srgbClr val="2E318E"/>
                </a:solidFill>
                <a:latin typeface="Montserrat"/>
                <a:ea typeface="Montserrat"/>
                <a:cs typeface="Montserrat"/>
                <a:sym typeface="Montserrat"/>
              </a:defRPr>
            </a:lvl9pPr>
          </a:lstStyle>
          <a:p>
            <a:endParaRPr/>
          </a:p>
        </p:txBody>
      </p:sp>
      <p:sp>
        <p:nvSpPr>
          <p:cNvPr id="56" name="Google Shape;56;p14"/>
          <p:cNvSpPr txBox="1">
            <a:spLocks noGrp="1"/>
          </p:cNvSpPr>
          <p:nvPr>
            <p:ph type="subTitle" idx="1"/>
          </p:nvPr>
        </p:nvSpPr>
        <p:spPr>
          <a:xfrm>
            <a:off x="524334" y="143000"/>
            <a:ext cx="2322600" cy="260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solidFill>
                  <a:srgbClr val="000000"/>
                </a:solidFill>
                <a:latin typeface="Montserrat"/>
                <a:ea typeface="Montserrat"/>
                <a:cs typeface="Montserrat"/>
                <a:sym typeface="Montserrat"/>
              </a:defRPr>
            </a:lvl1pPr>
            <a:lvl2pPr lvl="1" rtl="0">
              <a:spcBef>
                <a:spcPts val="0"/>
              </a:spcBef>
              <a:spcAft>
                <a:spcPts val="0"/>
              </a:spcAft>
              <a:buNone/>
              <a:defRPr sz="1000">
                <a:solidFill>
                  <a:srgbClr val="000000"/>
                </a:solidFill>
              </a:defRPr>
            </a:lvl2pPr>
            <a:lvl3pPr lvl="2" rtl="0">
              <a:spcBef>
                <a:spcPts val="0"/>
              </a:spcBef>
              <a:spcAft>
                <a:spcPts val="0"/>
              </a:spcAft>
              <a:buNone/>
              <a:defRPr sz="1000">
                <a:solidFill>
                  <a:srgbClr val="000000"/>
                </a:solidFill>
              </a:defRPr>
            </a:lvl3pPr>
            <a:lvl4pPr lvl="3" rtl="0">
              <a:spcBef>
                <a:spcPts val="0"/>
              </a:spcBef>
              <a:spcAft>
                <a:spcPts val="0"/>
              </a:spcAft>
              <a:buNone/>
              <a:defRPr sz="1000">
                <a:solidFill>
                  <a:srgbClr val="000000"/>
                </a:solidFill>
              </a:defRPr>
            </a:lvl4pPr>
            <a:lvl5pPr lvl="4" rtl="0">
              <a:spcBef>
                <a:spcPts val="0"/>
              </a:spcBef>
              <a:spcAft>
                <a:spcPts val="0"/>
              </a:spcAft>
              <a:buNone/>
              <a:defRPr sz="1000">
                <a:solidFill>
                  <a:srgbClr val="000000"/>
                </a:solidFill>
              </a:defRPr>
            </a:lvl5pPr>
            <a:lvl6pPr lvl="5" rtl="0">
              <a:spcBef>
                <a:spcPts val="0"/>
              </a:spcBef>
              <a:spcAft>
                <a:spcPts val="0"/>
              </a:spcAft>
              <a:buNone/>
              <a:defRPr sz="1000">
                <a:solidFill>
                  <a:srgbClr val="000000"/>
                </a:solidFill>
              </a:defRPr>
            </a:lvl6pPr>
            <a:lvl7pPr lvl="6" rtl="0">
              <a:spcBef>
                <a:spcPts val="0"/>
              </a:spcBef>
              <a:spcAft>
                <a:spcPts val="0"/>
              </a:spcAft>
              <a:buNone/>
              <a:defRPr sz="1000">
                <a:solidFill>
                  <a:srgbClr val="000000"/>
                </a:solidFill>
              </a:defRPr>
            </a:lvl7pPr>
            <a:lvl8pPr lvl="7" rtl="0">
              <a:spcBef>
                <a:spcPts val="0"/>
              </a:spcBef>
              <a:spcAft>
                <a:spcPts val="0"/>
              </a:spcAft>
              <a:buNone/>
              <a:defRPr sz="1000">
                <a:solidFill>
                  <a:srgbClr val="000000"/>
                </a:solidFill>
              </a:defRPr>
            </a:lvl8pPr>
            <a:lvl9pPr lvl="8" rtl="0">
              <a:spcBef>
                <a:spcPts val="0"/>
              </a:spcBef>
              <a:spcAft>
                <a:spcPts val="0"/>
              </a:spcAft>
              <a:buNone/>
              <a:defRPr sz="1000">
                <a:solidFill>
                  <a:srgbClr val="000000"/>
                </a:solidFill>
              </a:defRPr>
            </a:lvl9pPr>
          </a:lstStyle>
          <a:p>
            <a:endParaRPr/>
          </a:p>
        </p:txBody>
      </p:sp>
      <p:pic>
        <p:nvPicPr>
          <p:cNvPr id="6" name="Google Shape;57;p14">
            <a:extLst>
              <a:ext uri="{FF2B5EF4-FFF2-40B4-BE49-F238E27FC236}">
                <a16:creationId xmlns:a16="http://schemas.microsoft.com/office/drawing/2014/main" id="{8404A3C2-AF5D-418E-BF7E-5ACB62533BB0}"/>
              </a:ext>
            </a:extLst>
          </p:cNvPr>
          <p:cNvPicPr preferRelativeResize="0"/>
          <p:nvPr userDrawn="1"/>
        </p:nvPicPr>
        <p:blipFill>
          <a:blip r:embed="rId2">
            <a:alphaModFix/>
          </a:blip>
          <a:stretch>
            <a:fillRect/>
          </a:stretch>
        </p:blipFill>
        <p:spPr>
          <a:xfrm>
            <a:off x="7830950" y="143000"/>
            <a:ext cx="1121501" cy="4933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3" preserve="1">
  <p:cSld name="1_Custom Layout 3">
    <p:spTree>
      <p:nvGrpSpPr>
        <p:cNvPr id="1" name="Shape 64"/>
        <p:cNvGrpSpPr/>
        <p:nvPr/>
      </p:nvGrpSpPr>
      <p:grpSpPr>
        <a:xfrm>
          <a:off x="0" y="0"/>
          <a:ext cx="0" cy="0"/>
          <a:chOff x="0" y="0"/>
          <a:chExt cx="0" cy="0"/>
        </a:xfrm>
      </p:grpSpPr>
      <p:sp>
        <p:nvSpPr>
          <p:cNvPr id="65" name="Google Shape;65;p18"/>
          <p:cNvSpPr/>
          <p:nvPr/>
        </p:nvSpPr>
        <p:spPr>
          <a:xfrm>
            <a:off x="0" y="-150"/>
            <a:ext cx="9142500" cy="5143500"/>
          </a:xfrm>
          <a:prstGeom prst="rect">
            <a:avLst/>
          </a:prstGeom>
          <a:gradFill>
            <a:gsLst>
              <a:gs pos="0">
                <a:srgbClr val="26A5F7"/>
              </a:gs>
              <a:gs pos="100000">
                <a:srgbClr val="AD1EDD"/>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33079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1 1">
  <p:cSld name="Section header 1 1">
    <p:spTree>
      <p:nvGrpSpPr>
        <p:cNvPr id="1" name="Shape 60"/>
        <p:cNvGrpSpPr/>
        <p:nvPr/>
      </p:nvGrpSpPr>
      <p:grpSpPr>
        <a:xfrm>
          <a:off x="0" y="0"/>
          <a:ext cx="0" cy="0"/>
          <a:chOff x="0" y="0"/>
          <a:chExt cx="0" cy="0"/>
        </a:xfrm>
      </p:grpSpPr>
      <p:pic>
        <p:nvPicPr>
          <p:cNvPr id="2" name="Google Shape;57;p14">
            <a:extLst>
              <a:ext uri="{FF2B5EF4-FFF2-40B4-BE49-F238E27FC236}">
                <a16:creationId xmlns:a16="http://schemas.microsoft.com/office/drawing/2014/main" id="{8404A3C2-AF5D-418E-BF7E-5ACB62533BB0}"/>
              </a:ext>
            </a:extLst>
          </p:cNvPr>
          <p:cNvPicPr preferRelativeResize="0"/>
          <p:nvPr userDrawn="1"/>
        </p:nvPicPr>
        <p:blipFill>
          <a:blip r:embed="rId2">
            <a:alphaModFix/>
          </a:blip>
          <a:stretch>
            <a:fillRect/>
          </a:stretch>
        </p:blipFill>
        <p:spPr>
          <a:xfrm>
            <a:off x="7830950" y="143000"/>
            <a:ext cx="1121501" cy="493300"/>
          </a:xfrm>
          <a:prstGeom prst="rect">
            <a:avLst/>
          </a:prstGeom>
          <a:noFill/>
          <a:ln>
            <a:noFill/>
          </a:ln>
        </p:spPr>
      </p:pic>
    </p:spTree>
    <p:extLst>
      <p:ext uri="{BB962C8B-B14F-4D97-AF65-F5344CB8AC3E}">
        <p14:creationId xmlns:p14="http://schemas.microsoft.com/office/powerpoint/2010/main" val="24108644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7" r:id="rId2"/>
    <p:sldLayoutId id="2147483668"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7.jpe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34.xml"/><Relationship Id="rId4" Type="http://schemas.openxmlformats.org/officeDocument/2006/relationships/image" Target="../media/image29.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xml"/><Relationship Id="rId1" Type="http://schemas.openxmlformats.org/officeDocument/2006/relationships/tags" Target="../tags/tag35.xml"/><Relationship Id="rId4" Type="http://schemas.openxmlformats.org/officeDocument/2006/relationships/image" Target="../media/image30.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xml"/><Relationship Id="rId1" Type="http://schemas.openxmlformats.org/officeDocument/2006/relationships/tags" Target="../tags/tag36.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tags" Target="../tags/tag37.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xml"/><Relationship Id="rId1" Type="http://schemas.openxmlformats.org/officeDocument/2006/relationships/tags" Target="../tags/tag38.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xml"/><Relationship Id="rId1" Type="http://schemas.openxmlformats.org/officeDocument/2006/relationships/tags" Target="../tags/tag39.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8.jpeg"/></Relationships>
</file>

<file path=ppt/slides/_rels/slide1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hyperlink" Target="http://www.mongodb.org/downloads" TargetMode="Externa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3.xml"/><Relationship Id="rId1" Type="http://schemas.openxmlformats.org/officeDocument/2006/relationships/themeOverride" Target="../theme/themeOverride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5.xml"/><Relationship Id="rId4"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1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7.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23.xml"/><Relationship Id="rId5" Type="http://schemas.openxmlformats.org/officeDocument/2006/relationships/image" Target="../media/image26.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25.xml"/><Relationship Id="rId4" Type="http://schemas.openxmlformats.org/officeDocument/2006/relationships/image" Target="../media/image2.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xml"/><Relationship Id="rId1" Type="http://schemas.openxmlformats.org/officeDocument/2006/relationships/tags" Target="../tags/tag27.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ags" Target="../tags/tag28.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29.xml"/><Relationship Id="rId4" Type="http://schemas.openxmlformats.org/officeDocument/2006/relationships/image" Target="../media/image27.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tags" Target="../tags/tag31.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xml"/><Relationship Id="rId1" Type="http://schemas.openxmlformats.org/officeDocument/2006/relationships/tags" Target="../tags/tag32.xml"/><Relationship Id="rId4" Type="http://schemas.openxmlformats.org/officeDocument/2006/relationships/image" Target="../media/image28.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11" name="Rectangle 10">
            <a:extLst>
              <a:ext uri="{FF2B5EF4-FFF2-40B4-BE49-F238E27FC236}">
                <a16:creationId xmlns:a16="http://schemas.microsoft.com/office/drawing/2014/main" id="{6310B305-CEEC-43DE-B270-A721EDC34E93}"/>
              </a:ext>
            </a:extLst>
          </p:cNvPr>
          <p:cNvSpPr/>
          <p:nvPr/>
        </p:nvSpPr>
        <p:spPr>
          <a:xfrm>
            <a:off x="0" y="0"/>
            <a:ext cx="9144000" cy="5143500"/>
          </a:xfrm>
          <a:prstGeom prst="rect">
            <a:avLst/>
          </a:prstGeom>
          <a:solidFill>
            <a:srgbClr val="221E1F"/>
          </a:solidFill>
          <a:ln>
            <a:solidFill>
              <a:srgbClr val="221E1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14" name="Straight Connector 13">
            <a:extLst>
              <a:ext uri="{FF2B5EF4-FFF2-40B4-BE49-F238E27FC236}">
                <a16:creationId xmlns:a16="http://schemas.microsoft.com/office/drawing/2014/main" id="{6FCC732E-60DC-40B5-BA15-BC7C1ABDE638}"/>
              </a:ext>
            </a:extLst>
          </p:cNvPr>
          <p:cNvCxnSpPr/>
          <p:nvPr/>
        </p:nvCxnSpPr>
        <p:spPr>
          <a:xfrm>
            <a:off x="373063" y="2841428"/>
            <a:ext cx="8630432" cy="0"/>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5" name="Google Shape;68;p19">
            <a:extLst>
              <a:ext uri="{FF2B5EF4-FFF2-40B4-BE49-F238E27FC236}">
                <a16:creationId xmlns:a16="http://schemas.microsoft.com/office/drawing/2014/main" id="{65A30FAE-378B-4E90-8386-7139E2476996}"/>
              </a:ext>
            </a:extLst>
          </p:cNvPr>
          <p:cNvPicPr preferRelativeResize="0"/>
          <p:nvPr/>
        </p:nvPicPr>
        <p:blipFill>
          <a:blip r:embed="rId4">
            <a:alphaModFix/>
          </a:blip>
          <a:stretch>
            <a:fillRect/>
          </a:stretch>
        </p:blipFill>
        <p:spPr>
          <a:xfrm>
            <a:off x="3577710" y="3306707"/>
            <a:ext cx="1988577" cy="874676"/>
          </a:xfrm>
          <a:prstGeom prst="rect">
            <a:avLst/>
          </a:prstGeom>
          <a:noFill/>
          <a:ln>
            <a:noFill/>
          </a:ln>
        </p:spPr>
      </p:pic>
      <p:pic>
        <p:nvPicPr>
          <p:cNvPr id="7" name="Picture 5">
            <a:extLst>
              <a:ext uri="{FF2B5EF4-FFF2-40B4-BE49-F238E27FC236}">
                <a16:creationId xmlns:a16="http://schemas.microsoft.com/office/drawing/2014/main" id="{D21C19C4-3D5E-4EC3-8D57-793ADCE69B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8885" y="1670739"/>
            <a:ext cx="2057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239077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271100" y="142308"/>
            <a:ext cx="7941881" cy="463800"/>
          </a:xfrm>
          <a:prstGeom prst="rect">
            <a:avLst/>
          </a:prstGeom>
          <a:noFill/>
          <a:ln>
            <a:noFill/>
          </a:ln>
        </p:spPr>
        <p:txBody>
          <a:bodyPr spcFirstLastPara="1" wrap="square" lIns="91425" tIns="91425" rIns="91425" bIns="91425" anchor="t" anchorCtr="0">
            <a:noAutofit/>
          </a:bodyPr>
          <a:lstStyle/>
          <a:p>
            <a:r>
              <a:rPr lang="en-US" sz="2000" b="0" dirty="0">
                <a:latin typeface="Open Sans" charset="0"/>
                <a:ea typeface="Open Sans" charset="0"/>
                <a:cs typeface="Open Sans" charset="0"/>
              </a:rPr>
              <a:t>MySQL: Architecture</a:t>
            </a:r>
          </a:p>
        </p:txBody>
      </p:sp>
      <p:sp>
        <p:nvSpPr>
          <p:cNvPr id="4" name="object 5">
            <a:extLst>
              <a:ext uri="{FF2B5EF4-FFF2-40B4-BE49-F238E27FC236}">
                <a16:creationId xmlns:a16="http://schemas.microsoft.com/office/drawing/2014/main" id="{4C889348-85DB-490C-BCBC-73B596DA06FA}"/>
              </a:ext>
            </a:extLst>
          </p:cNvPr>
          <p:cNvSpPr>
            <a:spLocks noChangeArrowheads="1"/>
          </p:cNvSpPr>
          <p:nvPr/>
        </p:nvSpPr>
        <p:spPr bwMode="auto">
          <a:xfrm>
            <a:off x="186040" y="606108"/>
            <a:ext cx="8026941" cy="4263604"/>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Tree>
    <p:custDataLst>
      <p:tags r:id="rId1"/>
    </p:custDataLst>
    <p:extLst>
      <p:ext uri="{BB962C8B-B14F-4D97-AF65-F5344CB8AC3E}">
        <p14:creationId xmlns:p14="http://schemas.microsoft.com/office/powerpoint/2010/main" val="28577284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5" name="Rectangle 4"/>
          <p:cNvSpPr/>
          <p:nvPr/>
        </p:nvSpPr>
        <p:spPr>
          <a:xfrm>
            <a:off x="373063" y="268288"/>
            <a:ext cx="3334567"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Company</a:t>
            </a:r>
            <a:r>
              <a:rPr lang="en-US" sz="2000" dirty="0">
                <a:latin typeface="Open Sans" charset="0"/>
                <a:ea typeface="Open Sans" charset="0"/>
                <a:cs typeface="Open Sans" charset="0"/>
              </a:rPr>
              <a:t> </a:t>
            </a:r>
            <a:r>
              <a:rPr lang="en-US" sz="2000" dirty="0">
                <a:solidFill>
                  <a:srgbClr val="2E318E"/>
                </a:solidFill>
                <a:latin typeface="Open Sans" charset="0"/>
                <a:ea typeface="Open Sans" charset="0"/>
                <a:cs typeface="Open Sans" charset="0"/>
                <a:sym typeface="Montserrat"/>
              </a:rPr>
              <a:t>Using</a:t>
            </a:r>
            <a:r>
              <a:rPr lang="en-US" sz="2000" dirty="0">
                <a:latin typeface="Open Sans" charset="0"/>
                <a:ea typeface="Open Sans" charset="0"/>
                <a:cs typeface="Open Sans" charset="0"/>
              </a:rPr>
              <a:t> </a:t>
            </a:r>
            <a:r>
              <a:rPr lang="en-US" sz="2000" dirty="0" err="1">
                <a:solidFill>
                  <a:srgbClr val="2E318E"/>
                </a:solidFill>
                <a:latin typeface="Open Sans" charset="0"/>
                <a:ea typeface="Open Sans" charset="0"/>
                <a:cs typeface="Open Sans" charset="0"/>
                <a:sym typeface="Montserrat"/>
              </a:rPr>
              <a:t>mongoDB</a:t>
            </a:r>
            <a:endParaRPr lang="en-US" sz="2000" dirty="0">
              <a:solidFill>
                <a:srgbClr val="2E318E"/>
              </a:solidFill>
              <a:latin typeface="Open Sans" charset="0"/>
              <a:ea typeface="Open Sans" charset="0"/>
              <a:cs typeface="Open Sans" charset="0"/>
              <a:sym typeface="Montserrat"/>
            </a:endParaRPr>
          </a:p>
        </p:txBody>
      </p:sp>
      <p:pic>
        <p:nvPicPr>
          <p:cNvPr id="3" name="Picture 3"/>
          <p:cNvPicPr>
            <a:picLocks noChangeAspect="1" noChangeArrowheads="1"/>
          </p:cNvPicPr>
          <p:nvPr/>
        </p:nvPicPr>
        <p:blipFill>
          <a:blip r:embed="rId4"/>
          <a:srcRect/>
          <a:stretch>
            <a:fillRect/>
          </a:stretch>
        </p:blipFill>
        <p:spPr bwMode="auto">
          <a:xfrm>
            <a:off x="2517913" y="770905"/>
            <a:ext cx="2624138" cy="1157287"/>
          </a:xfrm>
          <a:prstGeom prst="rect">
            <a:avLst/>
          </a:prstGeom>
          <a:noFill/>
          <a:ln w="9525">
            <a:noFill/>
            <a:miter lim="800000"/>
            <a:headEnd/>
            <a:tailEnd/>
          </a:ln>
        </p:spPr>
      </p:pic>
      <p:sp>
        <p:nvSpPr>
          <p:cNvPr id="4" name="Rectangle 3"/>
          <p:cNvSpPr/>
          <p:nvPr/>
        </p:nvSpPr>
        <p:spPr>
          <a:xfrm>
            <a:off x="596347" y="2202418"/>
            <a:ext cx="7185991" cy="523220"/>
          </a:xfrm>
          <a:prstGeom prst="rect">
            <a:avLst/>
          </a:prstGeom>
        </p:spPr>
        <p:txBody>
          <a:bodyPr wrap="square">
            <a:spAutoFit/>
          </a:bodyPr>
          <a:lstStyle/>
          <a:p>
            <a:pPr algn="ctr">
              <a:spcBef>
                <a:spcPts val="580"/>
              </a:spcBef>
              <a:defRPr/>
            </a:pPr>
            <a:r>
              <a:rPr lang="en-US" dirty="0">
                <a:solidFill>
                  <a:schemeClr val="tx1">
                    <a:lumMod val="75000"/>
                    <a:lumOff val="25000"/>
                  </a:schemeClr>
                </a:solidFill>
                <a:latin typeface="Open Sans" charset="0"/>
                <a:ea typeface="Open Sans" charset="0"/>
                <a:cs typeface="Open Sans" charset="0"/>
              </a:rPr>
              <a:t>“</a:t>
            </a:r>
            <a:r>
              <a:rPr lang="en-US" dirty="0" err="1">
                <a:solidFill>
                  <a:schemeClr val="tx1">
                    <a:lumMod val="75000"/>
                    <a:lumOff val="25000"/>
                  </a:schemeClr>
                </a:solidFill>
                <a:latin typeface="Open Sans" charset="0"/>
                <a:ea typeface="Open Sans" charset="0"/>
                <a:cs typeface="Open Sans" charset="0"/>
              </a:rPr>
              <a:t>MongoDB</a:t>
            </a:r>
            <a:r>
              <a:rPr lang="en-US" dirty="0">
                <a:solidFill>
                  <a:schemeClr val="tx1">
                    <a:lumMod val="75000"/>
                    <a:lumOff val="25000"/>
                  </a:schemeClr>
                </a:solidFill>
                <a:latin typeface="Open Sans" charset="0"/>
                <a:ea typeface="Open Sans" charset="0"/>
                <a:cs typeface="Open Sans" charset="0"/>
              </a:rPr>
              <a:t> powers Under </a:t>
            </a:r>
            <a:r>
              <a:rPr lang="en-US" dirty="0" err="1">
                <a:solidFill>
                  <a:schemeClr val="tx1">
                    <a:lumMod val="75000"/>
                    <a:lumOff val="25000"/>
                  </a:schemeClr>
                </a:solidFill>
                <a:latin typeface="Open Sans" charset="0"/>
                <a:ea typeface="Open Sans" charset="0"/>
                <a:cs typeface="Open Sans" charset="0"/>
              </a:rPr>
              <a:t>Armour’s</a:t>
            </a:r>
            <a:r>
              <a:rPr lang="en-US" dirty="0">
                <a:solidFill>
                  <a:schemeClr val="tx1">
                    <a:lumMod val="75000"/>
                    <a:lumOff val="25000"/>
                  </a:schemeClr>
                </a:solidFill>
                <a:latin typeface="Open Sans" charset="0"/>
                <a:ea typeface="Open Sans" charset="0"/>
                <a:cs typeface="Open Sans" charset="0"/>
              </a:rPr>
              <a:t> online store, and was chosen for its dynamic schema, ability to scale horizontally and perform multi-data center replication.”</a:t>
            </a:r>
          </a:p>
        </p:txBody>
      </p:sp>
      <p:sp>
        <p:nvSpPr>
          <p:cNvPr id="6" name="Rectangle 5"/>
          <p:cNvSpPr/>
          <p:nvPr/>
        </p:nvSpPr>
        <p:spPr>
          <a:xfrm>
            <a:off x="1401416" y="3392869"/>
            <a:ext cx="5734879" cy="538609"/>
          </a:xfrm>
          <a:prstGeom prst="rect">
            <a:avLst/>
          </a:prstGeom>
        </p:spPr>
        <p:txBody>
          <a:bodyPr wrap="square">
            <a:spAutoFit/>
          </a:bodyPr>
          <a:lstStyle/>
          <a:p>
            <a:pPr>
              <a:spcBef>
                <a:spcPts val="580"/>
              </a:spcBef>
              <a:defRPr/>
            </a:pPr>
            <a:endParaRPr lang="en-US" sz="1200" dirty="0">
              <a:solidFill>
                <a:schemeClr val="tx1">
                  <a:lumMod val="75000"/>
                  <a:lumOff val="25000"/>
                </a:schemeClr>
              </a:solidFill>
              <a:latin typeface="Open Sans" charset="0"/>
              <a:ea typeface="Open Sans" charset="0"/>
              <a:cs typeface="Open Sans" charset="0"/>
            </a:endParaRPr>
          </a:p>
          <a:p>
            <a:pPr>
              <a:spcBef>
                <a:spcPts val="580"/>
              </a:spcBef>
              <a:defRPr/>
            </a:pPr>
            <a:r>
              <a:rPr lang="en-US" sz="1200" dirty="0">
                <a:solidFill>
                  <a:schemeClr val="tx1">
                    <a:lumMod val="75000"/>
                    <a:lumOff val="25000"/>
                  </a:schemeClr>
                </a:solidFill>
                <a:latin typeface="Open Sans" charset="0"/>
                <a:ea typeface="Open Sans" charset="0"/>
                <a:cs typeface="Open Sans" charset="0"/>
              </a:rPr>
              <a:t>http://www.mongodb.org/about/production-deployments/</a:t>
            </a:r>
          </a:p>
        </p:txBody>
      </p:sp>
    </p:spTree>
    <p:custDataLst>
      <p:tags r:id="rId1"/>
    </p:custDataLst>
    <p:extLst>
      <p:ext uri="{BB962C8B-B14F-4D97-AF65-F5344CB8AC3E}">
        <p14:creationId xmlns:p14="http://schemas.microsoft.com/office/powerpoint/2010/main" val="40764229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4" name="Picture 2"/>
          <p:cNvPicPr>
            <a:picLocks noChangeAspect="1" noChangeArrowheads="1"/>
          </p:cNvPicPr>
          <p:nvPr/>
        </p:nvPicPr>
        <p:blipFill>
          <a:blip r:embed="rId4"/>
          <a:srcRect/>
          <a:stretch>
            <a:fillRect/>
          </a:stretch>
        </p:blipFill>
        <p:spPr bwMode="auto">
          <a:xfrm>
            <a:off x="1104900" y="381000"/>
            <a:ext cx="5097669" cy="3823252"/>
          </a:xfrm>
          <a:prstGeom prst="rect">
            <a:avLst/>
          </a:prstGeom>
          <a:noFill/>
          <a:ln w="9525">
            <a:noFill/>
            <a:miter lim="800000"/>
            <a:headEnd/>
            <a:tailEnd/>
          </a:ln>
        </p:spPr>
      </p:pic>
      <p:sp>
        <p:nvSpPr>
          <p:cNvPr id="6" name="Rectangle 5"/>
          <p:cNvSpPr/>
          <p:nvPr/>
        </p:nvSpPr>
        <p:spPr>
          <a:xfrm>
            <a:off x="467138" y="4504227"/>
            <a:ext cx="8209723" cy="307777"/>
          </a:xfrm>
          <a:prstGeom prst="rect">
            <a:avLst/>
          </a:prstGeom>
        </p:spPr>
        <p:txBody>
          <a:bodyPr wrap="square">
            <a:spAutoFit/>
          </a:bodyPr>
          <a:lstStyle/>
          <a:p>
            <a:r>
              <a:rPr lang="en-US" dirty="0">
                <a:latin typeface="Open Sans" charset="0"/>
                <a:ea typeface="Open Sans" charset="0"/>
                <a:cs typeface="Open Sans" charset="0"/>
              </a:rPr>
              <a:t>-Steve </a:t>
            </a:r>
            <a:r>
              <a:rPr lang="en-US" dirty="0" err="1">
                <a:latin typeface="Open Sans" charset="0"/>
                <a:ea typeface="Open Sans" charset="0"/>
                <a:cs typeface="Open Sans" charset="0"/>
              </a:rPr>
              <a:t>Francia</a:t>
            </a:r>
            <a:r>
              <a:rPr lang="en-US" dirty="0">
                <a:latin typeface="Open Sans" charset="0"/>
                <a:ea typeface="Open Sans" charset="0"/>
                <a:cs typeface="Open Sans" charset="0"/>
              </a:rPr>
              <a:t>, http://www.slideshare.net/spf13/mongodb-9794741?v=qf1&amp;b=&amp;from_search=13</a:t>
            </a:r>
          </a:p>
        </p:txBody>
      </p:sp>
    </p:spTree>
    <p:custDataLst>
      <p:tags r:id="rId1"/>
    </p:custDataLst>
    <p:extLst>
      <p:ext uri="{BB962C8B-B14F-4D97-AF65-F5344CB8AC3E}">
        <p14:creationId xmlns:p14="http://schemas.microsoft.com/office/powerpoint/2010/main" val="40764229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5" name="Rectangle 4"/>
          <p:cNvSpPr/>
          <p:nvPr/>
        </p:nvSpPr>
        <p:spPr>
          <a:xfrm>
            <a:off x="373063" y="268288"/>
            <a:ext cx="1566454"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Data Model</a:t>
            </a:r>
          </a:p>
        </p:txBody>
      </p:sp>
      <p:sp>
        <p:nvSpPr>
          <p:cNvPr id="3" name="Rectangle 2"/>
          <p:cNvSpPr/>
          <p:nvPr/>
        </p:nvSpPr>
        <p:spPr>
          <a:xfrm>
            <a:off x="546651" y="916860"/>
            <a:ext cx="6987209" cy="2518638"/>
          </a:xfrm>
          <a:prstGeom prst="rect">
            <a:avLst/>
          </a:prstGeom>
        </p:spPr>
        <p:txBody>
          <a:bodyPr wrap="square">
            <a:spAutoFit/>
          </a:bodyPr>
          <a:lstStyle/>
          <a:p>
            <a:pPr marL="274320" indent="-274320">
              <a:spcBef>
                <a:spcPts val="58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Document-Based (max 16 MB)</a:t>
            </a:r>
          </a:p>
          <a:p>
            <a:pPr marL="274320" indent="-274320">
              <a:spcBef>
                <a:spcPts val="58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Documents are in BSON format, consisting of field-value pairs</a:t>
            </a:r>
          </a:p>
          <a:p>
            <a:pPr marL="274320" indent="-274320">
              <a:spcBef>
                <a:spcPts val="58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Each document stored in a collection</a:t>
            </a:r>
          </a:p>
          <a:p>
            <a:pPr marL="274320" indent="-274320">
              <a:spcBef>
                <a:spcPts val="58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Collections</a:t>
            </a:r>
          </a:p>
          <a:p>
            <a:pPr marL="548640" lvl="1">
              <a:spcBef>
                <a:spcPts val="37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Have index set in common</a:t>
            </a:r>
          </a:p>
          <a:p>
            <a:pPr marL="548640" lvl="1">
              <a:spcBef>
                <a:spcPts val="37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Like tables of relational db’s.</a:t>
            </a:r>
          </a:p>
          <a:p>
            <a:pPr marL="548640" lvl="1">
              <a:spcBef>
                <a:spcPts val="37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Documents do not have to have uniform structure</a:t>
            </a:r>
          </a:p>
          <a:p>
            <a:pPr marL="457200" lvl="1">
              <a:spcBef>
                <a:spcPts val="370"/>
              </a:spcBef>
              <a:defRPr/>
            </a:pPr>
            <a:endParaRPr lang="en-US" dirty="0">
              <a:solidFill>
                <a:schemeClr val="tx1">
                  <a:lumMod val="75000"/>
                  <a:lumOff val="25000"/>
                </a:schemeClr>
              </a:solidFill>
              <a:latin typeface="Open Sans" charset="0"/>
              <a:ea typeface="Open Sans" charset="0"/>
              <a:cs typeface="Open Sans" charset="0"/>
            </a:endParaRPr>
          </a:p>
          <a:p>
            <a:pPr marL="457200" lvl="1">
              <a:spcBef>
                <a:spcPts val="370"/>
              </a:spcBef>
              <a:defRPr/>
            </a:pPr>
            <a:r>
              <a:rPr lang="en-US" dirty="0">
                <a:solidFill>
                  <a:schemeClr val="tx1">
                    <a:lumMod val="75000"/>
                    <a:lumOff val="25000"/>
                  </a:schemeClr>
                </a:solidFill>
                <a:latin typeface="Open Sans" charset="0"/>
                <a:ea typeface="Open Sans" charset="0"/>
                <a:cs typeface="Open Sans" charset="0"/>
              </a:rPr>
              <a:t>-</a:t>
            </a:r>
            <a:r>
              <a:rPr lang="en-US" sz="1200" dirty="0" err="1">
                <a:solidFill>
                  <a:schemeClr val="tx1">
                    <a:lumMod val="75000"/>
                    <a:lumOff val="25000"/>
                  </a:schemeClr>
                </a:solidFill>
                <a:latin typeface="Open Sans" charset="0"/>
                <a:ea typeface="Open Sans" charset="0"/>
                <a:cs typeface="Open Sans" charset="0"/>
              </a:rPr>
              <a:t>docs.mongodb.org</a:t>
            </a:r>
            <a:r>
              <a:rPr lang="en-US" sz="1200" dirty="0">
                <a:solidFill>
                  <a:schemeClr val="tx1">
                    <a:lumMod val="75000"/>
                    <a:lumOff val="25000"/>
                  </a:schemeClr>
                </a:solidFill>
                <a:latin typeface="Open Sans" charset="0"/>
                <a:ea typeface="Open Sans" charset="0"/>
                <a:cs typeface="Open Sans" charset="0"/>
              </a:rPr>
              <a:t>/manual/</a:t>
            </a:r>
          </a:p>
        </p:txBody>
      </p:sp>
    </p:spTree>
    <p:custDataLst>
      <p:tags r:id="rId1"/>
    </p:custDataLst>
    <p:extLst>
      <p:ext uri="{BB962C8B-B14F-4D97-AF65-F5344CB8AC3E}">
        <p14:creationId xmlns:p14="http://schemas.microsoft.com/office/powerpoint/2010/main" val="40764229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5" name="Rectangle 4"/>
          <p:cNvSpPr/>
          <p:nvPr/>
        </p:nvSpPr>
        <p:spPr>
          <a:xfrm>
            <a:off x="373063" y="268288"/>
            <a:ext cx="788999"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JSON</a:t>
            </a:r>
          </a:p>
        </p:txBody>
      </p:sp>
      <p:sp>
        <p:nvSpPr>
          <p:cNvPr id="3" name="Rectangle 2"/>
          <p:cNvSpPr/>
          <p:nvPr/>
        </p:nvSpPr>
        <p:spPr>
          <a:xfrm>
            <a:off x="546651" y="916860"/>
            <a:ext cx="6987209" cy="2544286"/>
          </a:xfrm>
          <a:prstGeom prst="rect">
            <a:avLst/>
          </a:prstGeom>
        </p:spPr>
        <p:txBody>
          <a:bodyPr wrap="square">
            <a:spAutoFit/>
          </a:bodyPr>
          <a:lstStyle/>
          <a:p>
            <a:pPr marL="274320" indent="-274320">
              <a:spcBef>
                <a:spcPts val="58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“JavaScript Object Notation”</a:t>
            </a:r>
          </a:p>
          <a:p>
            <a:pPr marL="274320" indent="-274320">
              <a:spcBef>
                <a:spcPts val="58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Easy for humans to write/read, easy for computers to parse/generate</a:t>
            </a:r>
          </a:p>
          <a:p>
            <a:pPr marL="274320" indent="-274320">
              <a:spcBef>
                <a:spcPts val="58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Objects can be nested</a:t>
            </a:r>
          </a:p>
          <a:p>
            <a:pPr marL="274320" indent="-274320">
              <a:spcBef>
                <a:spcPts val="58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Built on</a:t>
            </a:r>
          </a:p>
          <a:p>
            <a:pPr marL="548640" lvl="1">
              <a:spcBef>
                <a:spcPts val="37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name/value pairs</a:t>
            </a:r>
          </a:p>
          <a:p>
            <a:pPr marL="548640" lvl="1">
              <a:spcBef>
                <a:spcPts val="37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Ordered list of values</a:t>
            </a:r>
          </a:p>
          <a:p>
            <a:pPr marL="548640" lvl="1">
              <a:spcBef>
                <a:spcPts val="370"/>
              </a:spcBef>
              <a:buFont typeface="Wingdings 3" charset="2"/>
              <a:buChar char=""/>
              <a:defRPr/>
            </a:pPr>
            <a:endParaRPr lang="en-US" dirty="0">
              <a:solidFill>
                <a:schemeClr val="tx1">
                  <a:lumMod val="75000"/>
                  <a:lumOff val="25000"/>
                </a:schemeClr>
              </a:solidFill>
              <a:latin typeface="Open Sans" charset="0"/>
              <a:ea typeface="Open Sans" charset="0"/>
              <a:cs typeface="Open Sans" charset="0"/>
            </a:endParaRPr>
          </a:p>
          <a:p>
            <a:pPr marL="548640" lvl="1">
              <a:spcBef>
                <a:spcPts val="370"/>
              </a:spcBef>
              <a:buFont typeface="Wingdings 3" charset="2"/>
              <a:buChar char=""/>
              <a:defRPr/>
            </a:pPr>
            <a:endParaRPr lang="en-US" dirty="0">
              <a:solidFill>
                <a:schemeClr val="tx1">
                  <a:lumMod val="75000"/>
                  <a:lumOff val="25000"/>
                </a:schemeClr>
              </a:solidFill>
              <a:latin typeface="Open Sans" charset="0"/>
              <a:ea typeface="Open Sans" charset="0"/>
              <a:cs typeface="Open Sans" charset="0"/>
            </a:endParaRPr>
          </a:p>
          <a:p>
            <a:pPr>
              <a:spcBef>
                <a:spcPts val="580"/>
              </a:spcBef>
              <a:defRPr/>
            </a:pPr>
            <a:r>
              <a:rPr lang="en-US" sz="1200" dirty="0">
                <a:solidFill>
                  <a:schemeClr val="tx1">
                    <a:lumMod val="75000"/>
                    <a:lumOff val="25000"/>
                  </a:schemeClr>
                </a:solidFill>
                <a:latin typeface="Open Sans" charset="0"/>
                <a:ea typeface="Open Sans" charset="0"/>
                <a:cs typeface="Open Sans" charset="0"/>
              </a:rPr>
              <a:t>http://json.org/</a:t>
            </a:r>
          </a:p>
        </p:txBody>
      </p:sp>
    </p:spTree>
    <p:custDataLst>
      <p:tags r:id="rId1"/>
    </p:custDataLst>
    <p:extLst>
      <p:ext uri="{BB962C8B-B14F-4D97-AF65-F5344CB8AC3E}">
        <p14:creationId xmlns:p14="http://schemas.microsoft.com/office/powerpoint/2010/main" val="40764229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5" name="Rectangle 4"/>
          <p:cNvSpPr/>
          <p:nvPr/>
        </p:nvSpPr>
        <p:spPr>
          <a:xfrm>
            <a:off x="373063" y="268288"/>
            <a:ext cx="912429"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BSON</a:t>
            </a:r>
          </a:p>
        </p:txBody>
      </p:sp>
      <p:sp>
        <p:nvSpPr>
          <p:cNvPr id="3" name="Rectangle 2"/>
          <p:cNvSpPr/>
          <p:nvPr/>
        </p:nvSpPr>
        <p:spPr>
          <a:xfrm>
            <a:off x="373062" y="978740"/>
            <a:ext cx="6624085" cy="2811026"/>
          </a:xfrm>
          <a:prstGeom prst="rect">
            <a:avLst/>
          </a:prstGeom>
        </p:spPr>
        <p:txBody>
          <a:bodyPr wrap="square">
            <a:spAutoFit/>
          </a:bodyPr>
          <a:lstStyle/>
          <a:p>
            <a:pPr marL="274320" indent="-274320">
              <a:spcBef>
                <a:spcPts val="580"/>
              </a:spcBef>
              <a:buFont typeface="Arial" panose="020B0604020202020204" pitchFamily="34" charset="0"/>
              <a:buChar char="•"/>
              <a:defRPr/>
            </a:pPr>
            <a:r>
              <a:rPr lang="en-US" dirty="0">
                <a:solidFill>
                  <a:schemeClr val="tx1">
                    <a:lumMod val="75000"/>
                    <a:lumOff val="25000"/>
                  </a:schemeClr>
                </a:solidFill>
                <a:latin typeface="Open Sans" charset="0"/>
                <a:ea typeface="Open Sans" charset="0"/>
                <a:cs typeface="Open Sans" charset="0"/>
              </a:rPr>
              <a:t>“Binary JSON”</a:t>
            </a:r>
          </a:p>
          <a:p>
            <a:pPr marL="274320" indent="-274320">
              <a:spcBef>
                <a:spcPts val="580"/>
              </a:spcBef>
              <a:buFont typeface="Arial" panose="020B0604020202020204" pitchFamily="34" charset="0"/>
              <a:buChar char="•"/>
              <a:defRPr/>
            </a:pPr>
            <a:r>
              <a:rPr lang="en-US" dirty="0">
                <a:solidFill>
                  <a:schemeClr val="tx1">
                    <a:lumMod val="75000"/>
                    <a:lumOff val="25000"/>
                  </a:schemeClr>
                </a:solidFill>
                <a:latin typeface="Open Sans" charset="0"/>
                <a:ea typeface="Open Sans" charset="0"/>
                <a:cs typeface="Open Sans" charset="0"/>
              </a:rPr>
              <a:t>Binary-encoded serialization of JSON-like docs</a:t>
            </a:r>
          </a:p>
          <a:p>
            <a:pPr marL="274320" indent="-274320">
              <a:spcBef>
                <a:spcPts val="580"/>
              </a:spcBef>
              <a:buFont typeface="Arial" panose="020B0604020202020204" pitchFamily="34" charset="0"/>
              <a:buChar char="•"/>
              <a:defRPr/>
            </a:pPr>
            <a:r>
              <a:rPr lang="en-US" dirty="0">
                <a:solidFill>
                  <a:schemeClr val="tx1">
                    <a:lumMod val="75000"/>
                    <a:lumOff val="25000"/>
                  </a:schemeClr>
                </a:solidFill>
                <a:latin typeface="Open Sans" charset="0"/>
                <a:ea typeface="Open Sans" charset="0"/>
                <a:cs typeface="Open Sans" charset="0"/>
              </a:rPr>
              <a:t>Also allows “referencing”</a:t>
            </a:r>
          </a:p>
          <a:p>
            <a:pPr marL="274320" indent="-274320">
              <a:spcBef>
                <a:spcPts val="580"/>
              </a:spcBef>
              <a:buFont typeface="Arial" panose="020B0604020202020204" pitchFamily="34" charset="0"/>
              <a:buChar char="•"/>
              <a:defRPr/>
            </a:pPr>
            <a:r>
              <a:rPr lang="en-US" dirty="0">
                <a:solidFill>
                  <a:schemeClr val="tx1">
                    <a:lumMod val="75000"/>
                    <a:lumOff val="25000"/>
                  </a:schemeClr>
                </a:solidFill>
                <a:latin typeface="Open Sans" charset="0"/>
                <a:ea typeface="Open Sans" charset="0"/>
                <a:cs typeface="Open Sans" charset="0"/>
              </a:rPr>
              <a:t>Embedded structure reduces need for joins</a:t>
            </a:r>
          </a:p>
          <a:p>
            <a:pPr marL="274320" indent="-274320">
              <a:spcBef>
                <a:spcPts val="580"/>
              </a:spcBef>
              <a:buFont typeface="Arial" panose="020B0604020202020204" pitchFamily="34" charset="0"/>
              <a:buChar char="•"/>
              <a:defRPr/>
            </a:pPr>
            <a:r>
              <a:rPr lang="en-US" dirty="0">
                <a:solidFill>
                  <a:schemeClr val="tx1">
                    <a:lumMod val="75000"/>
                    <a:lumOff val="25000"/>
                  </a:schemeClr>
                </a:solidFill>
                <a:latin typeface="Open Sans" charset="0"/>
                <a:ea typeface="Open Sans" charset="0"/>
                <a:cs typeface="Open Sans" charset="0"/>
              </a:rPr>
              <a:t>Goals</a:t>
            </a:r>
          </a:p>
          <a:p>
            <a:pPr marL="548640" lvl="1">
              <a:spcBef>
                <a:spcPts val="370"/>
              </a:spcBef>
              <a:buFont typeface="Arial" panose="020B0604020202020204" pitchFamily="34" charset="0"/>
              <a:buChar char="–"/>
              <a:defRPr/>
            </a:pPr>
            <a:r>
              <a:rPr lang="en-US" dirty="0">
                <a:solidFill>
                  <a:schemeClr val="tx1">
                    <a:lumMod val="75000"/>
                    <a:lumOff val="25000"/>
                  </a:schemeClr>
                </a:solidFill>
                <a:latin typeface="Open Sans" charset="0"/>
                <a:ea typeface="Open Sans" charset="0"/>
                <a:cs typeface="Open Sans" charset="0"/>
              </a:rPr>
              <a:t>Lightweight</a:t>
            </a:r>
          </a:p>
          <a:p>
            <a:pPr marL="548640" lvl="1">
              <a:spcBef>
                <a:spcPts val="370"/>
              </a:spcBef>
              <a:buFont typeface="Arial" panose="020B0604020202020204" pitchFamily="34" charset="0"/>
              <a:buChar char="–"/>
              <a:defRPr/>
            </a:pPr>
            <a:r>
              <a:rPr lang="en-US" dirty="0">
                <a:solidFill>
                  <a:schemeClr val="tx1">
                    <a:lumMod val="75000"/>
                    <a:lumOff val="25000"/>
                  </a:schemeClr>
                </a:solidFill>
                <a:latin typeface="Open Sans" charset="0"/>
                <a:ea typeface="Open Sans" charset="0"/>
                <a:cs typeface="Open Sans" charset="0"/>
              </a:rPr>
              <a:t>Traversable</a:t>
            </a:r>
          </a:p>
          <a:p>
            <a:pPr marL="548640" lvl="1">
              <a:spcBef>
                <a:spcPts val="370"/>
              </a:spcBef>
              <a:buFont typeface="Arial" panose="020B0604020202020204" pitchFamily="34" charset="0"/>
              <a:buChar char="–"/>
              <a:defRPr/>
            </a:pPr>
            <a:r>
              <a:rPr lang="en-US" dirty="0">
                <a:solidFill>
                  <a:schemeClr val="tx1">
                    <a:lumMod val="75000"/>
                    <a:lumOff val="25000"/>
                  </a:schemeClr>
                </a:solidFill>
                <a:latin typeface="Open Sans" charset="0"/>
                <a:ea typeface="Open Sans" charset="0"/>
                <a:cs typeface="Open Sans" charset="0"/>
              </a:rPr>
              <a:t>Efficient (decoding and encoding)</a:t>
            </a:r>
          </a:p>
          <a:p>
            <a:pPr marL="457200" lvl="1">
              <a:spcBef>
                <a:spcPts val="370"/>
              </a:spcBef>
              <a:defRPr/>
            </a:pPr>
            <a:endParaRPr lang="en-US" dirty="0">
              <a:solidFill>
                <a:schemeClr val="tx1">
                  <a:lumMod val="75000"/>
                  <a:lumOff val="25000"/>
                </a:schemeClr>
              </a:solidFill>
              <a:latin typeface="Open Sans" charset="0"/>
              <a:ea typeface="Open Sans" charset="0"/>
              <a:cs typeface="Open Sans" charset="0"/>
            </a:endParaRPr>
          </a:p>
          <a:p>
            <a:pPr marL="457200" lvl="1">
              <a:spcBef>
                <a:spcPts val="370"/>
              </a:spcBef>
              <a:defRPr/>
            </a:pPr>
            <a:r>
              <a:rPr lang="en-US" sz="1200" dirty="0">
                <a:solidFill>
                  <a:schemeClr val="tx1">
                    <a:lumMod val="75000"/>
                    <a:lumOff val="25000"/>
                  </a:schemeClr>
                </a:solidFill>
                <a:latin typeface="Open Sans" charset="0"/>
                <a:ea typeface="Open Sans" charset="0"/>
                <a:cs typeface="Open Sans" charset="0"/>
              </a:rPr>
              <a:t>http://bsonspec.org/</a:t>
            </a:r>
          </a:p>
        </p:txBody>
      </p:sp>
    </p:spTree>
    <p:custDataLst>
      <p:tags r:id="rId1"/>
    </p:custDataLst>
    <p:extLst>
      <p:ext uri="{BB962C8B-B14F-4D97-AF65-F5344CB8AC3E}">
        <p14:creationId xmlns:p14="http://schemas.microsoft.com/office/powerpoint/2010/main" val="40764229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5" name="Rectangle 4"/>
          <p:cNvSpPr/>
          <p:nvPr/>
        </p:nvSpPr>
        <p:spPr>
          <a:xfrm>
            <a:off x="373063" y="268288"/>
            <a:ext cx="1981633"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BSON Example</a:t>
            </a:r>
          </a:p>
        </p:txBody>
      </p:sp>
      <p:sp>
        <p:nvSpPr>
          <p:cNvPr id="3" name="Rectangle 2"/>
          <p:cNvSpPr/>
          <p:nvPr/>
        </p:nvSpPr>
        <p:spPr>
          <a:xfrm>
            <a:off x="373063" y="910045"/>
            <a:ext cx="4572000" cy="2031325"/>
          </a:xfrm>
          <a:prstGeom prst="rect">
            <a:avLst/>
          </a:prstGeom>
        </p:spPr>
        <p:txBody>
          <a:bodyPr>
            <a:spAutoFit/>
          </a:bodyPr>
          <a:lstStyle/>
          <a:p>
            <a:pPr marL="0" indent="0">
              <a:lnSpc>
                <a:spcPct val="90000"/>
              </a:lnSpc>
              <a:buFont typeface="Wingdings 3" pitchFamily="18" charset="2"/>
              <a:buNone/>
            </a:pPr>
            <a:r>
              <a:rPr lang="en-US" dirty="0">
                <a:latin typeface="Open Sans" charset="0"/>
                <a:ea typeface="Open Sans" charset="0"/>
                <a:cs typeface="Open Sans" charset="0"/>
              </a:rPr>
              <a:t>{</a:t>
            </a:r>
          </a:p>
          <a:p>
            <a:pPr marL="0" indent="0">
              <a:lnSpc>
                <a:spcPct val="90000"/>
              </a:lnSpc>
              <a:buFont typeface="Wingdings 3" pitchFamily="18" charset="2"/>
              <a:buNone/>
            </a:pPr>
            <a:r>
              <a:rPr lang="en-US" b="1" dirty="0">
                <a:latin typeface="Open Sans" charset="0"/>
                <a:ea typeface="Open Sans" charset="0"/>
                <a:cs typeface="Open Sans" charset="0"/>
              </a:rPr>
              <a:t>"_id"</a:t>
            </a:r>
            <a:r>
              <a:rPr lang="en-US" dirty="0">
                <a:latin typeface="Open Sans" charset="0"/>
                <a:ea typeface="Open Sans" charset="0"/>
                <a:cs typeface="Open Sans" charset="0"/>
              </a:rPr>
              <a:t> : 	"37010"</a:t>
            </a:r>
          </a:p>
          <a:p>
            <a:pPr marL="0" indent="0">
              <a:lnSpc>
                <a:spcPct val="90000"/>
              </a:lnSpc>
              <a:buFont typeface="Wingdings 3" pitchFamily="18" charset="2"/>
              <a:buNone/>
            </a:pPr>
            <a:r>
              <a:rPr lang="en-US" b="1" dirty="0">
                <a:latin typeface="Open Sans" charset="0"/>
                <a:ea typeface="Open Sans" charset="0"/>
                <a:cs typeface="Open Sans" charset="0"/>
              </a:rPr>
              <a:t>"city"</a:t>
            </a:r>
            <a:r>
              <a:rPr lang="en-US" dirty="0">
                <a:latin typeface="Open Sans" charset="0"/>
                <a:ea typeface="Open Sans" charset="0"/>
                <a:cs typeface="Open Sans" charset="0"/>
              </a:rPr>
              <a:t> : 	"ADAMS",</a:t>
            </a:r>
          </a:p>
          <a:p>
            <a:pPr marL="0" indent="0">
              <a:lnSpc>
                <a:spcPct val="90000"/>
              </a:lnSpc>
              <a:buFont typeface="Wingdings 3" pitchFamily="18" charset="2"/>
              <a:buNone/>
            </a:pPr>
            <a:r>
              <a:rPr lang="en-US" b="1" dirty="0">
                <a:latin typeface="Open Sans" charset="0"/>
                <a:ea typeface="Open Sans" charset="0"/>
                <a:cs typeface="Open Sans" charset="0"/>
              </a:rPr>
              <a:t>"pop"</a:t>
            </a:r>
            <a:r>
              <a:rPr lang="en-US" dirty="0">
                <a:latin typeface="Open Sans" charset="0"/>
                <a:ea typeface="Open Sans" charset="0"/>
                <a:cs typeface="Open Sans" charset="0"/>
              </a:rPr>
              <a:t> : 	2660,</a:t>
            </a:r>
          </a:p>
          <a:p>
            <a:pPr marL="0" indent="0">
              <a:lnSpc>
                <a:spcPct val="90000"/>
              </a:lnSpc>
              <a:buFont typeface="Wingdings 3" pitchFamily="18" charset="2"/>
              <a:buNone/>
            </a:pPr>
            <a:r>
              <a:rPr lang="en-US" b="1" dirty="0">
                <a:latin typeface="Open Sans" charset="0"/>
                <a:ea typeface="Open Sans" charset="0"/>
                <a:cs typeface="Open Sans" charset="0"/>
              </a:rPr>
              <a:t>"state"</a:t>
            </a:r>
            <a:r>
              <a:rPr lang="en-US" dirty="0">
                <a:latin typeface="Open Sans" charset="0"/>
                <a:ea typeface="Open Sans" charset="0"/>
                <a:cs typeface="Open Sans" charset="0"/>
              </a:rPr>
              <a:t> : 	"TN",</a:t>
            </a:r>
          </a:p>
          <a:p>
            <a:pPr marL="0" indent="0">
              <a:lnSpc>
                <a:spcPct val="90000"/>
              </a:lnSpc>
              <a:buFont typeface="Wingdings 3" pitchFamily="18" charset="2"/>
              <a:buNone/>
            </a:pPr>
            <a:r>
              <a:rPr lang="en-US" b="1" dirty="0">
                <a:latin typeface="Open Sans" charset="0"/>
                <a:ea typeface="Open Sans" charset="0"/>
                <a:cs typeface="Open Sans" charset="0"/>
              </a:rPr>
              <a:t>“councilman”</a:t>
            </a:r>
            <a:r>
              <a:rPr lang="en-US" dirty="0">
                <a:latin typeface="Open Sans" charset="0"/>
                <a:ea typeface="Open Sans" charset="0"/>
                <a:cs typeface="Open Sans" charset="0"/>
              </a:rPr>
              <a:t> : {</a:t>
            </a:r>
          </a:p>
          <a:p>
            <a:pPr marL="0" indent="0">
              <a:lnSpc>
                <a:spcPct val="90000"/>
              </a:lnSpc>
              <a:buFont typeface="Wingdings 3" pitchFamily="18" charset="2"/>
              <a:buNone/>
            </a:pPr>
            <a:r>
              <a:rPr lang="en-US" dirty="0">
                <a:latin typeface="Open Sans" charset="0"/>
                <a:ea typeface="Open Sans" charset="0"/>
                <a:cs typeface="Open Sans" charset="0"/>
              </a:rPr>
              <a:t>		      </a:t>
            </a:r>
            <a:r>
              <a:rPr lang="en-US" b="1" dirty="0">
                <a:latin typeface="Open Sans" charset="0"/>
                <a:ea typeface="Open Sans" charset="0"/>
                <a:cs typeface="Open Sans" charset="0"/>
              </a:rPr>
              <a:t>name:</a:t>
            </a:r>
            <a:r>
              <a:rPr lang="en-US" dirty="0">
                <a:latin typeface="Open Sans" charset="0"/>
                <a:ea typeface="Open Sans" charset="0"/>
                <a:cs typeface="Open Sans" charset="0"/>
              </a:rPr>
              <a:t> “John Smith”</a:t>
            </a:r>
          </a:p>
          <a:p>
            <a:pPr marL="0" indent="0">
              <a:lnSpc>
                <a:spcPct val="90000"/>
              </a:lnSpc>
              <a:buFont typeface="Wingdings 3" pitchFamily="18" charset="2"/>
              <a:buNone/>
            </a:pPr>
            <a:r>
              <a:rPr lang="en-US" dirty="0">
                <a:latin typeface="Open Sans" charset="0"/>
                <a:ea typeface="Open Sans" charset="0"/>
                <a:cs typeface="Open Sans" charset="0"/>
              </a:rPr>
              <a:t>		      </a:t>
            </a:r>
            <a:r>
              <a:rPr lang="en-US" b="1" dirty="0">
                <a:latin typeface="Open Sans" charset="0"/>
                <a:ea typeface="Open Sans" charset="0"/>
                <a:cs typeface="Open Sans" charset="0"/>
              </a:rPr>
              <a:t>address:</a:t>
            </a:r>
            <a:r>
              <a:rPr lang="en-US" dirty="0">
                <a:latin typeface="Open Sans" charset="0"/>
                <a:ea typeface="Open Sans" charset="0"/>
                <a:cs typeface="Open Sans" charset="0"/>
              </a:rPr>
              <a:t> “13 Scenic Way”</a:t>
            </a:r>
          </a:p>
          <a:p>
            <a:pPr marL="0" indent="0">
              <a:lnSpc>
                <a:spcPct val="90000"/>
              </a:lnSpc>
              <a:buFont typeface="Wingdings 3" pitchFamily="18" charset="2"/>
              <a:buNone/>
            </a:pPr>
            <a:r>
              <a:rPr lang="en-US" dirty="0">
                <a:latin typeface="Open Sans" charset="0"/>
                <a:ea typeface="Open Sans" charset="0"/>
                <a:cs typeface="Open Sans" charset="0"/>
              </a:rPr>
              <a:t>		   }</a:t>
            </a:r>
          </a:p>
          <a:p>
            <a:pPr marL="0" indent="0">
              <a:lnSpc>
                <a:spcPct val="90000"/>
              </a:lnSpc>
              <a:buFont typeface="Wingdings 3" pitchFamily="18" charset="2"/>
              <a:buNone/>
            </a:pPr>
            <a:r>
              <a:rPr lang="en-US" dirty="0">
                <a:latin typeface="Open Sans" charset="0"/>
                <a:ea typeface="Open Sans" charset="0"/>
                <a:cs typeface="Open Sans" charset="0"/>
              </a:rPr>
              <a:t>}</a:t>
            </a:r>
          </a:p>
        </p:txBody>
      </p:sp>
    </p:spTree>
    <p:custDataLst>
      <p:tags r:id="rId1"/>
    </p:custDataLst>
    <p:extLst>
      <p:ext uri="{BB962C8B-B14F-4D97-AF65-F5344CB8AC3E}">
        <p14:creationId xmlns:p14="http://schemas.microsoft.com/office/powerpoint/2010/main" val="40764229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5" name="Rectangle 4"/>
          <p:cNvSpPr/>
          <p:nvPr/>
        </p:nvSpPr>
        <p:spPr>
          <a:xfrm>
            <a:off x="373063" y="268288"/>
            <a:ext cx="1681871"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BSON Types</a:t>
            </a:r>
          </a:p>
        </p:txBody>
      </p:sp>
      <p:graphicFrame>
        <p:nvGraphicFramePr>
          <p:cNvPr id="3" name="Table 2"/>
          <p:cNvGraphicFramePr>
            <a:graphicFrameLocks noGrp="1"/>
          </p:cNvGraphicFramePr>
          <p:nvPr/>
        </p:nvGraphicFramePr>
        <p:xfrm>
          <a:off x="373063" y="688838"/>
          <a:ext cx="7007086" cy="4606208"/>
        </p:xfrm>
        <a:graphic>
          <a:graphicData uri="http://schemas.openxmlformats.org/drawingml/2006/table">
            <a:tbl>
              <a:tblPr/>
              <a:tblGrid>
                <a:gridCol w="3503543">
                  <a:extLst>
                    <a:ext uri="{9D8B030D-6E8A-4147-A177-3AD203B41FA5}">
                      <a16:colId xmlns:a16="http://schemas.microsoft.com/office/drawing/2014/main" val="20000"/>
                    </a:ext>
                  </a:extLst>
                </a:gridCol>
                <a:gridCol w="3503543">
                  <a:extLst>
                    <a:ext uri="{9D8B030D-6E8A-4147-A177-3AD203B41FA5}">
                      <a16:colId xmlns:a16="http://schemas.microsoft.com/office/drawing/2014/main" val="20001"/>
                    </a:ext>
                  </a:extLst>
                </a:gridCol>
              </a:tblGrid>
              <a:tr h="183452">
                <a:tc>
                  <a:txBody>
                    <a:bodyPr/>
                    <a:lstStyle/>
                    <a:p>
                      <a:r>
                        <a:rPr lang="en-US" sz="1200" b="1" dirty="0">
                          <a:latin typeface="Open Sans" charset="0"/>
                          <a:ea typeface="Open Sans" charset="0"/>
                          <a:cs typeface="Open Sans" charset="0"/>
                        </a:rPr>
                        <a:t>Type</a:t>
                      </a:r>
                      <a:endParaRPr lang="en-US" sz="1200" dirty="0">
                        <a:latin typeface="Open Sans" charset="0"/>
                        <a:ea typeface="Open Sans" charset="0"/>
                        <a:cs typeface="Open Sans" charset="0"/>
                      </a:endParaRPr>
                    </a:p>
                  </a:txBody>
                  <a:tcPr marL="59552" marR="59552" marT="29776" marB="29776" anchor="ctr">
                    <a:lnL>
                      <a:noFill/>
                    </a:lnL>
                    <a:lnR>
                      <a:noFill/>
                    </a:lnR>
                    <a:lnT>
                      <a:noFill/>
                    </a:lnT>
                    <a:lnB>
                      <a:noFill/>
                    </a:lnB>
                  </a:tcPr>
                </a:tc>
                <a:tc>
                  <a:txBody>
                    <a:bodyPr/>
                    <a:lstStyle/>
                    <a:p>
                      <a:r>
                        <a:rPr lang="en-US" sz="1200" b="1" dirty="0">
                          <a:latin typeface="Open Sans" charset="0"/>
                          <a:ea typeface="Open Sans" charset="0"/>
                          <a:cs typeface="Open Sans" charset="0"/>
                        </a:rPr>
                        <a:t>Number</a:t>
                      </a:r>
                      <a:endParaRPr lang="en-US" sz="1200" dirty="0">
                        <a:latin typeface="Open Sans" charset="0"/>
                        <a:ea typeface="Open Sans" charset="0"/>
                        <a:cs typeface="Open Sans" charset="0"/>
                      </a:endParaRPr>
                    </a:p>
                  </a:txBody>
                  <a:tcPr marL="59552" marR="59552" marT="29776" marB="29776" anchor="ctr">
                    <a:lnL>
                      <a:noFill/>
                    </a:lnL>
                    <a:lnR>
                      <a:noFill/>
                    </a:lnR>
                    <a:lnT>
                      <a:noFill/>
                    </a:lnT>
                    <a:lnB>
                      <a:noFill/>
                    </a:lnB>
                  </a:tcPr>
                </a:tc>
                <a:extLst>
                  <a:ext uri="{0D108BD9-81ED-4DB2-BD59-A6C34878D82A}">
                    <a16:rowId xmlns:a16="http://schemas.microsoft.com/office/drawing/2014/main" val="10000"/>
                  </a:ext>
                </a:extLst>
              </a:tr>
              <a:tr h="183452">
                <a:tc>
                  <a:txBody>
                    <a:bodyPr/>
                    <a:lstStyle/>
                    <a:p>
                      <a:r>
                        <a:rPr lang="en-US" sz="1200">
                          <a:latin typeface="Open Sans" charset="0"/>
                          <a:ea typeface="Open Sans" charset="0"/>
                          <a:cs typeface="Open Sans" charset="0"/>
                        </a:rPr>
                        <a:t>Double</a:t>
                      </a:r>
                    </a:p>
                  </a:txBody>
                  <a:tcPr marL="59552" marR="59552" marT="29776" marB="29776" anchor="ctr">
                    <a:lnL>
                      <a:noFill/>
                    </a:lnL>
                    <a:lnR>
                      <a:noFill/>
                    </a:lnR>
                    <a:lnT>
                      <a:noFill/>
                    </a:lnT>
                    <a:lnB>
                      <a:noFill/>
                    </a:lnB>
                  </a:tcPr>
                </a:tc>
                <a:tc>
                  <a:txBody>
                    <a:bodyPr/>
                    <a:lstStyle/>
                    <a:p>
                      <a:r>
                        <a:rPr lang="en-US" sz="1200">
                          <a:latin typeface="Open Sans" charset="0"/>
                          <a:ea typeface="Open Sans" charset="0"/>
                          <a:cs typeface="Open Sans" charset="0"/>
                        </a:rPr>
                        <a:t>1</a:t>
                      </a:r>
                    </a:p>
                  </a:txBody>
                  <a:tcPr marL="59552" marR="59552" marT="29776" marB="29776" anchor="ctr">
                    <a:lnL>
                      <a:noFill/>
                    </a:lnL>
                    <a:lnR>
                      <a:noFill/>
                    </a:lnR>
                    <a:lnT>
                      <a:noFill/>
                    </a:lnT>
                    <a:lnB>
                      <a:noFill/>
                    </a:lnB>
                  </a:tcPr>
                </a:tc>
                <a:extLst>
                  <a:ext uri="{0D108BD9-81ED-4DB2-BD59-A6C34878D82A}">
                    <a16:rowId xmlns:a16="http://schemas.microsoft.com/office/drawing/2014/main" val="10001"/>
                  </a:ext>
                </a:extLst>
              </a:tr>
              <a:tr h="183452">
                <a:tc>
                  <a:txBody>
                    <a:bodyPr/>
                    <a:lstStyle/>
                    <a:p>
                      <a:r>
                        <a:rPr lang="en-US" sz="1200">
                          <a:latin typeface="Open Sans" charset="0"/>
                          <a:ea typeface="Open Sans" charset="0"/>
                          <a:cs typeface="Open Sans" charset="0"/>
                        </a:rPr>
                        <a:t>String</a:t>
                      </a:r>
                    </a:p>
                  </a:txBody>
                  <a:tcPr marL="59552" marR="59552" marT="29776" marB="29776" anchor="ctr">
                    <a:lnL>
                      <a:noFill/>
                    </a:lnL>
                    <a:lnR>
                      <a:noFill/>
                    </a:lnR>
                    <a:lnT>
                      <a:noFill/>
                    </a:lnT>
                    <a:lnB>
                      <a:noFill/>
                    </a:lnB>
                  </a:tcPr>
                </a:tc>
                <a:tc>
                  <a:txBody>
                    <a:bodyPr/>
                    <a:lstStyle/>
                    <a:p>
                      <a:r>
                        <a:rPr lang="en-US" sz="1200">
                          <a:latin typeface="Open Sans" charset="0"/>
                          <a:ea typeface="Open Sans" charset="0"/>
                          <a:cs typeface="Open Sans" charset="0"/>
                        </a:rPr>
                        <a:t>2</a:t>
                      </a:r>
                    </a:p>
                  </a:txBody>
                  <a:tcPr marL="59552" marR="59552" marT="29776" marB="29776" anchor="ctr">
                    <a:lnL>
                      <a:noFill/>
                    </a:lnL>
                    <a:lnR>
                      <a:noFill/>
                    </a:lnR>
                    <a:lnT>
                      <a:noFill/>
                    </a:lnT>
                    <a:lnB>
                      <a:noFill/>
                    </a:lnB>
                  </a:tcPr>
                </a:tc>
                <a:extLst>
                  <a:ext uri="{0D108BD9-81ED-4DB2-BD59-A6C34878D82A}">
                    <a16:rowId xmlns:a16="http://schemas.microsoft.com/office/drawing/2014/main" val="10002"/>
                  </a:ext>
                </a:extLst>
              </a:tr>
              <a:tr h="183452">
                <a:tc>
                  <a:txBody>
                    <a:bodyPr/>
                    <a:lstStyle/>
                    <a:p>
                      <a:r>
                        <a:rPr lang="en-US" sz="1200">
                          <a:latin typeface="Open Sans" charset="0"/>
                          <a:ea typeface="Open Sans" charset="0"/>
                          <a:cs typeface="Open Sans" charset="0"/>
                        </a:rPr>
                        <a:t>Object</a:t>
                      </a:r>
                    </a:p>
                  </a:txBody>
                  <a:tcPr marL="59552" marR="59552" marT="29776" marB="29776" anchor="ctr">
                    <a:lnL>
                      <a:noFill/>
                    </a:lnL>
                    <a:lnR>
                      <a:noFill/>
                    </a:lnR>
                    <a:lnT>
                      <a:noFill/>
                    </a:lnT>
                    <a:lnB>
                      <a:noFill/>
                    </a:lnB>
                  </a:tcPr>
                </a:tc>
                <a:tc>
                  <a:txBody>
                    <a:bodyPr/>
                    <a:lstStyle/>
                    <a:p>
                      <a:r>
                        <a:rPr lang="en-US" sz="1200" dirty="0">
                          <a:latin typeface="Open Sans" charset="0"/>
                          <a:ea typeface="Open Sans" charset="0"/>
                          <a:cs typeface="Open Sans" charset="0"/>
                        </a:rPr>
                        <a:t>3</a:t>
                      </a:r>
                    </a:p>
                  </a:txBody>
                  <a:tcPr marL="59552" marR="59552" marT="29776" marB="29776" anchor="ctr">
                    <a:lnL>
                      <a:noFill/>
                    </a:lnL>
                    <a:lnR>
                      <a:noFill/>
                    </a:lnR>
                    <a:lnT>
                      <a:noFill/>
                    </a:lnT>
                    <a:lnB>
                      <a:noFill/>
                    </a:lnB>
                  </a:tcPr>
                </a:tc>
                <a:extLst>
                  <a:ext uri="{0D108BD9-81ED-4DB2-BD59-A6C34878D82A}">
                    <a16:rowId xmlns:a16="http://schemas.microsoft.com/office/drawing/2014/main" val="10003"/>
                  </a:ext>
                </a:extLst>
              </a:tr>
              <a:tr h="183452">
                <a:tc>
                  <a:txBody>
                    <a:bodyPr/>
                    <a:lstStyle/>
                    <a:p>
                      <a:r>
                        <a:rPr lang="en-US" sz="1200">
                          <a:latin typeface="Open Sans" charset="0"/>
                          <a:ea typeface="Open Sans" charset="0"/>
                          <a:cs typeface="Open Sans" charset="0"/>
                        </a:rPr>
                        <a:t>Array</a:t>
                      </a:r>
                    </a:p>
                  </a:txBody>
                  <a:tcPr marL="59552" marR="59552" marT="29776" marB="29776" anchor="ctr">
                    <a:lnL>
                      <a:noFill/>
                    </a:lnL>
                    <a:lnR>
                      <a:noFill/>
                    </a:lnR>
                    <a:lnT>
                      <a:noFill/>
                    </a:lnT>
                    <a:lnB>
                      <a:noFill/>
                    </a:lnB>
                  </a:tcPr>
                </a:tc>
                <a:tc>
                  <a:txBody>
                    <a:bodyPr/>
                    <a:lstStyle/>
                    <a:p>
                      <a:r>
                        <a:rPr lang="en-US" sz="1200">
                          <a:latin typeface="Open Sans" charset="0"/>
                          <a:ea typeface="Open Sans" charset="0"/>
                          <a:cs typeface="Open Sans" charset="0"/>
                        </a:rPr>
                        <a:t>4</a:t>
                      </a:r>
                    </a:p>
                  </a:txBody>
                  <a:tcPr marL="59552" marR="59552" marT="29776" marB="29776" anchor="ctr">
                    <a:lnL>
                      <a:noFill/>
                    </a:lnL>
                    <a:lnR>
                      <a:noFill/>
                    </a:lnR>
                    <a:lnT>
                      <a:noFill/>
                    </a:lnT>
                    <a:lnB>
                      <a:noFill/>
                    </a:lnB>
                  </a:tcPr>
                </a:tc>
                <a:extLst>
                  <a:ext uri="{0D108BD9-81ED-4DB2-BD59-A6C34878D82A}">
                    <a16:rowId xmlns:a16="http://schemas.microsoft.com/office/drawing/2014/main" val="10004"/>
                  </a:ext>
                </a:extLst>
              </a:tr>
              <a:tr h="183452">
                <a:tc>
                  <a:txBody>
                    <a:bodyPr/>
                    <a:lstStyle/>
                    <a:p>
                      <a:r>
                        <a:rPr lang="en-US" sz="1200">
                          <a:latin typeface="Open Sans" charset="0"/>
                          <a:ea typeface="Open Sans" charset="0"/>
                          <a:cs typeface="Open Sans" charset="0"/>
                        </a:rPr>
                        <a:t>Binary data</a:t>
                      </a:r>
                    </a:p>
                  </a:txBody>
                  <a:tcPr marL="59552" marR="59552" marT="29776" marB="29776" anchor="ctr">
                    <a:lnL>
                      <a:noFill/>
                    </a:lnL>
                    <a:lnR>
                      <a:noFill/>
                    </a:lnR>
                    <a:lnT>
                      <a:noFill/>
                    </a:lnT>
                    <a:lnB>
                      <a:noFill/>
                    </a:lnB>
                  </a:tcPr>
                </a:tc>
                <a:tc>
                  <a:txBody>
                    <a:bodyPr/>
                    <a:lstStyle/>
                    <a:p>
                      <a:r>
                        <a:rPr lang="en-US" sz="1200">
                          <a:latin typeface="Open Sans" charset="0"/>
                          <a:ea typeface="Open Sans" charset="0"/>
                          <a:cs typeface="Open Sans" charset="0"/>
                        </a:rPr>
                        <a:t>5</a:t>
                      </a:r>
                    </a:p>
                  </a:txBody>
                  <a:tcPr marL="59552" marR="59552" marT="29776" marB="29776" anchor="ctr">
                    <a:lnL>
                      <a:noFill/>
                    </a:lnL>
                    <a:lnR>
                      <a:noFill/>
                    </a:lnR>
                    <a:lnT>
                      <a:noFill/>
                    </a:lnT>
                    <a:lnB>
                      <a:noFill/>
                    </a:lnB>
                  </a:tcPr>
                </a:tc>
                <a:extLst>
                  <a:ext uri="{0D108BD9-81ED-4DB2-BD59-A6C34878D82A}">
                    <a16:rowId xmlns:a16="http://schemas.microsoft.com/office/drawing/2014/main" val="10005"/>
                  </a:ext>
                </a:extLst>
              </a:tr>
              <a:tr h="183452">
                <a:tc>
                  <a:txBody>
                    <a:bodyPr/>
                    <a:lstStyle/>
                    <a:p>
                      <a:r>
                        <a:rPr lang="en-US" sz="1200">
                          <a:latin typeface="Open Sans" charset="0"/>
                          <a:ea typeface="Open Sans" charset="0"/>
                          <a:cs typeface="Open Sans" charset="0"/>
                        </a:rPr>
                        <a:t>Object id</a:t>
                      </a:r>
                    </a:p>
                  </a:txBody>
                  <a:tcPr marL="59552" marR="59552" marT="29776" marB="29776" anchor="ctr">
                    <a:lnL>
                      <a:noFill/>
                    </a:lnL>
                    <a:lnR>
                      <a:noFill/>
                    </a:lnR>
                    <a:lnT>
                      <a:noFill/>
                    </a:lnT>
                    <a:lnB>
                      <a:noFill/>
                    </a:lnB>
                  </a:tcPr>
                </a:tc>
                <a:tc>
                  <a:txBody>
                    <a:bodyPr/>
                    <a:lstStyle/>
                    <a:p>
                      <a:r>
                        <a:rPr lang="en-US" sz="1200">
                          <a:latin typeface="Open Sans" charset="0"/>
                          <a:ea typeface="Open Sans" charset="0"/>
                          <a:cs typeface="Open Sans" charset="0"/>
                        </a:rPr>
                        <a:t>7</a:t>
                      </a:r>
                    </a:p>
                  </a:txBody>
                  <a:tcPr marL="59552" marR="59552" marT="29776" marB="29776" anchor="ctr">
                    <a:lnL>
                      <a:noFill/>
                    </a:lnL>
                    <a:lnR>
                      <a:noFill/>
                    </a:lnR>
                    <a:lnT>
                      <a:noFill/>
                    </a:lnT>
                    <a:lnB>
                      <a:noFill/>
                    </a:lnB>
                  </a:tcPr>
                </a:tc>
                <a:extLst>
                  <a:ext uri="{0D108BD9-81ED-4DB2-BD59-A6C34878D82A}">
                    <a16:rowId xmlns:a16="http://schemas.microsoft.com/office/drawing/2014/main" val="10006"/>
                  </a:ext>
                </a:extLst>
              </a:tr>
              <a:tr h="183452">
                <a:tc>
                  <a:txBody>
                    <a:bodyPr/>
                    <a:lstStyle/>
                    <a:p>
                      <a:r>
                        <a:rPr lang="en-US" sz="1200" dirty="0">
                          <a:latin typeface="Open Sans" charset="0"/>
                          <a:ea typeface="Open Sans" charset="0"/>
                          <a:cs typeface="Open Sans" charset="0"/>
                        </a:rPr>
                        <a:t>Boolean</a:t>
                      </a:r>
                    </a:p>
                  </a:txBody>
                  <a:tcPr marL="59552" marR="59552" marT="29776" marB="29776" anchor="ctr">
                    <a:lnL>
                      <a:noFill/>
                    </a:lnL>
                    <a:lnR>
                      <a:noFill/>
                    </a:lnR>
                    <a:lnT>
                      <a:noFill/>
                    </a:lnT>
                    <a:lnB>
                      <a:noFill/>
                    </a:lnB>
                  </a:tcPr>
                </a:tc>
                <a:tc>
                  <a:txBody>
                    <a:bodyPr/>
                    <a:lstStyle/>
                    <a:p>
                      <a:r>
                        <a:rPr lang="en-US" sz="1200">
                          <a:latin typeface="Open Sans" charset="0"/>
                          <a:ea typeface="Open Sans" charset="0"/>
                          <a:cs typeface="Open Sans" charset="0"/>
                        </a:rPr>
                        <a:t>8</a:t>
                      </a:r>
                    </a:p>
                  </a:txBody>
                  <a:tcPr marL="59552" marR="59552" marT="29776" marB="29776" anchor="ctr">
                    <a:lnL>
                      <a:noFill/>
                    </a:lnL>
                    <a:lnR>
                      <a:noFill/>
                    </a:lnR>
                    <a:lnT>
                      <a:noFill/>
                    </a:lnT>
                    <a:lnB>
                      <a:noFill/>
                    </a:lnB>
                  </a:tcPr>
                </a:tc>
                <a:extLst>
                  <a:ext uri="{0D108BD9-81ED-4DB2-BD59-A6C34878D82A}">
                    <a16:rowId xmlns:a16="http://schemas.microsoft.com/office/drawing/2014/main" val="10007"/>
                  </a:ext>
                </a:extLst>
              </a:tr>
              <a:tr h="183452">
                <a:tc>
                  <a:txBody>
                    <a:bodyPr/>
                    <a:lstStyle/>
                    <a:p>
                      <a:r>
                        <a:rPr lang="en-US" sz="1200">
                          <a:latin typeface="Open Sans" charset="0"/>
                          <a:ea typeface="Open Sans" charset="0"/>
                          <a:cs typeface="Open Sans" charset="0"/>
                        </a:rPr>
                        <a:t>Date</a:t>
                      </a:r>
                    </a:p>
                  </a:txBody>
                  <a:tcPr marL="59552" marR="59552" marT="29776" marB="29776" anchor="ctr">
                    <a:lnL>
                      <a:noFill/>
                    </a:lnL>
                    <a:lnR>
                      <a:noFill/>
                    </a:lnR>
                    <a:lnT>
                      <a:noFill/>
                    </a:lnT>
                    <a:lnB>
                      <a:noFill/>
                    </a:lnB>
                  </a:tcPr>
                </a:tc>
                <a:tc>
                  <a:txBody>
                    <a:bodyPr/>
                    <a:lstStyle/>
                    <a:p>
                      <a:r>
                        <a:rPr lang="en-US" sz="1200">
                          <a:latin typeface="Open Sans" charset="0"/>
                          <a:ea typeface="Open Sans" charset="0"/>
                          <a:cs typeface="Open Sans" charset="0"/>
                        </a:rPr>
                        <a:t>9</a:t>
                      </a:r>
                    </a:p>
                  </a:txBody>
                  <a:tcPr marL="59552" marR="59552" marT="29776" marB="29776" anchor="ctr">
                    <a:lnL>
                      <a:noFill/>
                    </a:lnL>
                    <a:lnR>
                      <a:noFill/>
                    </a:lnR>
                    <a:lnT>
                      <a:noFill/>
                    </a:lnT>
                    <a:lnB>
                      <a:noFill/>
                    </a:lnB>
                  </a:tcPr>
                </a:tc>
                <a:extLst>
                  <a:ext uri="{0D108BD9-81ED-4DB2-BD59-A6C34878D82A}">
                    <a16:rowId xmlns:a16="http://schemas.microsoft.com/office/drawing/2014/main" val="10008"/>
                  </a:ext>
                </a:extLst>
              </a:tr>
              <a:tr h="183452">
                <a:tc>
                  <a:txBody>
                    <a:bodyPr/>
                    <a:lstStyle/>
                    <a:p>
                      <a:r>
                        <a:rPr lang="en-US" sz="1200">
                          <a:latin typeface="Open Sans" charset="0"/>
                          <a:ea typeface="Open Sans" charset="0"/>
                          <a:cs typeface="Open Sans" charset="0"/>
                        </a:rPr>
                        <a:t>Null</a:t>
                      </a:r>
                    </a:p>
                  </a:txBody>
                  <a:tcPr marL="59552" marR="59552" marT="29776" marB="29776" anchor="ctr">
                    <a:lnL>
                      <a:noFill/>
                    </a:lnL>
                    <a:lnR>
                      <a:noFill/>
                    </a:lnR>
                    <a:lnT>
                      <a:noFill/>
                    </a:lnT>
                    <a:lnB>
                      <a:noFill/>
                    </a:lnB>
                  </a:tcPr>
                </a:tc>
                <a:tc>
                  <a:txBody>
                    <a:bodyPr/>
                    <a:lstStyle/>
                    <a:p>
                      <a:r>
                        <a:rPr lang="en-US" sz="1200" dirty="0">
                          <a:latin typeface="Open Sans" charset="0"/>
                          <a:ea typeface="Open Sans" charset="0"/>
                          <a:cs typeface="Open Sans" charset="0"/>
                        </a:rPr>
                        <a:t>10</a:t>
                      </a:r>
                    </a:p>
                  </a:txBody>
                  <a:tcPr marL="59552" marR="59552" marT="29776" marB="29776" anchor="ctr">
                    <a:lnL>
                      <a:noFill/>
                    </a:lnL>
                    <a:lnR>
                      <a:noFill/>
                    </a:lnR>
                    <a:lnT>
                      <a:noFill/>
                    </a:lnT>
                    <a:lnB>
                      <a:noFill/>
                    </a:lnB>
                  </a:tcPr>
                </a:tc>
                <a:extLst>
                  <a:ext uri="{0D108BD9-81ED-4DB2-BD59-A6C34878D82A}">
                    <a16:rowId xmlns:a16="http://schemas.microsoft.com/office/drawing/2014/main" val="10009"/>
                  </a:ext>
                </a:extLst>
              </a:tr>
              <a:tr h="183452">
                <a:tc>
                  <a:txBody>
                    <a:bodyPr/>
                    <a:lstStyle/>
                    <a:p>
                      <a:r>
                        <a:rPr lang="en-US" sz="1200">
                          <a:latin typeface="Open Sans" charset="0"/>
                          <a:ea typeface="Open Sans" charset="0"/>
                          <a:cs typeface="Open Sans" charset="0"/>
                        </a:rPr>
                        <a:t>Regular Expression</a:t>
                      </a:r>
                    </a:p>
                  </a:txBody>
                  <a:tcPr marL="59552" marR="59552" marT="29776" marB="29776" anchor="ctr">
                    <a:lnL>
                      <a:noFill/>
                    </a:lnL>
                    <a:lnR>
                      <a:noFill/>
                    </a:lnR>
                    <a:lnT>
                      <a:noFill/>
                    </a:lnT>
                    <a:lnB>
                      <a:noFill/>
                    </a:lnB>
                  </a:tcPr>
                </a:tc>
                <a:tc>
                  <a:txBody>
                    <a:bodyPr/>
                    <a:lstStyle/>
                    <a:p>
                      <a:r>
                        <a:rPr lang="en-US" sz="1200">
                          <a:latin typeface="Open Sans" charset="0"/>
                          <a:ea typeface="Open Sans" charset="0"/>
                          <a:cs typeface="Open Sans" charset="0"/>
                        </a:rPr>
                        <a:t>11</a:t>
                      </a:r>
                    </a:p>
                  </a:txBody>
                  <a:tcPr marL="59552" marR="59552" marT="29776" marB="29776" anchor="ctr">
                    <a:lnL>
                      <a:noFill/>
                    </a:lnL>
                    <a:lnR>
                      <a:noFill/>
                    </a:lnR>
                    <a:lnT>
                      <a:noFill/>
                    </a:lnT>
                    <a:lnB>
                      <a:noFill/>
                    </a:lnB>
                  </a:tcPr>
                </a:tc>
                <a:extLst>
                  <a:ext uri="{0D108BD9-81ED-4DB2-BD59-A6C34878D82A}">
                    <a16:rowId xmlns:a16="http://schemas.microsoft.com/office/drawing/2014/main" val="10010"/>
                  </a:ext>
                </a:extLst>
              </a:tr>
              <a:tr h="183452">
                <a:tc>
                  <a:txBody>
                    <a:bodyPr/>
                    <a:lstStyle/>
                    <a:p>
                      <a:r>
                        <a:rPr lang="en-US" sz="1200">
                          <a:latin typeface="Open Sans" charset="0"/>
                          <a:ea typeface="Open Sans" charset="0"/>
                          <a:cs typeface="Open Sans" charset="0"/>
                        </a:rPr>
                        <a:t>JavaScript</a:t>
                      </a:r>
                    </a:p>
                  </a:txBody>
                  <a:tcPr marL="59552" marR="59552" marT="29776" marB="29776" anchor="ctr">
                    <a:lnL>
                      <a:noFill/>
                    </a:lnL>
                    <a:lnR>
                      <a:noFill/>
                    </a:lnR>
                    <a:lnT>
                      <a:noFill/>
                    </a:lnT>
                    <a:lnB>
                      <a:noFill/>
                    </a:lnB>
                  </a:tcPr>
                </a:tc>
                <a:tc>
                  <a:txBody>
                    <a:bodyPr/>
                    <a:lstStyle/>
                    <a:p>
                      <a:r>
                        <a:rPr lang="en-US" sz="1200">
                          <a:latin typeface="Open Sans" charset="0"/>
                          <a:ea typeface="Open Sans" charset="0"/>
                          <a:cs typeface="Open Sans" charset="0"/>
                        </a:rPr>
                        <a:t>13</a:t>
                      </a:r>
                    </a:p>
                  </a:txBody>
                  <a:tcPr marL="59552" marR="59552" marT="29776" marB="29776" anchor="ctr">
                    <a:lnL>
                      <a:noFill/>
                    </a:lnL>
                    <a:lnR>
                      <a:noFill/>
                    </a:lnR>
                    <a:lnT>
                      <a:noFill/>
                    </a:lnT>
                    <a:lnB>
                      <a:noFill/>
                    </a:lnB>
                  </a:tcPr>
                </a:tc>
                <a:extLst>
                  <a:ext uri="{0D108BD9-81ED-4DB2-BD59-A6C34878D82A}">
                    <a16:rowId xmlns:a16="http://schemas.microsoft.com/office/drawing/2014/main" val="10011"/>
                  </a:ext>
                </a:extLst>
              </a:tr>
              <a:tr h="183452">
                <a:tc>
                  <a:txBody>
                    <a:bodyPr/>
                    <a:lstStyle/>
                    <a:p>
                      <a:r>
                        <a:rPr lang="en-US" sz="1200">
                          <a:latin typeface="Open Sans" charset="0"/>
                          <a:ea typeface="Open Sans" charset="0"/>
                          <a:cs typeface="Open Sans" charset="0"/>
                        </a:rPr>
                        <a:t>Symbol</a:t>
                      </a:r>
                    </a:p>
                  </a:txBody>
                  <a:tcPr marL="59552" marR="59552" marT="29776" marB="29776" anchor="ctr">
                    <a:lnL>
                      <a:noFill/>
                    </a:lnL>
                    <a:lnR>
                      <a:noFill/>
                    </a:lnR>
                    <a:lnT>
                      <a:noFill/>
                    </a:lnT>
                    <a:lnB>
                      <a:noFill/>
                    </a:lnB>
                  </a:tcPr>
                </a:tc>
                <a:tc>
                  <a:txBody>
                    <a:bodyPr/>
                    <a:lstStyle/>
                    <a:p>
                      <a:r>
                        <a:rPr lang="en-US" sz="1200">
                          <a:latin typeface="Open Sans" charset="0"/>
                          <a:ea typeface="Open Sans" charset="0"/>
                          <a:cs typeface="Open Sans" charset="0"/>
                        </a:rPr>
                        <a:t>14</a:t>
                      </a:r>
                    </a:p>
                  </a:txBody>
                  <a:tcPr marL="59552" marR="59552" marT="29776" marB="29776" anchor="ctr">
                    <a:lnL>
                      <a:noFill/>
                    </a:lnL>
                    <a:lnR>
                      <a:noFill/>
                    </a:lnR>
                    <a:lnT>
                      <a:noFill/>
                    </a:lnT>
                    <a:lnB>
                      <a:noFill/>
                    </a:lnB>
                  </a:tcPr>
                </a:tc>
                <a:extLst>
                  <a:ext uri="{0D108BD9-81ED-4DB2-BD59-A6C34878D82A}">
                    <a16:rowId xmlns:a16="http://schemas.microsoft.com/office/drawing/2014/main" val="10012"/>
                  </a:ext>
                </a:extLst>
              </a:tr>
              <a:tr h="183452">
                <a:tc>
                  <a:txBody>
                    <a:bodyPr/>
                    <a:lstStyle/>
                    <a:p>
                      <a:r>
                        <a:rPr lang="en-US" sz="1200">
                          <a:latin typeface="Open Sans" charset="0"/>
                          <a:ea typeface="Open Sans" charset="0"/>
                          <a:cs typeface="Open Sans" charset="0"/>
                        </a:rPr>
                        <a:t>JavaScript (with scope)</a:t>
                      </a:r>
                    </a:p>
                  </a:txBody>
                  <a:tcPr marL="59552" marR="59552" marT="29776" marB="29776" anchor="ctr">
                    <a:lnL>
                      <a:noFill/>
                    </a:lnL>
                    <a:lnR>
                      <a:noFill/>
                    </a:lnR>
                    <a:lnT>
                      <a:noFill/>
                    </a:lnT>
                    <a:lnB>
                      <a:noFill/>
                    </a:lnB>
                  </a:tcPr>
                </a:tc>
                <a:tc>
                  <a:txBody>
                    <a:bodyPr/>
                    <a:lstStyle/>
                    <a:p>
                      <a:r>
                        <a:rPr lang="en-US" sz="1200">
                          <a:latin typeface="Open Sans" charset="0"/>
                          <a:ea typeface="Open Sans" charset="0"/>
                          <a:cs typeface="Open Sans" charset="0"/>
                        </a:rPr>
                        <a:t>15</a:t>
                      </a:r>
                    </a:p>
                  </a:txBody>
                  <a:tcPr marL="59552" marR="59552" marT="29776" marB="29776" anchor="ctr">
                    <a:lnL>
                      <a:noFill/>
                    </a:lnL>
                    <a:lnR>
                      <a:noFill/>
                    </a:lnR>
                    <a:lnT>
                      <a:noFill/>
                    </a:lnT>
                    <a:lnB>
                      <a:noFill/>
                    </a:lnB>
                  </a:tcPr>
                </a:tc>
                <a:extLst>
                  <a:ext uri="{0D108BD9-81ED-4DB2-BD59-A6C34878D82A}">
                    <a16:rowId xmlns:a16="http://schemas.microsoft.com/office/drawing/2014/main" val="10013"/>
                  </a:ext>
                </a:extLst>
              </a:tr>
              <a:tr h="183452">
                <a:tc>
                  <a:txBody>
                    <a:bodyPr/>
                    <a:lstStyle/>
                    <a:p>
                      <a:r>
                        <a:rPr lang="en-US" sz="1200">
                          <a:latin typeface="Open Sans" charset="0"/>
                          <a:ea typeface="Open Sans" charset="0"/>
                          <a:cs typeface="Open Sans" charset="0"/>
                        </a:rPr>
                        <a:t>32-bit integer</a:t>
                      </a:r>
                    </a:p>
                  </a:txBody>
                  <a:tcPr marL="59552" marR="59552" marT="29776" marB="29776" anchor="ctr">
                    <a:lnL>
                      <a:noFill/>
                    </a:lnL>
                    <a:lnR>
                      <a:noFill/>
                    </a:lnR>
                    <a:lnT>
                      <a:noFill/>
                    </a:lnT>
                    <a:lnB>
                      <a:noFill/>
                    </a:lnB>
                  </a:tcPr>
                </a:tc>
                <a:tc>
                  <a:txBody>
                    <a:bodyPr/>
                    <a:lstStyle/>
                    <a:p>
                      <a:r>
                        <a:rPr lang="en-US" sz="1200" dirty="0">
                          <a:latin typeface="Open Sans" charset="0"/>
                          <a:ea typeface="Open Sans" charset="0"/>
                          <a:cs typeface="Open Sans" charset="0"/>
                        </a:rPr>
                        <a:t>16</a:t>
                      </a:r>
                    </a:p>
                  </a:txBody>
                  <a:tcPr marL="59552" marR="59552" marT="29776" marB="29776" anchor="ctr">
                    <a:lnL>
                      <a:noFill/>
                    </a:lnL>
                    <a:lnR>
                      <a:noFill/>
                    </a:lnR>
                    <a:lnT>
                      <a:noFill/>
                    </a:lnT>
                    <a:lnB>
                      <a:noFill/>
                    </a:lnB>
                  </a:tcPr>
                </a:tc>
                <a:extLst>
                  <a:ext uri="{0D108BD9-81ED-4DB2-BD59-A6C34878D82A}">
                    <a16:rowId xmlns:a16="http://schemas.microsoft.com/office/drawing/2014/main" val="10014"/>
                  </a:ext>
                </a:extLst>
              </a:tr>
              <a:tr h="183452">
                <a:tc>
                  <a:txBody>
                    <a:bodyPr/>
                    <a:lstStyle/>
                    <a:p>
                      <a:r>
                        <a:rPr lang="en-US" sz="1200">
                          <a:latin typeface="Open Sans" charset="0"/>
                          <a:ea typeface="Open Sans" charset="0"/>
                          <a:cs typeface="Open Sans" charset="0"/>
                        </a:rPr>
                        <a:t>Timestamp</a:t>
                      </a:r>
                    </a:p>
                  </a:txBody>
                  <a:tcPr marL="59552" marR="59552" marT="29776" marB="29776" anchor="ctr">
                    <a:lnL>
                      <a:noFill/>
                    </a:lnL>
                    <a:lnR>
                      <a:noFill/>
                    </a:lnR>
                    <a:lnT>
                      <a:noFill/>
                    </a:lnT>
                    <a:lnB>
                      <a:noFill/>
                    </a:lnB>
                  </a:tcPr>
                </a:tc>
                <a:tc>
                  <a:txBody>
                    <a:bodyPr/>
                    <a:lstStyle/>
                    <a:p>
                      <a:r>
                        <a:rPr lang="en-US" sz="1200" dirty="0">
                          <a:latin typeface="Open Sans" charset="0"/>
                          <a:ea typeface="Open Sans" charset="0"/>
                          <a:cs typeface="Open Sans" charset="0"/>
                        </a:rPr>
                        <a:t>17</a:t>
                      </a:r>
                    </a:p>
                  </a:txBody>
                  <a:tcPr marL="59552" marR="59552" marT="29776" marB="29776" anchor="ctr">
                    <a:lnL>
                      <a:noFill/>
                    </a:lnL>
                    <a:lnR>
                      <a:noFill/>
                    </a:lnR>
                    <a:lnT>
                      <a:noFill/>
                    </a:lnT>
                    <a:lnB>
                      <a:noFill/>
                    </a:lnB>
                  </a:tcPr>
                </a:tc>
                <a:extLst>
                  <a:ext uri="{0D108BD9-81ED-4DB2-BD59-A6C34878D82A}">
                    <a16:rowId xmlns:a16="http://schemas.microsoft.com/office/drawing/2014/main" val="10015"/>
                  </a:ext>
                </a:extLst>
              </a:tr>
              <a:tr h="183452">
                <a:tc>
                  <a:txBody>
                    <a:bodyPr/>
                    <a:lstStyle/>
                    <a:p>
                      <a:r>
                        <a:rPr lang="en-US" sz="1200" dirty="0">
                          <a:latin typeface="Open Sans" charset="0"/>
                          <a:ea typeface="Open Sans" charset="0"/>
                          <a:cs typeface="Open Sans" charset="0"/>
                        </a:rPr>
                        <a:t>64-bit integer</a:t>
                      </a:r>
                    </a:p>
                  </a:txBody>
                  <a:tcPr marL="59552" marR="59552" marT="29776" marB="29776" anchor="ctr">
                    <a:lnL>
                      <a:noFill/>
                    </a:lnL>
                    <a:lnR>
                      <a:noFill/>
                    </a:lnR>
                    <a:lnT>
                      <a:noFill/>
                    </a:lnT>
                    <a:lnB>
                      <a:noFill/>
                    </a:lnB>
                  </a:tcPr>
                </a:tc>
                <a:tc>
                  <a:txBody>
                    <a:bodyPr/>
                    <a:lstStyle/>
                    <a:p>
                      <a:r>
                        <a:rPr lang="en-US" sz="1200">
                          <a:latin typeface="Open Sans" charset="0"/>
                          <a:ea typeface="Open Sans" charset="0"/>
                          <a:cs typeface="Open Sans" charset="0"/>
                        </a:rPr>
                        <a:t>18</a:t>
                      </a:r>
                    </a:p>
                  </a:txBody>
                  <a:tcPr marL="59552" marR="59552" marT="29776" marB="29776" anchor="ctr">
                    <a:lnL>
                      <a:noFill/>
                    </a:lnL>
                    <a:lnR>
                      <a:noFill/>
                    </a:lnR>
                    <a:lnT>
                      <a:noFill/>
                    </a:lnT>
                    <a:lnB>
                      <a:noFill/>
                    </a:lnB>
                  </a:tcPr>
                </a:tc>
                <a:extLst>
                  <a:ext uri="{0D108BD9-81ED-4DB2-BD59-A6C34878D82A}">
                    <a16:rowId xmlns:a16="http://schemas.microsoft.com/office/drawing/2014/main" val="10016"/>
                  </a:ext>
                </a:extLst>
              </a:tr>
              <a:tr h="183452">
                <a:tc>
                  <a:txBody>
                    <a:bodyPr/>
                    <a:lstStyle/>
                    <a:p>
                      <a:r>
                        <a:rPr lang="en-US" sz="1200">
                          <a:latin typeface="Open Sans" charset="0"/>
                          <a:ea typeface="Open Sans" charset="0"/>
                          <a:cs typeface="Open Sans" charset="0"/>
                        </a:rPr>
                        <a:t>Min key</a:t>
                      </a:r>
                    </a:p>
                  </a:txBody>
                  <a:tcPr marL="59552" marR="59552" marT="29776" marB="29776" anchor="ctr">
                    <a:lnL>
                      <a:noFill/>
                    </a:lnL>
                    <a:lnR>
                      <a:noFill/>
                    </a:lnR>
                    <a:lnT>
                      <a:noFill/>
                    </a:lnT>
                    <a:lnB>
                      <a:noFill/>
                    </a:lnB>
                  </a:tcPr>
                </a:tc>
                <a:tc>
                  <a:txBody>
                    <a:bodyPr/>
                    <a:lstStyle/>
                    <a:p>
                      <a:r>
                        <a:rPr lang="en-US" sz="1200">
                          <a:latin typeface="Open Sans" charset="0"/>
                          <a:ea typeface="Open Sans" charset="0"/>
                          <a:cs typeface="Open Sans" charset="0"/>
                        </a:rPr>
                        <a:t>255</a:t>
                      </a:r>
                    </a:p>
                  </a:txBody>
                  <a:tcPr marL="59552" marR="59552" marT="29776" marB="29776" anchor="ctr">
                    <a:lnL>
                      <a:noFill/>
                    </a:lnL>
                    <a:lnR>
                      <a:noFill/>
                    </a:lnR>
                    <a:lnT>
                      <a:noFill/>
                    </a:lnT>
                    <a:lnB>
                      <a:noFill/>
                    </a:lnB>
                  </a:tcPr>
                </a:tc>
                <a:extLst>
                  <a:ext uri="{0D108BD9-81ED-4DB2-BD59-A6C34878D82A}">
                    <a16:rowId xmlns:a16="http://schemas.microsoft.com/office/drawing/2014/main" val="10017"/>
                  </a:ext>
                </a:extLst>
              </a:tr>
              <a:tr h="183452">
                <a:tc>
                  <a:txBody>
                    <a:bodyPr/>
                    <a:lstStyle/>
                    <a:p>
                      <a:r>
                        <a:rPr lang="en-US" sz="1200" dirty="0">
                          <a:latin typeface="Open Sans" charset="0"/>
                          <a:ea typeface="Open Sans" charset="0"/>
                          <a:cs typeface="Open Sans" charset="0"/>
                        </a:rPr>
                        <a:t>Max key</a:t>
                      </a:r>
                    </a:p>
                  </a:txBody>
                  <a:tcPr marL="59552" marR="59552" marT="29776" marB="29776" anchor="ctr">
                    <a:lnL>
                      <a:noFill/>
                    </a:lnL>
                    <a:lnR>
                      <a:noFill/>
                    </a:lnR>
                    <a:lnT>
                      <a:noFill/>
                    </a:lnT>
                    <a:lnB>
                      <a:noFill/>
                    </a:lnB>
                  </a:tcPr>
                </a:tc>
                <a:tc>
                  <a:txBody>
                    <a:bodyPr/>
                    <a:lstStyle/>
                    <a:p>
                      <a:r>
                        <a:rPr lang="en-US" sz="1200" dirty="0">
                          <a:latin typeface="Open Sans" charset="0"/>
                          <a:ea typeface="Open Sans" charset="0"/>
                          <a:cs typeface="Open Sans" charset="0"/>
                        </a:rPr>
                        <a:t>127</a:t>
                      </a:r>
                    </a:p>
                  </a:txBody>
                  <a:tcPr marL="59552" marR="59552" marT="29776" marB="29776" anchor="ctr">
                    <a:lnL>
                      <a:noFill/>
                    </a:lnL>
                    <a:lnR>
                      <a:noFill/>
                    </a:lnR>
                    <a:lnT>
                      <a:noFill/>
                    </a:lnT>
                    <a:lnB>
                      <a:noFill/>
                    </a:lnB>
                  </a:tcPr>
                </a:tc>
                <a:extLst>
                  <a:ext uri="{0D108BD9-81ED-4DB2-BD59-A6C34878D82A}">
                    <a16:rowId xmlns:a16="http://schemas.microsoft.com/office/drawing/2014/main" val="10018"/>
                  </a:ext>
                </a:extLst>
              </a:tr>
            </a:tbl>
          </a:graphicData>
        </a:graphic>
      </p:graphicFrame>
      <p:sp>
        <p:nvSpPr>
          <p:cNvPr id="4" name="Rectangle 3"/>
          <p:cNvSpPr/>
          <p:nvPr/>
        </p:nvSpPr>
        <p:spPr>
          <a:xfrm>
            <a:off x="4939747" y="1693914"/>
            <a:ext cx="3906079" cy="523220"/>
          </a:xfrm>
          <a:prstGeom prst="rect">
            <a:avLst/>
          </a:prstGeom>
        </p:spPr>
        <p:txBody>
          <a:bodyPr wrap="square">
            <a:spAutoFit/>
          </a:bodyPr>
          <a:lstStyle/>
          <a:p>
            <a:pPr algn="ctr"/>
            <a:r>
              <a:rPr lang="en-US" dirty="0">
                <a:latin typeface="Open Sans" charset="0"/>
                <a:ea typeface="Open Sans" charset="0"/>
                <a:cs typeface="Open Sans" charset="0"/>
              </a:rPr>
              <a:t>The number can be used with the $type operator to query by type!</a:t>
            </a:r>
          </a:p>
        </p:txBody>
      </p:sp>
    </p:spTree>
    <p:custDataLst>
      <p:tags r:id="rId1"/>
    </p:custDataLst>
    <p:extLst>
      <p:ext uri="{BB962C8B-B14F-4D97-AF65-F5344CB8AC3E}">
        <p14:creationId xmlns:p14="http://schemas.microsoft.com/office/powerpoint/2010/main" val="40764229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2152" y="261684"/>
            <a:ext cx="2392335" cy="400110"/>
          </a:xfrm>
          <a:prstGeom prst="rect">
            <a:avLst/>
          </a:prstGeom>
        </p:spPr>
        <p:txBody>
          <a:bodyPr wrap="square">
            <a:spAutoFit/>
          </a:bodyPr>
          <a:lstStyle/>
          <a:p>
            <a:r>
              <a:rPr lang="en-US" sz="2000" dirty="0">
                <a:solidFill>
                  <a:srgbClr val="2E318E"/>
                </a:solidFill>
                <a:latin typeface="Open Sans" charset="0"/>
                <a:ea typeface="Open Sans" charset="0"/>
                <a:cs typeface="Open Sans" charset="0"/>
              </a:rPr>
              <a:t>The _id Field</a:t>
            </a:r>
          </a:p>
        </p:txBody>
      </p:sp>
      <p:sp>
        <p:nvSpPr>
          <p:cNvPr id="4" name="Rectangle 3"/>
          <p:cNvSpPr/>
          <p:nvPr/>
        </p:nvSpPr>
        <p:spPr>
          <a:xfrm>
            <a:off x="711200" y="1357848"/>
            <a:ext cx="6931378" cy="1754326"/>
          </a:xfrm>
          <a:prstGeom prst="rect">
            <a:avLst/>
          </a:prstGeom>
        </p:spPr>
        <p:txBody>
          <a:bodyPr wrap="square">
            <a:spAutoFit/>
          </a:bodyPr>
          <a:lstStyle/>
          <a:p>
            <a:pPr marL="274320" indent="-274320">
              <a:spcBef>
                <a:spcPts val="580"/>
              </a:spcBef>
              <a:buFont typeface="Arial" panose="020B0604020202020204" pitchFamily="34" charset="0"/>
              <a:buChar char="•"/>
              <a:defRPr/>
            </a:pPr>
            <a:r>
              <a:rPr lang="en-US" dirty="0">
                <a:solidFill>
                  <a:schemeClr val="tx1">
                    <a:lumMod val="75000"/>
                    <a:lumOff val="25000"/>
                  </a:schemeClr>
                </a:solidFill>
                <a:latin typeface="Open Sans" charset="0"/>
                <a:ea typeface="Open Sans" charset="0"/>
                <a:cs typeface="Open Sans" charset="0"/>
              </a:rPr>
              <a:t>By default, each document contains an _id field. This field has a number of special characteristics:</a:t>
            </a:r>
          </a:p>
          <a:p>
            <a:pPr marL="548640" lvl="1">
              <a:spcBef>
                <a:spcPts val="370"/>
              </a:spcBef>
              <a:buFont typeface="Arial" panose="020B0604020202020204" pitchFamily="34" charset="0"/>
              <a:buChar char="–"/>
              <a:defRPr/>
            </a:pPr>
            <a:r>
              <a:rPr lang="en-US" dirty="0">
                <a:solidFill>
                  <a:schemeClr val="tx1">
                    <a:lumMod val="75000"/>
                    <a:lumOff val="25000"/>
                  </a:schemeClr>
                </a:solidFill>
                <a:latin typeface="Open Sans" charset="0"/>
                <a:ea typeface="Open Sans" charset="0"/>
                <a:cs typeface="Open Sans" charset="0"/>
              </a:rPr>
              <a:t>Value serves as primary key for collection.</a:t>
            </a:r>
          </a:p>
          <a:p>
            <a:pPr marL="548640" lvl="1">
              <a:spcBef>
                <a:spcPts val="370"/>
              </a:spcBef>
              <a:buFont typeface="Arial" panose="020B0604020202020204" pitchFamily="34" charset="0"/>
              <a:buChar char="–"/>
              <a:defRPr/>
            </a:pPr>
            <a:r>
              <a:rPr lang="en-US" dirty="0">
                <a:solidFill>
                  <a:schemeClr val="tx1">
                    <a:lumMod val="75000"/>
                    <a:lumOff val="25000"/>
                  </a:schemeClr>
                </a:solidFill>
                <a:latin typeface="Open Sans" charset="0"/>
                <a:ea typeface="Open Sans" charset="0"/>
                <a:cs typeface="Open Sans" charset="0"/>
              </a:rPr>
              <a:t>Value is unique, immutable, and may be any non-array type.</a:t>
            </a:r>
          </a:p>
          <a:p>
            <a:pPr marL="548640" lvl="1">
              <a:spcBef>
                <a:spcPts val="370"/>
              </a:spcBef>
              <a:buFont typeface="Arial" panose="020B0604020202020204" pitchFamily="34" charset="0"/>
              <a:buChar char="–"/>
              <a:defRPr/>
            </a:pPr>
            <a:r>
              <a:rPr lang="en-US" dirty="0">
                <a:solidFill>
                  <a:schemeClr val="tx1">
                    <a:lumMod val="75000"/>
                    <a:lumOff val="25000"/>
                  </a:schemeClr>
                </a:solidFill>
                <a:latin typeface="Open Sans" charset="0"/>
                <a:ea typeface="Open Sans" charset="0"/>
                <a:cs typeface="Open Sans" charset="0"/>
              </a:rPr>
              <a:t>Default data type is </a:t>
            </a:r>
            <a:r>
              <a:rPr lang="en-US" dirty="0" err="1">
                <a:solidFill>
                  <a:schemeClr val="tx1">
                    <a:lumMod val="75000"/>
                    <a:lumOff val="25000"/>
                  </a:schemeClr>
                </a:solidFill>
                <a:latin typeface="Open Sans" charset="0"/>
                <a:ea typeface="Open Sans" charset="0"/>
                <a:cs typeface="Open Sans" charset="0"/>
              </a:rPr>
              <a:t>ObjectId</a:t>
            </a:r>
            <a:r>
              <a:rPr lang="en-US" dirty="0">
                <a:solidFill>
                  <a:schemeClr val="tx1">
                    <a:lumMod val="75000"/>
                    <a:lumOff val="25000"/>
                  </a:schemeClr>
                </a:solidFill>
                <a:latin typeface="Open Sans" charset="0"/>
                <a:ea typeface="Open Sans" charset="0"/>
                <a:cs typeface="Open Sans" charset="0"/>
              </a:rPr>
              <a:t>, which is “small, likely unique, fast to generate, and ordered.” Sorting on an </a:t>
            </a:r>
            <a:r>
              <a:rPr lang="en-US" dirty="0" err="1">
                <a:solidFill>
                  <a:schemeClr val="tx1">
                    <a:lumMod val="75000"/>
                    <a:lumOff val="25000"/>
                  </a:schemeClr>
                </a:solidFill>
                <a:latin typeface="Open Sans" charset="0"/>
                <a:ea typeface="Open Sans" charset="0"/>
                <a:cs typeface="Open Sans" charset="0"/>
              </a:rPr>
              <a:t>ObjectId</a:t>
            </a:r>
            <a:r>
              <a:rPr lang="en-US" dirty="0">
                <a:solidFill>
                  <a:schemeClr val="tx1">
                    <a:lumMod val="75000"/>
                    <a:lumOff val="25000"/>
                  </a:schemeClr>
                </a:solidFill>
                <a:latin typeface="Open Sans" charset="0"/>
                <a:ea typeface="Open Sans" charset="0"/>
                <a:cs typeface="Open Sans" charset="0"/>
              </a:rPr>
              <a:t> value is roughly equivalent to sorting on creation time.</a:t>
            </a:r>
          </a:p>
        </p:txBody>
      </p:sp>
      <p:sp>
        <p:nvSpPr>
          <p:cNvPr id="5" name="Rectangle 4"/>
          <p:cNvSpPr/>
          <p:nvPr/>
        </p:nvSpPr>
        <p:spPr>
          <a:xfrm>
            <a:off x="826668" y="3759645"/>
            <a:ext cx="4241867" cy="276999"/>
          </a:xfrm>
          <a:prstGeom prst="rect">
            <a:avLst/>
          </a:prstGeom>
        </p:spPr>
        <p:txBody>
          <a:bodyPr wrap="none">
            <a:spAutoFit/>
          </a:bodyPr>
          <a:lstStyle/>
          <a:p>
            <a:r>
              <a:rPr lang="en-US" sz="1200" dirty="0">
                <a:latin typeface="Open Sans" charset="0"/>
                <a:ea typeface="Open Sans" charset="0"/>
                <a:cs typeface="Open Sans" charset="0"/>
              </a:rPr>
              <a:t>http://docs.mongodb.org/manual/reference/bson-types/</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EB1174-2DB6-4438-B9BB-8824967753DB}"/>
              </a:ext>
            </a:extLst>
          </p:cNvPr>
          <p:cNvSpPr/>
          <p:nvPr/>
        </p:nvSpPr>
        <p:spPr>
          <a:xfrm>
            <a:off x="362152" y="261684"/>
            <a:ext cx="2392335" cy="400110"/>
          </a:xfrm>
          <a:prstGeom prst="rect">
            <a:avLst/>
          </a:prstGeom>
        </p:spPr>
        <p:txBody>
          <a:bodyPr wrap="square">
            <a:spAutoFit/>
          </a:bodyPr>
          <a:lstStyle/>
          <a:p>
            <a:r>
              <a:rPr lang="en-US" sz="2000" dirty="0" err="1">
                <a:solidFill>
                  <a:srgbClr val="2E318E"/>
                </a:solidFill>
                <a:latin typeface="Open Sans" charset="0"/>
                <a:ea typeface="Open Sans" charset="0"/>
                <a:cs typeface="Open Sans" charset="0"/>
              </a:rPr>
              <a:t>mongoDB</a:t>
            </a:r>
            <a:r>
              <a:rPr lang="en-US" sz="2000" dirty="0">
                <a:solidFill>
                  <a:srgbClr val="2E318E"/>
                </a:solidFill>
                <a:latin typeface="Open Sans" charset="0"/>
                <a:ea typeface="Open Sans" charset="0"/>
                <a:cs typeface="Open Sans" charset="0"/>
              </a:rPr>
              <a:t> vs. SQL</a:t>
            </a:r>
          </a:p>
        </p:txBody>
      </p:sp>
      <p:graphicFrame>
        <p:nvGraphicFramePr>
          <p:cNvPr id="5" name="Group 58"/>
          <p:cNvGraphicFramePr>
            <a:graphicFrameLocks/>
          </p:cNvGraphicFramePr>
          <p:nvPr/>
        </p:nvGraphicFramePr>
        <p:xfrm>
          <a:off x="373063" y="1023937"/>
          <a:ext cx="7772400" cy="3095625"/>
        </p:xfrm>
        <a:graphic>
          <a:graphicData uri="http://schemas.openxmlformats.org/drawingml/2006/table">
            <a:tb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err="1">
                          <a:ln>
                            <a:noFill/>
                          </a:ln>
                          <a:solidFill>
                            <a:srgbClr val="FFFFFF"/>
                          </a:solidFill>
                          <a:effectLst/>
                          <a:latin typeface="Open Sans" charset="0"/>
                          <a:ea typeface="Open Sans" charset="0"/>
                          <a:cs typeface="Open Sans" charset="0"/>
                        </a:rPr>
                        <a:t>mongoDB</a:t>
                      </a:r>
                      <a:endParaRPr kumimoji="0" lang="en-US" sz="1400" b="1" i="0" u="none" strike="noStrike" cap="none" normalizeH="0" baseline="0" dirty="0">
                        <a:ln>
                          <a:noFill/>
                        </a:ln>
                        <a:solidFill>
                          <a:srgbClr val="FFFFFF"/>
                        </a:solidFill>
                        <a:effectLst/>
                        <a:latin typeface="Open Sans" charset="0"/>
                        <a:ea typeface="Open Sans" charset="0"/>
                        <a:cs typeface="Open Sans" charset="0"/>
                      </a:endParaRPr>
                    </a:p>
                  </a:txBody>
                  <a:tcPr marL="86360" marR="863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a:ln>
                            <a:noFill/>
                          </a:ln>
                          <a:solidFill>
                            <a:srgbClr val="FFFFFF"/>
                          </a:solidFill>
                          <a:effectLst/>
                          <a:latin typeface="Open Sans" charset="0"/>
                          <a:ea typeface="Open Sans" charset="0"/>
                          <a:cs typeface="Open Sans" charset="0"/>
                        </a:rPr>
                        <a:t>SQL</a:t>
                      </a:r>
                    </a:p>
                  </a:txBody>
                  <a:tcPr marL="86360" marR="863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Open Sans" charset="0"/>
                          <a:ea typeface="Open Sans" charset="0"/>
                          <a:cs typeface="Open Sans" charset="0"/>
                        </a:rPr>
                        <a:t>Document</a:t>
                      </a:r>
                    </a:p>
                  </a:txBody>
                  <a:tcPr marL="86360" marR="863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Open Sans" charset="0"/>
                          <a:ea typeface="Open Sans" charset="0"/>
                          <a:cs typeface="Open Sans" charset="0"/>
                        </a:rPr>
                        <a:t>Tuple</a:t>
                      </a:r>
                    </a:p>
                  </a:txBody>
                  <a:tcPr marL="86360" marR="863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Open Sans" charset="0"/>
                          <a:ea typeface="Open Sans" charset="0"/>
                          <a:cs typeface="Open Sans" charset="0"/>
                        </a:rPr>
                        <a:t>Collection</a:t>
                      </a:r>
                    </a:p>
                  </a:txBody>
                  <a:tcPr marL="86360" marR="863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Open Sans" charset="0"/>
                          <a:ea typeface="Open Sans" charset="0"/>
                          <a:cs typeface="Open Sans" charset="0"/>
                        </a:rPr>
                        <a:t>Table/View</a:t>
                      </a:r>
                    </a:p>
                  </a:txBody>
                  <a:tcPr marL="86360" marR="863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Open Sans" charset="0"/>
                          <a:ea typeface="Open Sans" charset="0"/>
                          <a:cs typeface="Open Sans" charset="0"/>
                        </a:rPr>
                        <a:t>PK: _id Field</a:t>
                      </a:r>
                    </a:p>
                  </a:txBody>
                  <a:tcPr marL="86360" marR="863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Open Sans" charset="0"/>
                          <a:ea typeface="Open Sans" charset="0"/>
                          <a:cs typeface="Open Sans" charset="0"/>
                        </a:rPr>
                        <a:t>PK: Any Attribute(s)</a:t>
                      </a:r>
                    </a:p>
                  </a:txBody>
                  <a:tcPr marL="86360" marR="863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4953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Open Sans" charset="0"/>
                          <a:ea typeface="Open Sans" charset="0"/>
                          <a:cs typeface="Open Sans" charset="0"/>
                        </a:rPr>
                        <a:t>Uniformity not Required</a:t>
                      </a:r>
                    </a:p>
                  </a:txBody>
                  <a:tcPr marL="86360" marR="863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Open Sans" charset="0"/>
                          <a:ea typeface="Open Sans" charset="0"/>
                          <a:cs typeface="Open Sans" charset="0"/>
                        </a:rPr>
                        <a:t>Uniform Relation Schema</a:t>
                      </a:r>
                    </a:p>
                  </a:txBody>
                  <a:tcPr marL="86360" marR="863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Open Sans" charset="0"/>
                          <a:ea typeface="Open Sans" charset="0"/>
                          <a:cs typeface="Open Sans" charset="0"/>
                        </a:rPr>
                        <a:t>Index</a:t>
                      </a:r>
                    </a:p>
                  </a:txBody>
                  <a:tcPr marL="86360" marR="863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Open Sans" charset="0"/>
                          <a:ea typeface="Open Sans" charset="0"/>
                          <a:cs typeface="Open Sans" charset="0"/>
                        </a:rPr>
                        <a:t>Index</a:t>
                      </a:r>
                    </a:p>
                  </a:txBody>
                  <a:tcPr marL="86360" marR="863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5"/>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Open Sans" charset="0"/>
                          <a:ea typeface="Open Sans" charset="0"/>
                          <a:cs typeface="Open Sans" charset="0"/>
                        </a:rPr>
                        <a:t>Embedded Structure</a:t>
                      </a:r>
                    </a:p>
                  </a:txBody>
                  <a:tcPr marL="86360" marR="863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Open Sans" charset="0"/>
                          <a:ea typeface="Open Sans" charset="0"/>
                          <a:cs typeface="Open Sans" charset="0"/>
                        </a:rPr>
                        <a:t>Joins</a:t>
                      </a:r>
                    </a:p>
                  </a:txBody>
                  <a:tcPr marL="86360" marR="863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rgbClr val="000000"/>
                          </a:solidFill>
                          <a:effectLst/>
                          <a:latin typeface="Open Sans" charset="0"/>
                          <a:ea typeface="Open Sans" charset="0"/>
                          <a:cs typeface="Open Sans" charset="0"/>
                        </a:rPr>
                        <a:t>Shard</a:t>
                      </a:r>
                    </a:p>
                  </a:txBody>
                  <a:tcPr marL="86360" marR="863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Open Sans" charset="0"/>
                          <a:ea typeface="Open Sans" charset="0"/>
                          <a:cs typeface="Open Sans" charset="0"/>
                        </a:rPr>
                        <a:t>Partition</a:t>
                      </a:r>
                    </a:p>
                  </a:txBody>
                  <a:tcPr marL="86360" marR="8636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2" y="268288"/>
            <a:ext cx="3741737" cy="400110"/>
          </a:xfrm>
          <a:prstGeom prst="rect">
            <a:avLst/>
          </a:prstGeom>
        </p:spPr>
        <p:txBody>
          <a:bodyPr wrap="square">
            <a:spAutoFit/>
          </a:bodyPr>
          <a:lstStyle/>
          <a:p>
            <a:r>
              <a:rPr lang="en-US" sz="2000" dirty="0">
                <a:solidFill>
                  <a:srgbClr val="2E318E"/>
                </a:solidFill>
                <a:latin typeface="Open Sans" charset="0"/>
                <a:ea typeface="Open Sans" charset="0"/>
                <a:cs typeface="Open Sans" charset="0"/>
              </a:rPr>
              <a:t>Overview of MONGODB</a:t>
            </a:r>
            <a:endParaRPr lang="en-US" sz="2000" dirty="0">
              <a:solidFill>
                <a:srgbClr val="2E318E"/>
              </a:solidFill>
              <a:latin typeface="Open Sans" charset="0"/>
              <a:ea typeface="Open Sans" charset="0"/>
              <a:cs typeface="Open Sans" charset="0"/>
              <a:sym typeface="Montserrat"/>
            </a:endParaRPr>
          </a:p>
        </p:txBody>
      </p:sp>
      <p:sp>
        <p:nvSpPr>
          <p:cNvPr id="3" name="Rectangle 2"/>
          <p:cNvSpPr/>
          <p:nvPr/>
        </p:nvSpPr>
        <p:spPr>
          <a:xfrm>
            <a:off x="970722" y="1617643"/>
            <a:ext cx="6414052" cy="738664"/>
          </a:xfrm>
          <a:prstGeom prst="rect">
            <a:avLst/>
          </a:prstGeom>
        </p:spPr>
        <p:txBody>
          <a:bodyPr wrap="square">
            <a:spAutoFit/>
          </a:bodyPr>
          <a:lstStyle/>
          <a:p>
            <a:pPr>
              <a:buFont typeface="Arial" pitchFamily="34" charset="0"/>
              <a:buChar char="•"/>
            </a:pPr>
            <a:r>
              <a:rPr lang="en-US" dirty="0">
                <a:latin typeface="Open Sans" charset="0"/>
                <a:ea typeface="Open Sans" charset="0"/>
                <a:cs typeface="Open Sans" charset="0"/>
              </a:rPr>
              <a:t>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is an open-source document database that provides high performance, high availability, and automatic scaling.</a:t>
            </a:r>
          </a:p>
          <a:p>
            <a:pPr>
              <a:buFont typeface="Arial" pitchFamily="34" charset="0"/>
              <a:buChar char="•"/>
            </a:pPr>
            <a:endParaRPr lang="en-US" dirty="0">
              <a:latin typeface="Open Sans" charset="0"/>
              <a:ea typeface="Open Sans" charset="0"/>
              <a:cs typeface="Open Sans"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271100" y="142308"/>
            <a:ext cx="7619541" cy="463800"/>
          </a:xfrm>
          <a:prstGeom prst="rect">
            <a:avLst/>
          </a:prstGeom>
          <a:noFill/>
          <a:ln>
            <a:noFill/>
          </a:ln>
        </p:spPr>
        <p:txBody>
          <a:bodyPr spcFirstLastPara="1" wrap="square" lIns="91425" tIns="91425" rIns="91425" bIns="91425" anchor="t" anchorCtr="0">
            <a:noAutofit/>
          </a:bodyPr>
          <a:lstStyle/>
          <a:p>
            <a:r>
              <a:rPr lang="en-US" sz="2000" b="0" dirty="0">
                <a:latin typeface="Open Sans" charset="0"/>
                <a:ea typeface="Open Sans" charset="0"/>
                <a:cs typeface="Open Sans" charset="0"/>
              </a:rPr>
              <a:t>MySQL: Community &amp; Customer</a:t>
            </a:r>
          </a:p>
        </p:txBody>
      </p:sp>
      <p:sp>
        <p:nvSpPr>
          <p:cNvPr id="5" name="object 5">
            <a:extLst>
              <a:ext uri="{FF2B5EF4-FFF2-40B4-BE49-F238E27FC236}">
                <a16:creationId xmlns:a16="http://schemas.microsoft.com/office/drawing/2014/main" id="{2C15FF85-74F6-46A7-B770-9D060E5652E6}"/>
              </a:ext>
            </a:extLst>
          </p:cNvPr>
          <p:cNvSpPr>
            <a:spLocks noChangeArrowheads="1"/>
          </p:cNvSpPr>
          <p:nvPr/>
        </p:nvSpPr>
        <p:spPr bwMode="auto">
          <a:xfrm>
            <a:off x="271099" y="1163716"/>
            <a:ext cx="7619541" cy="3472079"/>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Tree>
    <p:custDataLst>
      <p:tags r:id="rId1"/>
    </p:custDataLst>
    <p:extLst>
      <p:ext uri="{BB962C8B-B14F-4D97-AF65-F5344CB8AC3E}">
        <p14:creationId xmlns:p14="http://schemas.microsoft.com/office/powerpoint/2010/main" val="91414516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632452"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rPr>
              <a:t>Document Database</a:t>
            </a:r>
          </a:p>
        </p:txBody>
      </p:sp>
      <p:sp>
        <p:nvSpPr>
          <p:cNvPr id="3" name="Rectangle 2"/>
          <p:cNvSpPr/>
          <p:nvPr/>
        </p:nvSpPr>
        <p:spPr>
          <a:xfrm>
            <a:off x="857954" y="1262970"/>
            <a:ext cx="6762045" cy="954107"/>
          </a:xfrm>
          <a:prstGeom prst="rect">
            <a:avLst/>
          </a:prstGeom>
        </p:spPr>
        <p:txBody>
          <a:bodyPr wrap="square">
            <a:spAutoFit/>
          </a:bodyPr>
          <a:lstStyle/>
          <a:p>
            <a:pPr>
              <a:buFont typeface="Arial" pitchFamily="34" charset="0"/>
              <a:buChar char="•"/>
            </a:pPr>
            <a:r>
              <a:rPr lang="en-US" dirty="0">
                <a:latin typeface="Open Sans" charset="0"/>
                <a:ea typeface="Open Sans" charset="0"/>
                <a:cs typeface="Open Sans" charset="0"/>
              </a:rPr>
              <a:t>  A record in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is a document, which is a data structure composed of field and value pairs.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a:t>
            </a:r>
            <a:r>
              <a:rPr lang="en-US" dirty="0" err="1">
                <a:latin typeface="Open Sans" charset="0"/>
                <a:ea typeface="Open Sans" charset="0"/>
                <a:cs typeface="Open Sans" charset="0"/>
              </a:rPr>
              <a:t>docu</a:t>
            </a:r>
            <a:r>
              <a:rPr lang="en-US" dirty="0">
                <a:latin typeface="Open Sans" charset="0"/>
                <a:ea typeface="Open Sans" charset="0"/>
                <a:cs typeface="Open Sans" charset="0"/>
              </a:rPr>
              <a:t>- </a:t>
            </a:r>
            <a:r>
              <a:rPr lang="en-US" dirty="0" err="1">
                <a:latin typeface="Open Sans" charset="0"/>
                <a:ea typeface="Open Sans" charset="0"/>
                <a:cs typeface="Open Sans" charset="0"/>
              </a:rPr>
              <a:t>ments</a:t>
            </a:r>
            <a:r>
              <a:rPr lang="en-US" dirty="0">
                <a:latin typeface="Open Sans" charset="0"/>
                <a:ea typeface="Open Sans" charset="0"/>
                <a:cs typeface="Open Sans" charset="0"/>
              </a:rPr>
              <a:t> are similar to JSON objects. The values of fields may include other documents, arrays, and arrays of documents.</a:t>
            </a:r>
          </a:p>
          <a:p>
            <a:pPr>
              <a:buFont typeface="Arial" pitchFamily="34" charset="0"/>
              <a:buChar char="•"/>
            </a:pPr>
            <a:endParaRPr lang="en-US" dirty="0">
              <a:latin typeface="Open Sans" charset="0"/>
              <a:ea typeface="Open Sans" charset="0"/>
              <a:cs typeface="Open Sans" charset="0"/>
            </a:endParaRPr>
          </a:p>
        </p:txBody>
      </p:sp>
      <p:pic>
        <p:nvPicPr>
          <p:cNvPr id="4" name="image1.png"/>
          <p:cNvPicPr>
            <a:picLocks noChangeAspect="1" noChangeArrowheads="1"/>
          </p:cNvPicPr>
          <p:nvPr/>
        </p:nvPicPr>
        <p:blipFill>
          <a:blip r:embed="rId2"/>
          <a:srcRect/>
          <a:stretch>
            <a:fillRect/>
          </a:stretch>
        </p:blipFill>
        <p:spPr bwMode="auto">
          <a:xfrm>
            <a:off x="1229139" y="2136913"/>
            <a:ext cx="5651500" cy="1517650"/>
          </a:xfrm>
          <a:prstGeom prst="rect">
            <a:avLst/>
          </a:prstGeom>
          <a:noFill/>
          <a:ln w="9525">
            <a:noFill/>
            <a:miter lim="800000"/>
            <a:headEnd/>
            <a:tailEnd/>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981907"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Key Features </a:t>
            </a:r>
            <a:r>
              <a:rPr lang="en-US" sz="2000" dirty="0" err="1">
                <a:solidFill>
                  <a:srgbClr val="2E318E"/>
                </a:solidFill>
                <a:latin typeface="Open Sans" charset="0"/>
                <a:ea typeface="Open Sans" charset="0"/>
                <a:cs typeface="Open Sans" charset="0"/>
                <a:sym typeface="Montserrat"/>
              </a:rPr>
              <a:t>MongoDB</a:t>
            </a:r>
            <a:endParaRPr lang="en-US" sz="2000" dirty="0">
              <a:solidFill>
                <a:srgbClr val="2E318E"/>
              </a:solidFill>
              <a:latin typeface="Open Sans" charset="0"/>
              <a:ea typeface="Open Sans" charset="0"/>
              <a:cs typeface="Open Sans" charset="0"/>
              <a:sym typeface="Montserrat"/>
            </a:endParaRPr>
          </a:p>
        </p:txBody>
      </p:sp>
      <p:sp>
        <p:nvSpPr>
          <p:cNvPr id="3" name="Rectangle 2"/>
          <p:cNvSpPr/>
          <p:nvPr/>
        </p:nvSpPr>
        <p:spPr>
          <a:xfrm>
            <a:off x="609600" y="1129413"/>
            <a:ext cx="7540977" cy="3180358"/>
          </a:xfrm>
          <a:prstGeom prst="rect">
            <a:avLst/>
          </a:prstGeom>
        </p:spPr>
        <p:txBody>
          <a:bodyPr wrap="square">
            <a:spAutoFit/>
          </a:bodyPr>
          <a:lstStyle/>
          <a:p>
            <a:pPr marL="274320" indent="-274320">
              <a:spcBef>
                <a:spcPts val="580"/>
              </a:spcBef>
              <a:buFont typeface="Wingdings 2"/>
              <a:buChar char=""/>
              <a:defRPr/>
            </a:pPr>
            <a:r>
              <a:rPr lang="en-US" b="1" dirty="0">
                <a:latin typeface="Open Sans" charset="0"/>
                <a:ea typeface="Open Sans" charset="0"/>
                <a:cs typeface="Open Sans" charset="0"/>
              </a:rPr>
              <a:t>High Performance</a:t>
            </a:r>
          </a:p>
          <a:p>
            <a:pPr marL="274320" indent="-274320">
              <a:spcBef>
                <a:spcPts val="580"/>
              </a:spcBef>
              <a:defRPr/>
            </a:pPr>
            <a:r>
              <a:rPr lang="en-US" dirty="0">
                <a:latin typeface="Open Sans" charset="0"/>
                <a:ea typeface="Open Sans" charset="0"/>
                <a:cs typeface="Open Sans" charset="0"/>
              </a:rPr>
              <a:t>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provides high performance data persistence.</a:t>
            </a:r>
            <a:endParaRPr lang="en-US" b="1" dirty="0">
              <a:latin typeface="Open Sans" charset="0"/>
              <a:ea typeface="Open Sans" charset="0"/>
              <a:cs typeface="Open Sans" charset="0"/>
            </a:endParaRPr>
          </a:p>
          <a:p>
            <a:pPr marL="274320" indent="-274320">
              <a:spcBef>
                <a:spcPts val="580"/>
              </a:spcBef>
              <a:buFont typeface="Wingdings 2"/>
              <a:buChar char=""/>
              <a:defRPr/>
            </a:pPr>
            <a:endParaRPr lang="en-US" b="1" dirty="0">
              <a:latin typeface="Open Sans" charset="0"/>
              <a:ea typeface="Open Sans" charset="0"/>
              <a:cs typeface="Open Sans" charset="0"/>
            </a:endParaRPr>
          </a:p>
          <a:p>
            <a:pPr marL="274320" indent="-274320">
              <a:spcBef>
                <a:spcPts val="580"/>
              </a:spcBef>
              <a:buFont typeface="Wingdings 2"/>
              <a:buChar char=""/>
              <a:defRPr/>
            </a:pPr>
            <a:r>
              <a:rPr lang="en-US" b="1" dirty="0">
                <a:latin typeface="Open Sans" charset="0"/>
                <a:ea typeface="Open Sans" charset="0"/>
                <a:cs typeface="Open Sans" charset="0"/>
              </a:rPr>
              <a:t>High Availability</a:t>
            </a:r>
          </a:p>
          <a:p>
            <a:pPr marL="274320" indent="-274320">
              <a:spcBef>
                <a:spcPts val="580"/>
              </a:spcBef>
              <a:defRPr/>
            </a:pPr>
            <a:r>
              <a:rPr lang="en-US" dirty="0">
                <a:latin typeface="Open Sans" charset="0"/>
                <a:ea typeface="Open Sans" charset="0"/>
                <a:cs typeface="Open Sans" charset="0"/>
              </a:rPr>
              <a:t>	</a:t>
            </a:r>
            <a:r>
              <a:rPr lang="en-US" dirty="0" err="1">
                <a:latin typeface="Open Sans" charset="0"/>
                <a:ea typeface="Open Sans" charset="0"/>
                <a:cs typeface="Open Sans" charset="0"/>
              </a:rPr>
              <a:t>MongoDB’s</a:t>
            </a:r>
            <a:r>
              <a:rPr lang="en-US" dirty="0">
                <a:latin typeface="Open Sans" charset="0"/>
                <a:ea typeface="Open Sans" charset="0"/>
                <a:cs typeface="Open Sans" charset="0"/>
              </a:rPr>
              <a:t> replication facility, called replica sets, provide:</a:t>
            </a:r>
          </a:p>
          <a:p>
            <a:pPr marL="1097280" lvl="3">
              <a:spcBef>
                <a:spcPts val="370"/>
              </a:spcBef>
              <a:buClr>
                <a:schemeClr val="accent3"/>
              </a:buClr>
              <a:buFont typeface="Wingdings 2"/>
              <a:buChar char=""/>
              <a:defRPr/>
            </a:pPr>
            <a:r>
              <a:rPr lang="en-US" i="1" dirty="0">
                <a:latin typeface="Open Sans" charset="0"/>
                <a:ea typeface="Open Sans" charset="0"/>
                <a:cs typeface="Open Sans" charset="0"/>
              </a:rPr>
              <a:t>automatic </a:t>
            </a:r>
            <a:r>
              <a:rPr lang="en-US" dirty="0">
                <a:latin typeface="Open Sans" charset="0"/>
                <a:ea typeface="Open Sans" charset="0"/>
                <a:cs typeface="Open Sans" charset="0"/>
              </a:rPr>
              <a:t>failover.</a:t>
            </a:r>
          </a:p>
          <a:p>
            <a:pPr marL="1097280" lvl="3">
              <a:spcBef>
                <a:spcPts val="370"/>
              </a:spcBef>
              <a:buClr>
                <a:schemeClr val="accent3"/>
              </a:buClr>
              <a:buFont typeface="Wingdings 2"/>
              <a:buChar char=""/>
              <a:defRPr/>
            </a:pPr>
            <a:r>
              <a:rPr lang="en-US" dirty="0">
                <a:latin typeface="Open Sans" charset="0"/>
                <a:ea typeface="Open Sans" charset="0"/>
                <a:cs typeface="Open Sans" charset="0"/>
              </a:rPr>
              <a:t>data redundancy.</a:t>
            </a:r>
          </a:p>
          <a:p>
            <a:pPr marL="274320" indent="-274320">
              <a:spcBef>
                <a:spcPts val="580"/>
              </a:spcBef>
              <a:buFont typeface="Wingdings 2"/>
              <a:buChar char=""/>
              <a:defRPr/>
            </a:pPr>
            <a:r>
              <a:rPr lang="en-US" b="1" dirty="0">
                <a:latin typeface="Open Sans" charset="0"/>
                <a:ea typeface="Open Sans" charset="0"/>
                <a:cs typeface="Open Sans" charset="0"/>
              </a:rPr>
              <a:t>Automatic Scaling</a:t>
            </a:r>
          </a:p>
          <a:p>
            <a:pPr marL="274320" indent="-274320">
              <a:spcBef>
                <a:spcPts val="580"/>
              </a:spcBef>
              <a:defRPr/>
            </a:pPr>
            <a:r>
              <a:rPr lang="en-US" dirty="0">
                <a:latin typeface="Open Sans" charset="0"/>
                <a:ea typeface="Open Sans" charset="0"/>
                <a:cs typeface="Open Sans" charset="0"/>
              </a:rPr>
              <a:t>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provides horizontal scalability as part of its </a:t>
            </a:r>
            <a:r>
              <a:rPr lang="en-US" i="1" dirty="0">
                <a:latin typeface="Open Sans" charset="0"/>
                <a:ea typeface="Open Sans" charset="0"/>
                <a:cs typeface="Open Sans" charset="0"/>
              </a:rPr>
              <a:t>core </a:t>
            </a:r>
            <a:r>
              <a:rPr lang="en-US" dirty="0">
                <a:latin typeface="Open Sans" charset="0"/>
                <a:ea typeface="Open Sans" charset="0"/>
                <a:cs typeface="Open Sans" charset="0"/>
              </a:rPr>
              <a:t>functionality</a:t>
            </a:r>
          </a:p>
          <a:p>
            <a:pPr marL="274320" indent="-274320">
              <a:spcBef>
                <a:spcPts val="580"/>
              </a:spcBef>
              <a:defRPr/>
            </a:pPr>
            <a:endParaRPr lang="en-US" dirty="0">
              <a:latin typeface="Open Sans" charset="0"/>
              <a:ea typeface="Open Sans" charset="0"/>
              <a:cs typeface="Open Sans" charset="0"/>
            </a:endParaRPr>
          </a:p>
          <a:p>
            <a:pPr marL="274320" indent="-274320">
              <a:spcBef>
                <a:spcPts val="580"/>
              </a:spcBef>
              <a:buFont typeface="Wingdings 2"/>
              <a:buChar char=""/>
              <a:defRPr/>
            </a:pPr>
            <a:endParaRPr lang="en-US" dirty="0">
              <a:latin typeface="Open Sans" charset="0"/>
              <a:ea typeface="Open Sans" charset="0"/>
              <a:cs typeface="Open Sans"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10B305-CEEC-43DE-B270-A721EDC34E93}"/>
              </a:ext>
            </a:extLst>
          </p:cNvPr>
          <p:cNvSpPr/>
          <p:nvPr/>
        </p:nvSpPr>
        <p:spPr>
          <a:xfrm>
            <a:off x="0" y="0"/>
            <a:ext cx="3317358" cy="5143500"/>
          </a:xfrm>
          <a:prstGeom prst="rect">
            <a:avLst/>
          </a:prstGeom>
          <a:solidFill>
            <a:srgbClr val="221E1F"/>
          </a:solidFill>
          <a:ln>
            <a:solidFill>
              <a:srgbClr val="221E1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6" name="Google Shape;75;p20">
            <a:extLst>
              <a:ext uri="{FF2B5EF4-FFF2-40B4-BE49-F238E27FC236}">
                <a16:creationId xmlns:a16="http://schemas.microsoft.com/office/drawing/2014/main" id="{E8D20CEF-F288-43BD-AD2A-5F1D4C213F3D}"/>
              </a:ext>
            </a:extLst>
          </p:cNvPr>
          <p:cNvSpPr txBox="1"/>
          <p:nvPr/>
        </p:nvSpPr>
        <p:spPr>
          <a:xfrm>
            <a:off x="3409122" y="1719836"/>
            <a:ext cx="5463945" cy="956031"/>
          </a:xfrm>
          <a:prstGeom prst="rect">
            <a:avLst/>
          </a:prstGeom>
          <a:noFill/>
          <a:ln>
            <a:noFill/>
          </a:ln>
        </p:spPr>
        <p:txBody>
          <a:bodyPr spcFirstLastPara="1" wrap="square" lIns="91425" tIns="91425" rIns="91425" bIns="91425" anchor="ctr" anchorCtr="0">
            <a:noAutofit/>
          </a:bodyPr>
          <a:lstStyle/>
          <a:p>
            <a:pPr lvl="0"/>
            <a:r>
              <a:rPr lang="en-US" sz="4000" dirty="0" err="1">
                <a:latin typeface="Open Sans" charset="0"/>
                <a:ea typeface="Open Sans" charset="0"/>
                <a:cs typeface="Open Sans" charset="0"/>
              </a:rPr>
              <a:t>MongoDB</a:t>
            </a:r>
            <a:r>
              <a:rPr lang="en-US" sz="4000" dirty="0">
                <a:latin typeface="Open Sans" charset="0"/>
                <a:ea typeface="Open Sans" charset="0"/>
                <a:cs typeface="Open Sans" charset="0"/>
              </a:rPr>
              <a:t> Installation</a:t>
            </a:r>
            <a:endParaRPr lang="en-US" sz="4000" dirty="0">
              <a:solidFill>
                <a:schemeClr val="tx1"/>
              </a:solidFill>
              <a:latin typeface="Open Sans" charset="0"/>
              <a:ea typeface="Open Sans" charset="0"/>
              <a:cs typeface="Open Sans" charset="0"/>
              <a:sym typeface="Roboto"/>
            </a:endParaRPr>
          </a:p>
        </p:txBody>
      </p:sp>
      <p:cxnSp>
        <p:nvCxnSpPr>
          <p:cNvPr id="7" name="Straight Connector 6">
            <a:extLst>
              <a:ext uri="{FF2B5EF4-FFF2-40B4-BE49-F238E27FC236}">
                <a16:creationId xmlns:a16="http://schemas.microsoft.com/office/drawing/2014/main" id="{6FCC732E-60DC-40B5-BA15-BC7C1ABDE638}"/>
              </a:ext>
            </a:extLst>
          </p:cNvPr>
          <p:cNvCxnSpPr>
            <a:cxnSpLocks/>
          </p:cNvCxnSpPr>
          <p:nvPr/>
        </p:nvCxnSpPr>
        <p:spPr>
          <a:xfrm>
            <a:off x="4072267" y="2841428"/>
            <a:ext cx="4040372" cy="0"/>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8" name="Google Shape;68;p19">
            <a:extLst>
              <a:ext uri="{FF2B5EF4-FFF2-40B4-BE49-F238E27FC236}">
                <a16:creationId xmlns:a16="http://schemas.microsoft.com/office/drawing/2014/main" id="{65A30FAE-378B-4E90-8386-7139E2476996}"/>
              </a:ext>
            </a:extLst>
          </p:cNvPr>
          <p:cNvPicPr preferRelativeResize="0"/>
          <p:nvPr/>
        </p:nvPicPr>
        <p:blipFill>
          <a:blip r:embed="rId2">
            <a:alphaModFix/>
          </a:blip>
          <a:stretch>
            <a:fillRect/>
          </a:stretch>
        </p:blipFill>
        <p:spPr>
          <a:xfrm>
            <a:off x="504901" y="3721376"/>
            <a:ext cx="1988577" cy="87467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839513"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Getting Started with </a:t>
            </a:r>
            <a:r>
              <a:rPr lang="en-US" sz="2000" dirty="0" err="1">
                <a:solidFill>
                  <a:srgbClr val="2E318E"/>
                </a:solidFill>
                <a:latin typeface="Open Sans" charset="0"/>
                <a:ea typeface="Open Sans" charset="0"/>
                <a:cs typeface="Open Sans" charset="0"/>
                <a:sym typeface="Montserrat"/>
              </a:rPr>
              <a:t>mongoDB</a:t>
            </a:r>
            <a:endParaRPr lang="en-US" sz="2000" dirty="0">
              <a:solidFill>
                <a:srgbClr val="2E318E"/>
              </a:solidFill>
              <a:latin typeface="Open Sans" charset="0"/>
              <a:ea typeface="Open Sans" charset="0"/>
              <a:cs typeface="Open Sans" charset="0"/>
              <a:sym typeface="Montserrat"/>
            </a:endParaRPr>
          </a:p>
        </p:txBody>
      </p:sp>
      <p:sp>
        <p:nvSpPr>
          <p:cNvPr id="3" name="Rectangle 2"/>
          <p:cNvSpPr/>
          <p:nvPr/>
        </p:nvSpPr>
        <p:spPr>
          <a:xfrm>
            <a:off x="496342" y="907741"/>
            <a:ext cx="8260032" cy="2492990"/>
          </a:xfrm>
          <a:prstGeom prst="rect">
            <a:avLst/>
          </a:prstGeom>
        </p:spPr>
        <p:txBody>
          <a:bodyPr wrap="square">
            <a:spAutoFit/>
          </a:bodyPr>
          <a:lstStyle/>
          <a:p>
            <a:pPr marL="114300">
              <a:spcBef>
                <a:spcPts val="580"/>
              </a:spcBef>
              <a:defRPr/>
            </a:pPr>
            <a:r>
              <a:rPr lang="en-US" dirty="0">
                <a:solidFill>
                  <a:schemeClr val="tx1">
                    <a:lumMod val="75000"/>
                    <a:lumOff val="25000"/>
                  </a:schemeClr>
                </a:solidFill>
                <a:latin typeface="Open Sans" charset="0"/>
                <a:ea typeface="Open Sans" charset="0"/>
                <a:cs typeface="Open Sans" charset="0"/>
              </a:rPr>
              <a:t>To install </a:t>
            </a:r>
            <a:r>
              <a:rPr lang="en-US" dirty="0" err="1">
                <a:solidFill>
                  <a:schemeClr val="tx1">
                    <a:lumMod val="75000"/>
                    <a:lumOff val="25000"/>
                  </a:schemeClr>
                </a:solidFill>
                <a:latin typeface="Open Sans" charset="0"/>
                <a:ea typeface="Open Sans" charset="0"/>
                <a:cs typeface="Open Sans" charset="0"/>
              </a:rPr>
              <a:t>mongoDB</a:t>
            </a:r>
            <a:r>
              <a:rPr lang="en-US" dirty="0">
                <a:solidFill>
                  <a:schemeClr val="tx1">
                    <a:lumMod val="75000"/>
                    <a:lumOff val="25000"/>
                  </a:schemeClr>
                </a:solidFill>
                <a:latin typeface="Open Sans" charset="0"/>
                <a:ea typeface="Open Sans" charset="0"/>
                <a:cs typeface="Open Sans" charset="0"/>
              </a:rPr>
              <a:t>, go to this link and click on the appropriate OS and architecture: </a:t>
            </a:r>
            <a:r>
              <a:rPr lang="en-US" dirty="0">
                <a:solidFill>
                  <a:schemeClr val="tx1">
                    <a:lumMod val="75000"/>
                    <a:lumOff val="25000"/>
                  </a:schemeClr>
                </a:solidFill>
                <a:latin typeface="Open Sans" charset="0"/>
                <a:ea typeface="Open Sans" charset="0"/>
                <a:cs typeface="Open Sans" charset="0"/>
                <a:hlinkClick r:id="rId2"/>
              </a:rPr>
              <a:t>http://www.mongodb.org/downloads</a:t>
            </a:r>
            <a:endParaRPr lang="en-US" dirty="0">
              <a:solidFill>
                <a:schemeClr val="tx1">
                  <a:lumMod val="75000"/>
                  <a:lumOff val="25000"/>
                </a:schemeClr>
              </a:solidFill>
              <a:latin typeface="Open Sans" charset="0"/>
              <a:ea typeface="Open Sans" charset="0"/>
              <a:cs typeface="Open Sans" charset="0"/>
            </a:endParaRPr>
          </a:p>
          <a:p>
            <a:pPr marL="114300">
              <a:spcBef>
                <a:spcPts val="580"/>
              </a:spcBef>
              <a:defRPr/>
            </a:pPr>
            <a:endParaRPr lang="en-US" dirty="0">
              <a:solidFill>
                <a:schemeClr val="tx1">
                  <a:lumMod val="75000"/>
                  <a:lumOff val="25000"/>
                </a:schemeClr>
              </a:solidFill>
              <a:latin typeface="Open Sans" charset="0"/>
              <a:ea typeface="Open Sans" charset="0"/>
              <a:cs typeface="Open Sans" charset="0"/>
            </a:endParaRPr>
          </a:p>
          <a:p>
            <a:pPr marL="114300">
              <a:spcBef>
                <a:spcPts val="580"/>
              </a:spcBef>
              <a:defRPr/>
            </a:pPr>
            <a:r>
              <a:rPr lang="en-US" dirty="0">
                <a:solidFill>
                  <a:schemeClr val="tx1">
                    <a:lumMod val="75000"/>
                    <a:lumOff val="25000"/>
                  </a:schemeClr>
                </a:solidFill>
                <a:latin typeface="Open Sans" charset="0"/>
                <a:ea typeface="Open Sans" charset="0"/>
                <a:cs typeface="Open Sans" charset="0"/>
              </a:rPr>
              <a:t>First, extract the files (</a:t>
            </a:r>
            <a:r>
              <a:rPr lang="en-US" dirty="0" err="1">
                <a:solidFill>
                  <a:schemeClr val="tx1">
                    <a:lumMod val="75000"/>
                    <a:lumOff val="25000"/>
                  </a:schemeClr>
                </a:solidFill>
                <a:latin typeface="Open Sans" charset="0"/>
                <a:ea typeface="Open Sans" charset="0"/>
                <a:cs typeface="Open Sans" charset="0"/>
              </a:rPr>
              <a:t>preferrably</a:t>
            </a:r>
            <a:r>
              <a:rPr lang="en-US" dirty="0">
                <a:solidFill>
                  <a:schemeClr val="tx1">
                    <a:lumMod val="75000"/>
                    <a:lumOff val="25000"/>
                  </a:schemeClr>
                </a:solidFill>
                <a:latin typeface="Open Sans" charset="0"/>
                <a:ea typeface="Open Sans" charset="0"/>
                <a:cs typeface="Open Sans" charset="0"/>
              </a:rPr>
              <a:t> to the C drive).</a:t>
            </a:r>
          </a:p>
          <a:p>
            <a:pPr marL="114300">
              <a:spcBef>
                <a:spcPts val="580"/>
              </a:spcBef>
              <a:defRPr/>
            </a:pPr>
            <a:endParaRPr lang="en-US" dirty="0">
              <a:solidFill>
                <a:schemeClr val="tx1">
                  <a:lumMod val="75000"/>
                  <a:lumOff val="25000"/>
                </a:schemeClr>
              </a:solidFill>
              <a:latin typeface="Open Sans" charset="0"/>
              <a:ea typeface="Open Sans" charset="0"/>
              <a:cs typeface="Open Sans" charset="0"/>
            </a:endParaRPr>
          </a:p>
          <a:p>
            <a:pPr marL="114300">
              <a:spcBef>
                <a:spcPts val="580"/>
              </a:spcBef>
              <a:defRPr/>
            </a:pPr>
            <a:r>
              <a:rPr lang="en-US" dirty="0">
                <a:solidFill>
                  <a:schemeClr val="tx1">
                    <a:lumMod val="75000"/>
                    <a:lumOff val="25000"/>
                  </a:schemeClr>
                </a:solidFill>
                <a:latin typeface="Open Sans" charset="0"/>
                <a:ea typeface="Open Sans" charset="0"/>
                <a:cs typeface="Open Sans" charset="0"/>
              </a:rPr>
              <a:t>Finally, create a data directory on C:\ for </a:t>
            </a:r>
            <a:r>
              <a:rPr lang="en-US" dirty="0" err="1">
                <a:solidFill>
                  <a:schemeClr val="tx1">
                    <a:lumMod val="75000"/>
                    <a:lumOff val="25000"/>
                  </a:schemeClr>
                </a:solidFill>
                <a:latin typeface="Open Sans" charset="0"/>
                <a:ea typeface="Open Sans" charset="0"/>
                <a:cs typeface="Open Sans" charset="0"/>
              </a:rPr>
              <a:t>mongoDB</a:t>
            </a:r>
            <a:r>
              <a:rPr lang="en-US" dirty="0">
                <a:solidFill>
                  <a:schemeClr val="tx1">
                    <a:lumMod val="75000"/>
                    <a:lumOff val="25000"/>
                  </a:schemeClr>
                </a:solidFill>
                <a:latin typeface="Open Sans" charset="0"/>
                <a:ea typeface="Open Sans" charset="0"/>
                <a:cs typeface="Open Sans" charset="0"/>
              </a:rPr>
              <a:t> to use</a:t>
            </a:r>
          </a:p>
          <a:p>
            <a:pPr marL="411480" lvl="1">
              <a:spcBef>
                <a:spcPts val="370"/>
              </a:spcBef>
              <a:defRPr/>
            </a:pPr>
            <a:r>
              <a:rPr lang="en-US" dirty="0">
                <a:solidFill>
                  <a:schemeClr val="tx1">
                    <a:lumMod val="75000"/>
                    <a:lumOff val="25000"/>
                  </a:schemeClr>
                </a:solidFill>
                <a:latin typeface="Open Sans" charset="0"/>
                <a:ea typeface="Open Sans" charset="0"/>
                <a:cs typeface="Open Sans" charset="0"/>
              </a:rPr>
              <a:t>i.e. “</a:t>
            </a:r>
            <a:r>
              <a:rPr lang="en-US" dirty="0" err="1">
                <a:solidFill>
                  <a:schemeClr val="tx1">
                    <a:lumMod val="75000"/>
                    <a:lumOff val="25000"/>
                  </a:schemeClr>
                </a:solidFill>
                <a:latin typeface="Open Sans" charset="0"/>
                <a:ea typeface="Open Sans" charset="0"/>
                <a:cs typeface="Open Sans" charset="0"/>
              </a:rPr>
              <a:t>md</a:t>
            </a:r>
            <a:r>
              <a:rPr lang="en-US" dirty="0">
                <a:solidFill>
                  <a:schemeClr val="tx1">
                    <a:lumMod val="75000"/>
                    <a:lumOff val="25000"/>
                  </a:schemeClr>
                </a:solidFill>
                <a:latin typeface="Open Sans" charset="0"/>
                <a:ea typeface="Open Sans" charset="0"/>
                <a:cs typeface="Open Sans" charset="0"/>
              </a:rPr>
              <a:t> data” followed by “</a:t>
            </a:r>
            <a:r>
              <a:rPr lang="en-US" dirty="0" err="1">
                <a:solidFill>
                  <a:schemeClr val="tx1">
                    <a:lumMod val="75000"/>
                    <a:lumOff val="25000"/>
                  </a:schemeClr>
                </a:solidFill>
                <a:latin typeface="Open Sans" charset="0"/>
                <a:ea typeface="Open Sans" charset="0"/>
                <a:cs typeface="Open Sans" charset="0"/>
              </a:rPr>
              <a:t>md</a:t>
            </a:r>
            <a:r>
              <a:rPr lang="en-US" dirty="0">
                <a:solidFill>
                  <a:schemeClr val="tx1">
                    <a:lumMod val="75000"/>
                    <a:lumOff val="25000"/>
                  </a:schemeClr>
                </a:solidFill>
                <a:latin typeface="Open Sans" charset="0"/>
                <a:ea typeface="Open Sans" charset="0"/>
                <a:cs typeface="Open Sans" charset="0"/>
              </a:rPr>
              <a:t> data\db”</a:t>
            </a:r>
          </a:p>
          <a:p>
            <a:pPr marL="457200" lvl="1">
              <a:spcBef>
                <a:spcPts val="370"/>
              </a:spcBef>
              <a:defRPr/>
            </a:pPr>
            <a:endParaRPr lang="en-US" dirty="0">
              <a:solidFill>
                <a:schemeClr val="tx1">
                  <a:lumMod val="75000"/>
                  <a:lumOff val="25000"/>
                </a:schemeClr>
              </a:solidFill>
              <a:latin typeface="Open Sans" charset="0"/>
              <a:ea typeface="Open Sans" charset="0"/>
              <a:cs typeface="Open Sans" charset="0"/>
            </a:endParaRPr>
          </a:p>
          <a:p>
            <a:pPr marL="457200" lvl="1">
              <a:spcBef>
                <a:spcPts val="370"/>
              </a:spcBef>
              <a:defRPr/>
            </a:pPr>
            <a:r>
              <a:rPr lang="en-US" sz="1200" dirty="0">
                <a:solidFill>
                  <a:schemeClr val="tx1">
                    <a:lumMod val="75000"/>
                    <a:lumOff val="25000"/>
                  </a:schemeClr>
                </a:solidFill>
                <a:latin typeface="Open Sans" charset="0"/>
                <a:ea typeface="Open Sans" charset="0"/>
                <a:cs typeface="Open Sans" charset="0"/>
              </a:rPr>
              <a:t>http://docs.mongodb.org/manual/tutorial/install-mongodb-on-windows/</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4572000" cy="400110"/>
          </a:xfrm>
          <a:prstGeom prst="rect">
            <a:avLst/>
          </a:prstGeom>
        </p:spPr>
        <p:txBody>
          <a:bodyPr>
            <a:spAutoFit/>
          </a:bodyPr>
          <a:lstStyle/>
          <a:p>
            <a:r>
              <a:rPr lang="en-US" sz="2000" dirty="0">
                <a:solidFill>
                  <a:srgbClr val="2E318E"/>
                </a:solidFill>
                <a:latin typeface="Open Sans" charset="0"/>
                <a:ea typeface="Open Sans" charset="0"/>
                <a:cs typeface="Open Sans" charset="0"/>
                <a:sym typeface="Montserrat"/>
              </a:rPr>
              <a:t>Getting Started with </a:t>
            </a:r>
            <a:r>
              <a:rPr lang="en-US" sz="2000" dirty="0" err="1">
                <a:solidFill>
                  <a:srgbClr val="2E318E"/>
                </a:solidFill>
                <a:latin typeface="Open Sans" charset="0"/>
                <a:ea typeface="Open Sans" charset="0"/>
                <a:cs typeface="Open Sans" charset="0"/>
                <a:sym typeface="Montserrat"/>
              </a:rPr>
              <a:t>mongoDB</a:t>
            </a:r>
            <a:endParaRPr lang="en-US" sz="2000" dirty="0">
              <a:solidFill>
                <a:srgbClr val="2E318E"/>
              </a:solidFill>
              <a:latin typeface="Open Sans" charset="0"/>
              <a:ea typeface="Open Sans" charset="0"/>
              <a:cs typeface="Open Sans" charset="0"/>
              <a:sym typeface="Montserrat"/>
            </a:endParaRPr>
          </a:p>
        </p:txBody>
      </p:sp>
      <p:sp>
        <p:nvSpPr>
          <p:cNvPr id="3" name="Rectangle 2"/>
          <p:cNvSpPr/>
          <p:nvPr/>
        </p:nvSpPr>
        <p:spPr>
          <a:xfrm>
            <a:off x="373063" y="976174"/>
            <a:ext cx="8285515" cy="2215991"/>
          </a:xfrm>
          <a:prstGeom prst="rect">
            <a:avLst/>
          </a:prstGeom>
        </p:spPr>
        <p:txBody>
          <a:bodyPr wrap="square">
            <a:spAutoFit/>
          </a:bodyPr>
          <a:lstStyle/>
          <a:p>
            <a:pPr marL="114300">
              <a:spcBef>
                <a:spcPts val="580"/>
              </a:spcBef>
              <a:defRPr/>
            </a:pPr>
            <a:r>
              <a:rPr lang="en-US" dirty="0">
                <a:solidFill>
                  <a:schemeClr val="tx1">
                    <a:lumMod val="75000"/>
                    <a:lumOff val="25000"/>
                  </a:schemeClr>
                </a:solidFill>
                <a:latin typeface="Open Sans" charset="0"/>
                <a:ea typeface="Open Sans" charset="0"/>
                <a:cs typeface="Open Sans" charset="0"/>
              </a:rPr>
              <a:t>Open your </a:t>
            </a:r>
            <a:r>
              <a:rPr lang="en-US" dirty="0" err="1">
                <a:solidFill>
                  <a:schemeClr val="tx1">
                    <a:lumMod val="75000"/>
                    <a:lumOff val="25000"/>
                  </a:schemeClr>
                </a:solidFill>
                <a:latin typeface="Open Sans" charset="0"/>
                <a:ea typeface="Open Sans" charset="0"/>
                <a:cs typeface="Open Sans" charset="0"/>
              </a:rPr>
              <a:t>mongodb</a:t>
            </a:r>
            <a:r>
              <a:rPr lang="en-US" dirty="0">
                <a:solidFill>
                  <a:schemeClr val="tx1">
                    <a:lumMod val="75000"/>
                    <a:lumOff val="25000"/>
                  </a:schemeClr>
                </a:solidFill>
                <a:latin typeface="Open Sans" charset="0"/>
                <a:ea typeface="Open Sans" charset="0"/>
                <a:cs typeface="Open Sans" charset="0"/>
              </a:rPr>
              <a:t>/bin directory and run mongod.exe to start the database server.</a:t>
            </a:r>
          </a:p>
          <a:p>
            <a:pPr marL="114300">
              <a:spcBef>
                <a:spcPts val="580"/>
              </a:spcBef>
              <a:defRPr/>
            </a:pPr>
            <a:endParaRPr lang="en-US" dirty="0">
              <a:solidFill>
                <a:schemeClr val="tx1">
                  <a:lumMod val="75000"/>
                  <a:lumOff val="25000"/>
                </a:schemeClr>
              </a:solidFill>
              <a:latin typeface="Open Sans" charset="0"/>
              <a:ea typeface="Open Sans" charset="0"/>
              <a:cs typeface="Open Sans" charset="0"/>
            </a:endParaRPr>
          </a:p>
          <a:p>
            <a:pPr marL="114300">
              <a:spcBef>
                <a:spcPts val="580"/>
              </a:spcBef>
              <a:defRPr/>
            </a:pPr>
            <a:r>
              <a:rPr lang="en-US" dirty="0">
                <a:solidFill>
                  <a:schemeClr val="tx1">
                    <a:lumMod val="75000"/>
                    <a:lumOff val="25000"/>
                  </a:schemeClr>
                </a:solidFill>
                <a:latin typeface="Open Sans" charset="0"/>
                <a:ea typeface="Open Sans" charset="0"/>
                <a:cs typeface="Open Sans" charset="0"/>
              </a:rPr>
              <a:t>To establish a connection to the server, open another command prompt window and go to the same directory, entering in mongo.exe. This engages the </a:t>
            </a:r>
            <a:r>
              <a:rPr lang="en-US" dirty="0" err="1">
                <a:solidFill>
                  <a:schemeClr val="tx1">
                    <a:lumMod val="75000"/>
                    <a:lumOff val="25000"/>
                  </a:schemeClr>
                </a:solidFill>
                <a:latin typeface="Open Sans" charset="0"/>
                <a:ea typeface="Open Sans" charset="0"/>
                <a:cs typeface="Open Sans" charset="0"/>
              </a:rPr>
              <a:t>mongodb</a:t>
            </a:r>
            <a:r>
              <a:rPr lang="en-US" dirty="0">
                <a:solidFill>
                  <a:schemeClr val="tx1">
                    <a:lumMod val="75000"/>
                    <a:lumOff val="25000"/>
                  </a:schemeClr>
                </a:solidFill>
                <a:latin typeface="Open Sans" charset="0"/>
                <a:ea typeface="Open Sans" charset="0"/>
                <a:cs typeface="Open Sans" charset="0"/>
              </a:rPr>
              <a:t> shell—it’s that easy!</a:t>
            </a:r>
          </a:p>
          <a:p>
            <a:pPr>
              <a:spcBef>
                <a:spcPts val="580"/>
              </a:spcBef>
              <a:defRPr/>
            </a:pPr>
            <a:endParaRPr lang="en-US" sz="800" dirty="0">
              <a:solidFill>
                <a:schemeClr val="tx1">
                  <a:lumMod val="75000"/>
                  <a:lumOff val="25000"/>
                </a:schemeClr>
              </a:solidFill>
            </a:endParaRPr>
          </a:p>
          <a:p>
            <a:pPr>
              <a:spcBef>
                <a:spcPts val="580"/>
              </a:spcBef>
              <a:defRPr/>
            </a:pPr>
            <a:endParaRPr lang="en-US" sz="800" dirty="0">
              <a:solidFill>
                <a:schemeClr val="tx1">
                  <a:lumMod val="75000"/>
                  <a:lumOff val="25000"/>
                </a:schemeClr>
              </a:solidFill>
            </a:endParaRPr>
          </a:p>
          <a:p>
            <a:pPr>
              <a:spcBef>
                <a:spcPts val="580"/>
              </a:spcBef>
              <a:defRPr/>
            </a:pPr>
            <a:endParaRPr lang="en-US" sz="800" dirty="0">
              <a:solidFill>
                <a:schemeClr val="tx1">
                  <a:lumMod val="75000"/>
                  <a:lumOff val="25000"/>
                </a:schemeClr>
              </a:solidFill>
            </a:endParaRPr>
          </a:p>
          <a:p>
            <a:pPr>
              <a:spcBef>
                <a:spcPts val="580"/>
              </a:spcBef>
              <a:defRPr/>
            </a:pPr>
            <a:endParaRPr lang="en-US" sz="800" dirty="0">
              <a:solidFill>
                <a:schemeClr val="tx1">
                  <a:lumMod val="75000"/>
                  <a:lumOff val="25000"/>
                </a:schemeClr>
              </a:solidFill>
            </a:endParaRPr>
          </a:p>
          <a:p>
            <a:pPr>
              <a:spcBef>
                <a:spcPts val="580"/>
              </a:spcBef>
              <a:defRPr/>
            </a:pPr>
            <a:r>
              <a:rPr lang="en-US" sz="1200" dirty="0">
                <a:solidFill>
                  <a:schemeClr val="tx1">
                    <a:lumMod val="75000"/>
                    <a:lumOff val="25000"/>
                  </a:schemeClr>
                </a:solidFill>
                <a:latin typeface="Open Sans" charset="0"/>
                <a:ea typeface="Open Sans" charset="0"/>
                <a:cs typeface="Open Sans" charset="0"/>
              </a:rPr>
              <a:t>http://docs.mongodb.org/manual/tutorial/getting-started/</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10B305-CEEC-43DE-B270-A721EDC34E93}"/>
              </a:ext>
            </a:extLst>
          </p:cNvPr>
          <p:cNvSpPr/>
          <p:nvPr/>
        </p:nvSpPr>
        <p:spPr>
          <a:xfrm>
            <a:off x="0" y="0"/>
            <a:ext cx="3317358" cy="5143500"/>
          </a:xfrm>
          <a:prstGeom prst="rect">
            <a:avLst/>
          </a:prstGeom>
          <a:solidFill>
            <a:srgbClr val="221E1F"/>
          </a:solidFill>
          <a:ln>
            <a:solidFill>
              <a:srgbClr val="221E1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9" name="Google Shape;75;p20">
            <a:extLst>
              <a:ext uri="{FF2B5EF4-FFF2-40B4-BE49-F238E27FC236}">
                <a16:creationId xmlns:a16="http://schemas.microsoft.com/office/drawing/2014/main" id="{E8D20CEF-F288-43BD-AD2A-5F1D4C213F3D}"/>
              </a:ext>
            </a:extLst>
          </p:cNvPr>
          <p:cNvSpPr txBox="1"/>
          <p:nvPr/>
        </p:nvSpPr>
        <p:spPr>
          <a:xfrm>
            <a:off x="3409122" y="1719836"/>
            <a:ext cx="5463945" cy="956031"/>
          </a:xfrm>
          <a:prstGeom prst="rect">
            <a:avLst/>
          </a:prstGeom>
          <a:noFill/>
          <a:ln>
            <a:noFill/>
          </a:ln>
        </p:spPr>
        <p:txBody>
          <a:bodyPr spcFirstLastPara="1" wrap="square" lIns="91425" tIns="91425" rIns="91425" bIns="91425" anchor="ctr" anchorCtr="0">
            <a:noAutofit/>
          </a:bodyPr>
          <a:lstStyle/>
          <a:p>
            <a:pPr lvl="0"/>
            <a:r>
              <a:rPr lang="en-US" sz="4000" dirty="0">
                <a:latin typeface="Open Sans" charset="0"/>
                <a:ea typeface="Open Sans" charset="0"/>
                <a:cs typeface="Open Sans" charset="0"/>
              </a:rPr>
              <a:t>CRUD Operations</a:t>
            </a:r>
            <a:endParaRPr lang="en-US" sz="4000" dirty="0">
              <a:solidFill>
                <a:schemeClr val="tx1"/>
              </a:solidFill>
              <a:latin typeface="Open Sans" charset="0"/>
              <a:ea typeface="Open Sans" charset="0"/>
              <a:cs typeface="Open Sans" charset="0"/>
              <a:sym typeface="Roboto"/>
            </a:endParaRPr>
          </a:p>
        </p:txBody>
      </p:sp>
      <p:cxnSp>
        <p:nvCxnSpPr>
          <p:cNvPr id="10" name="Straight Connector 9">
            <a:extLst>
              <a:ext uri="{FF2B5EF4-FFF2-40B4-BE49-F238E27FC236}">
                <a16:creationId xmlns:a16="http://schemas.microsoft.com/office/drawing/2014/main" id="{6FCC732E-60DC-40B5-BA15-BC7C1ABDE638}"/>
              </a:ext>
            </a:extLst>
          </p:cNvPr>
          <p:cNvCxnSpPr>
            <a:cxnSpLocks/>
          </p:cNvCxnSpPr>
          <p:nvPr/>
        </p:nvCxnSpPr>
        <p:spPr>
          <a:xfrm>
            <a:off x="4072267" y="2841428"/>
            <a:ext cx="4040372" cy="0"/>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1" name="Google Shape;68;p19">
            <a:extLst>
              <a:ext uri="{FF2B5EF4-FFF2-40B4-BE49-F238E27FC236}">
                <a16:creationId xmlns:a16="http://schemas.microsoft.com/office/drawing/2014/main" id="{65A30FAE-378B-4E90-8386-7139E2476996}"/>
              </a:ext>
            </a:extLst>
          </p:cNvPr>
          <p:cNvPicPr preferRelativeResize="0"/>
          <p:nvPr/>
        </p:nvPicPr>
        <p:blipFill>
          <a:blip r:embed="rId2">
            <a:alphaModFix/>
          </a:blip>
          <a:stretch>
            <a:fillRect/>
          </a:stretch>
        </p:blipFill>
        <p:spPr>
          <a:xfrm>
            <a:off x="504901" y="3721376"/>
            <a:ext cx="1988577" cy="874676"/>
          </a:xfrm>
          <a:prstGeom prst="rect">
            <a:avLst/>
          </a:prstGeom>
          <a:noFill/>
          <a:ln>
            <a:noFill/>
          </a:ln>
        </p:spPr>
      </p:pic>
      <p:sp>
        <p:nvSpPr>
          <p:cNvPr id="12" name="Rectangle 11"/>
          <p:cNvSpPr/>
          <p:nvPr/>
        </p:nvSpPr>
        <p:spPr>
          <a:xfrm>
            <a:off x="4174435" y="3044027"/>
            <a:ext cx="3615092" cy="400110"/>
          </a:xfrm>
          <a:prstGeom prst="rect">
            <a:avLst/>
          </a:prstGeom>
        </p:spPr>
        <p:txBody>
          <a:bodyPr wrap="none">
            <a:spAutoFit/>
          </a:bodyPr>
          <a:lstStyle/>
          <a:p>
            <a:r>
              <a:rPr lang="en-US" sz="2000" dirty="0">
                <a:latin typeface="Open Sans" charset="0"/>
                <a:ea typeface="Open Sans" charset="0"/>
                <a:cs typeface="Open Sans" charset="0"/>
              </a:rPr>
              <a:t>Create, Read, Update, Delete</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906565" cy="400110"/>
          </a:xfrm>
          <a:prstGeom prst="rect">
            <a:avLst/>
          </a:prstGeom>
        </p:spPr>
        <p:txBody>
          <a:bodyPr wrap="none">
            <a:spAutoFit/>
          </a:bodyPr>
          <a:lstStyle/>
          <a:p>
            <a:r>
              <a:rPr lang="en-US" sz="2000" dirty="0" err="1">
                <a:solidFill>
                  <a:srgbClr val="2E318E"/>
                </a:solidFill>
                <a:latin typeface="Open Sans" charset="0"/>
                <a:ea typeface="Open Sans" charset="0"/>
                <a:cs typeface="Open Sans" charset="0"/>
                <a:sym typeface="Montserrat"/>
              </a:rPr>
              <a:t>MongoDB</a:t>
            </a:r>
            <a:r>
              <a:rPr lang="en-US" sz="2000" dirty="0">
                <a:solidFill>
                  <a:srgbClr val="2E318E"/>
                </a:solidFill>
                <a:latin typeface="Open Sans" charset="0"/>
                <a:ea typeface="Open Sans" charset="0"/>
                <a:cs typeface="Open Sans" charset="0"/>
                <a:sym typeface="Montserrat"/>
              </a:rPr>
              <a:t> Architecture</a:t>
            </a:r>
          </a:p>
        </p:txBody>
      </p:sp>
      <p:pic>
        <p:nvPicPr>
          <p:cNvPr id="5" name="Picture 2"/>
          <p:cNvPicPr>
            <a:picLocks noChangeAspect="1" noChangeArrowheads="1"/>
          </p:cNvPicPr>
          <p:nvPr/>
        </p:nvPicPr>
        <p:blipFill>
          <a:blip r:embed="rId2"/>
          <a:srcRect/>
          <a:stretch>
            <a:fillRect/>
          </a:stretch>
        </p:blipFill>
        <p:spPr bwMode="auto">
          <a:xfrm>
            <a:off x="575849" y="857250"/>
            <a:ext cx="6620081" cy="4078079"/>
          </a:xfrm>
          <a:prstGeom prst="rect">
            <a:avLst/>
          </a:prstGeom>
          <a:noFill/>
          <a:ln w="9525">
            <a:noFill/>
            <a:miter lim="800000"/>
            <a:headEnd/>
            <a:tailEnd/>
          </a:ln>
        </p:spPr>
      </p:pic>
    </p:spTree>
    <p:extLst>
      <p:ext uri="{BB962C8B-B14F-4D97-AF65-F5344CB8AC3E}">
        <p14:creationId xmlns:p14="http://schemas.microsoft.com/office/powerpoint/2010/main" val="37924367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623108"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The </a:t>
            </a:r>
            <a:r>
              <a:rPr lang="en-US" sz="2000" dirty="0" err="1">
                <a:solidFill>
                  <a:srgbClr val="2E318E"/>
                </a:solidFill>
                <a:latin typeface="Open Sans" charset="0"/>
                <a:ea typeface="Open Sans" charset="0"/>
                <a:cs typeface="Open Sans" charset="0"/>
                <a:sym typeface="Montserrat"/>
              </a:rPr>
              <a:t>MongoDB</a:t>
            </a:r>
            <a:r>
              <a:rPr lang="en-US" sz="2000" dirty="0">
                <a:solidFill>
                  <a:srgbClr val="2E318E"/>
                </a:solidFill>
                <a:latin typeface="Open Sans" charset="0"/>
                <a:ea typeface="Open Sans" charset="0"/>
                <a:cs typeface="Open Sans" charset="0"/>
                <a:sym typeface="Montserrat"/>
              </a:rPr>
              <a:t> Data Platform</a:t>
            </a:r>
          </a:p>
        </p:txBody>
      </p:sp>
      <p:sp>
        <p:nvSpPr>
          <p:cNvPr id="3" name="Rectangle 2"/>
          <p:cNvSpPr/>
          <p:nvPr/>
        </p:nvSpPr>
        <p:spPr>
          <a:xfrm>
            <a:off x="1699591" y="1542931"/>
            <a:ext cx="4572000" cy="1384995"/>
          </a:xfrm>
          <a:prstGeom prst="rect">
            <a:avLst/>
          </a:prstGeom>
        </p:spPr>
        <p:txBody>
          <a:bodyPr>
            <a:spAutoFit/>
          </a:bodyPr>
          <a:lstStyle/>
          <a:p>
            <a:pPr>
              <a:buFont typeface="Arial" pitchFamily="34" charset="0"/>
              <a:buChar char="•"/>
            </a:pPr>
            <a:r>
              <a:rPr lang="en-US" b="1" dirty="0">
                <a:latin typeface="Open Sans" charset="0"/>
                <a:ea typeface="Open Sans" charset="0"/>
                <a:cs typeface="Open Sans" charset="0"/>
              </a:rPr>
              <a:t>  Data Layer</a:t>
            </a:r>
          </a:p>
          <a:p>
            <a:endParaRPr lang="en-US" dirty="0">
              <a:latin typeface="Open Sans" charset="0"/>
              <a:ea typeface="Open Sans" charset="0"/>
              <a:cs typeface="Open Sans" charset="0"/>
            </a:endParaRPr>
          </a:p>
          <a:p>
            <a:pPr>
              <a:buFont typeface="Arial" pitchFamily="34" charset="0"/>
              <a:buChar char="•"/>
            </a:pPr>
            <a:r>
              <a:rPr lang="en-US" b="1" dirty="0">
                <a:latin typeface="Open Sans" charset="0"/>
                <a:ea typeface="Open Sans" charset="0"/>
                <a:cs typeface="Open Sans" charset="0"/>
              </a:rPr>
              <a:t>  Application Development</a:t>
            </a:r>
          </a:p>
          <a:p>
            <a:endParaRPr lang="en-US" dirty="0">
              <a:latin typeface="Open Sans" charset="0"/>
              <a:ea typeface="Open Sans" charset="0"/>
              <a:cs typeface="Open Sans" charset="0"/>
            </a:endParaRPr>
          </a:p>
          <a:p>
            <a:pPr>
              <a:buFont typeface="Arial" pitchFamily="34" charset="0"/>
              <a:buChar char="•"/>
            </a:pPr>
            <a:r>
              <a:rPr lang="en-US" b="1" dirty="0">
                <a:latin typeface="Open Sans" charset="0"/>
                <a:ea typeface="Open Sans" charset="0"/>
                <a:cs typeface="Open Sans" charset="0"/>
              </a:rPr>
              <a:t>  Client-Side Database</a:t>
            </a:r>
            <a:endParaRPr lang="en-US" dirty="0">
              <a:latin typeface="Open Sans" charset="0"/>
              <a:ea typeface="Open Sans" charset="0"/>
              <a:cs typeface="Open Sans" charset="0"/>
            </a:endParaRPr>
          </a:p>
          <a:p>
            <a:pPr>
              <a:buFont typeface="Arial" pitchFamily="34" charset="0"/>
              <a:buChar char="•"/>
            </a:pPr>
            <a:endParaRPr lang="en-US" dirty="0">
              <a:latin typeface="Open Sans" charset="0"/>
              <a:ea typeface="Open Sans" charset="0"/>
              <a:cs typeface="Open Sans" charset="0"/>
            </a:endParaRPr>
          </a:p>
        </p:txBody>
      </p:sp>
    </p:spTree>
    <p:extLst>
      <p:ext uri="{BB962C8B-B14F-4D97-AF65-F5344CB8AC3E}">
        <p14:creationId xmlns:p14="http://schemas.microsoft.com/office/powerpoint/2010/main" val="40611622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5200463" cy="400110"/>
          </a:xfrm>
          <a:prstGeom prst="rect">
            <a:avLst/>
          </a:prstGeom>
        </p:spPr>
        <p:txBody>
          <a:bodyPr wrap="none">
            <a:spAutoFit/>
          </a:bodyPr>
          <a:lstStyle/>
          <a:p>
            <a:r>
              <a:rPr lang="en-US" sz="2000" dirty="0" err="1">
                <a:solidFill>
                  <a:srgbClr val="2E318E"/>
                </a:solidFill>
                <a:latin typeface="Open Sans" charset="0"/>
                <a:ea typeface="Open Sans" charset="0"/>
                <a:cs typeface="Open Sans" charset="0"/>
                <a:sym typeface="Montserrat"/>
              </a:rPr>
              <a:t>MongoDB</a:t>
            </a:r>
            <a:r>
              <a:rPr lang="en-US" sz="2000" dirty="0">
                <a:solidFill>
                  <a:srgbClr val="2E318E"/>
                </a:solidFill>
                <a:latin typeface="Open Sans" charset="0"/>
                <a:ea typeface="Open Sans" charset="0"/>
                <a:cs typeface="Open Sans" charset="0"/>
                <a:sym typeface="Montserrat"/>
              </a:rPr>
              <a:t> Production Cluster Architecture</a:t>
            </a:r>
          </a:p>
        </p:txBody>
      </p:sp>
      <p:sp>
        <p:nvSpPr>
          <p:cNvPr id="3" name="Rectangle 2"/>
          <p:cNvSpPr/>
          <p:nvPr/>
        </p:nvSpPr>
        <p:spPr>
          <a:xfrm>
            <a:off x="373063" y="740520"/>
            <a:ext cx="5210614" cy="3939540"/>
          </a:xfrm>
          <a:prstGeom prst="rect">
            <a:avLst/>
          </a:prstGeom>
        </p:spPr>
        <p:txBody>
          <a:bodyPr wrap="square">
            <a:spAutoFit/>
          </a:bodyPr>
          <a:lstStyle/>
          <a:p>
            <a:pPr marL="274320" indent="-274320">
              <a:spcBef>
                <a:spcPts val="580"/>
              </a:spcBef>
              <a:buFont typeface="Wingdings 2"/>
              <a:buChar char=""/>
              <a:defRPr/>
            </a:pPr>
            <a:r>
              <a:rPr lang="en-US" dirty="0">
                <a:latin typeface="Open Sans" charset="0"/>
                <a:ea typeface="Open Sans" charset="0"/>
                <a:cs typeface="Open Sans" charset="0"/>
              </a:rPr>
              <a:t>In a production cluster, you must ensure that data is redundant and that your systems are highly available. </a:t>
            </a:r>
          </a:p>
          <a:p>
            <a:pPr marL="274320" indent="-274320">
              <a:spcBef>
                <a:spcPts val="580"/>
              </a:spcBef>
              <a:buFont typeface="Wingdings 2"/>
              <a:buChar char=""/>
              <a:defRPr/>
            </a:pPr>
            <a:r>
              <a:rPr lang="en-US" dirty="0">
                <a:latin typeface="Open Sans" charset="0"/>
                <a:ea typeface="Open Sans" charset="0"/>
                <a:cs typeface="Open Sans" charset="0"/>
              </a:rPr>
              <a:t>To that end, a production cluster must have the following components:</a:t>
            </a:r>
          </a:p>
          <a:p>
            <a:pPr marL="274320" indent="-274320">
              <a:spcBef>
                <a:spcPts val="580"/>
              </a:spcBef>
              <a:buFont typeface="Wingdings 2"/>
              <a:buChar char=""/>
              <a:defRPr/>
            </a:pPr>
            <a:r>
              <a:rPr lang="en-US" dirty="0" err="1">
                <a:latin typeface="Open Sans" charset="0"/>
                <a:ea typeface="Open Sans" charset="0"/>
                <a:cs typeface="Open Sans" charset="0"/>
              </a:rPr>
              <a:t>Config</a:t>
            </a:r>
            <a:r>
              <a:rPr lang="en-US" dirty="0">
                <a:latin typeface="Open Sans" charset="0"/>
                <a:ea typeface="Open Sans" charset="0"/>
                <a:cs typeface="Open Sans" charset="0"/>
              </a:rPr>
              <a:t> Servers</a:t>
            </a:r>
          </a:p>
          <a:p>
            <a:pPr marL="274320" indent="-274320">
              <a:spcBef>
                <a:spcPts val="580"/>
              </a:spcBef>
              <a:defRPr/>
            </a:pPr>
            <a:r>
              <a:rPr lang="en-US" dirty="0">
                <a:latin typeface="Open Sans" charset="0"/>
                <a:ea typeface="Open Sans" charset="0"/>
                <a:cs typeface="Open Sans" charset="0"/>
              </a:rPr>
              <a:t>	A single </a:t>
            </a:r>
            <a:r>
              <a:rPr lang="en-US" i="1" u="sng" dirty="0" err="1">
                <a:latin typeface="Open Sans" charset="0"/>
                <a:ea typeface="Open Sans" charset="0"/>
                <a:cs typeface="Open Sans" charset="0"/>
              </a:rPr>
              <a:t>sharded</a:t>
            </a:r>
            <a:r>
              <a:rPr lang="en-US" i="1" u="sng" dirty="0">
                <a:latin typeface="Open Sans" charset="0"/>
                <a:ea typeface="Open Sans" charset="0"/>
                <a:cs typeface="Open Sans" charset="0"/>
              </a:rPr>
              <a:t> cluster</a:t>
            </a:r>
            <a:r>
              <a:rPr lang="en-US" dirty="0">
                <a:latin typeface="Open Sans" charset="0"/>
                <a:ea typeface="Open Sans" charset="0"/>
                <a:cs typeface="Open Sans" charset="0"/>
              </a:rPr>
              <a:t> must have exclusive use of its </a:t>
            </a:r>
            <a:r>
              <a:rPr lang="en-US" i="1" u="sng" dirty="0" err="1">
                <a:latin typeface="Open Sans" charset="0"/>
                <a:ea typeface="Open Sans" charset="0"/>
                <a:cs typeface="Open Sans" charset="0"/>
              </a:rPr>
              <a:t>config</a:t>
            </a:r>
            <a:r>
              <a:rPr lang="en-US" i="1" u="sng" dirty="0">
                <a:latin typeface="Open Sans" charset="0"/>
                <a:ea typeface="Open Sans" charset="0"/>
                <a:cs typeface="Open Sans" charset="0"/>
              </a:rPr>
              <a:t> servers</a:t>
            </a:r>
            <a:r>
              <a:rPr lang="en-US" dirty="0">
                <a:latin typeface="Open Sans" charset="0"/>
                <a:ea typeface="Open Sans" charset="0"/>
                <a:cs typeface="Open Sans" charset="0"/>
              </a:rPr>
              <a:t>. If you have multiple </a:t>
            </a:r>
            <a:r>
              <a:rPr lang="en-US" dirty="0" err="1">
                <a:latin typeface="Open Sans" charset="0"/>
                <a:ea typeface="Open Sans" charset="0"/>
                <a:cs typeface="Open Sans" charset="0"/>
              </a:rPr>
              <a:t>sharded</a:t>
            </a:r>
            <a:r>
              <a:rPr lang="en-US" dirty="0">
                <a:latin typeface="Open Sans" charset="0"/>
                <a:ea typeface="Open Sans" charset="0"/>
                <a:cs typeface="Open Sans" charset="0"/>
              </a:rPr>
              <a:t> clusters, each cluster must have its own replica set </a:t>
            </a:r>
            <a:r>
              <a:rPr lang="en-US" dirty="0" err="1">
                <a:latin typeface="Open Sans" charset="0"/>
                <a:ea typeface="Open Sans" charset="0"/>
                <a:cs typeface="Open Sans" charset="0"/>
              </a:rPr>
              <a:t>config</a:t>
            </a:r>
            <a:r>
              <a:rPr lang="en-US" dirty="0">
                <a:latin typeface="Open Sans" charset="0"/>
                <a:ea typeface="Open Sans" charset="0"/>
                <a:cs typeface="Open Sans" charset="0"/>
              </a:rPr>
              <a:t> servers.</a:t>
            </a:r>
          </a:p>
          <a:p>
            <a:pPr marL="274320" indent="-274320">
              <a:spcBef>
                <a:spcPts val="580"/>
              </a:spcBef>
              <a:buFont typeface="Wingdings 2"/>
              <a:buChar char=""/>
              <a:defRPr/>
            </a:pPr>
            <a:r>
              <a:rPr lang="en-US" dirty="0">
                <a:latin typeface="Open Sans" charset="0"/>
                <a:ea typeface="Open Sans" charset="0"/>
                <a:cs typeface="Open Sans" charset="0"/>
              </a:rPr>
              <a:t>Two or More Replica Sets As Shards</a:t>
            </a:r>
          </a:p>
          <a:p>
            <a:pPr marL="274320" indent="-274320">
              <a:spcBef>
                <a:spcPts val="580"/>
              </a:spcBef>
              <a:defRPr/>
            </a:pPr>
            <a:r>
              <a:rPr lang="en-US" dirty="0">
                <a:latin typeface="Open Sans" charset="0"/>
                <a:ea typeface="Open Sans" charset="0"/>
                <a:cs typeface="Open Sans" charset="0"/>
              </a:rPr>
              <a:t>	These replica sets are the </a:t>
            </a:r>
            <a:r>
              <a:rPr lang="en-US" i="1" u="sng" dirty="0">
                <a:latin typeface="Open Sans" charset="0"/>
                <a:ea typeface="Open Sans" charset="0"/>
                <a:cs typeface="Open Sans" charset="0"/>
              </a:rPr>
              <a:t>shards</a:t>
            </a:r>
            <a:r>
              <a:rPr lang="en-US" dirty="0">
                <a:latin typeface="Open Sans" charset="0"/>
                <a:ea typeface="Open Sans" charset="0"/>
                <a:cs typeface="Open Sans" charset="0"/>
              </a:rPr>
              <a:t>. </a:t>
            </a:r>
          </a:p>
          <a:p>
            <a:pPr marL="274320" indent="-274320">
              <a:spcBef>
                <a:spcPts val="580"/>
              </a:spcBef>
              <a:defRPr/>
            </a:pPr>
            <a:r>
              <a:rPr lang="en-US" dirty="0">
                <a:latin typeface="Open Sans" charset="0"/>
                <a:ea typeface="Open Sans" charset="0"/>
                <a:cs typeface="Open Sans" charset="0"/>
              </a:rPr>
              <a:t>	One or More Query Routers (</a:t>
            </a:r>
            <a:r>
              <a:rPr lang="en-US" dirty="0" err="1">
                <a:latin typeface="Open Sans" charset="0"/>
                <a:ea typeface="Open Sans" charset="0"/>
                <a:cs typeface="Open Sans" charset="0"/>
              </a:rPr>
              <a:t>mongos</a:t>
            </a:r>
            <a:r>
              <a:rPr lang="en-US" dirty="0">
                <a:latin typeface="Open Sans" charset="0"/>
                <a:ea typeface="Open Sans" charset="0"/>
                <a:cs typeface="Open Sans" charset="0"/>
              </a:rPr>
              <a:t>)</a:t>
            </a:r>
          </a:p>
          <a:p>
            <a:pPr marL="274320" indent="-274320">
              <a:spcBef>
                <a:spcPts val="580"/>
              </a:spcBef>
              <a:defRPr/>
            </a:pPr>
            <a:r>
              <a:rPr lang="en-US" dirty="0">
                <a:latin typeface="Open Sans" charset="0"/>
                <a:ea typeface="Open Sans" charset="0"/>
                <a:cs typeface="Open Sans" charset="0"/>
              </a:rPr>
              <a:t>	The </a:t>
            </a:r>
            <a:r>
              <a:rPr lang="en-US" u="sng" dirty="0" err="1">
                <a:latin typeface="Open Sans" charset="0"/>
                <a:ea typeface="Open Sans" charset="0"/>
                <a:cs typeface="Open Sans" charset="0"/>
              </a:rPr>
              <a:t>mongos</a:t>
            </a:r>
            <a:r>
              <a:rPr lang="en-US" dirty="0">
                <a:latin typeface="Open Sans" charset="0"/>
                <a:ea typeface="Open Sans" charset="0"/>
                <a:cs typeface="Open Sans" charset="0"/>
              </a:rPr>
              <a:t> instances are the routers for the cluster. Typically, deployments have one </a:t>
            </a:r>
            <a:r>
              <a:rPr lang="en-US" u="sng" dirty="0" err="1">
                <a:latin typeface="Open Sans" charset="0"/>
                <a:ea typeface="Open Sans" charset="0"/>
                <a:cs typeface="Open Sans" charset="0"/>
              </a:rPr>
              <a:t>mongos</a:t>
            </a:r>
            <a:r>
              <a:rPr lang="en-US" dirty="0">
                <a:latin typeface="Open Sans" charset="0"/>
                <a:ea typeface="Open Sans" charset="0"/>
                <a:cs typeface="Open Sans" charset="0"/>
              </a:rPr>
              <a:t> instance on each application server.</a:t>
            </a:r>
          </a:p>
          <a:p>
            <a:pPr marL="274320" indent="-274320">
              <a:spcBef>
                <a:spcPts val="580"/>
              </a:spcBef>
              <a:buFont typeface="Wingdings 2"/>
              <a:buChar char=""/>
              <a:defRPr/>
            </a:pPr>
            <a:endParaRPr lang="en-US" dirty="0">
              <a:latin typeface="Open Sans" charset="0"/>
              <a:ea typeface="Open Sans" charset="0"/>
              <a:cs typeface="Open Sans"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iagram of a sample sharded cluster for production purposes.  Contains exactly 3 config servers, 2 or more ``mongos`` query routers, and at least 2 shards. The shards are replica sets."/>
          <p:cNvPicPr>
            <a:picLocks noChangeAspect="1" noChangeArrowheads="1"/>
          </p:cNvPicPr>
          <p:nvPr/>
        </p:nvPicPr>
        <p:blipFill>
          <a:blip r:embed="rId2"/>
          <a:srcRect/>
          <a:stretch>
            <a:fillRect/>
          </a:stretch>
        </p:blipFill>
        <p:spPr bwMode="auto">
          <a:xfrm>
            <a:off x="1360867" y="536714"/>
            <a:ext cx="5626342" cy="4433552"/>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11" name="Rectangle 10">
            <a:extLst>
              <a:ext uri="{FF2B5EF4-FFF2-40B4-BE49-F238E27FC236}">
                <a16:creationId xmlns:a16="http://schemas.microsoft.com/office/drawing/2014/main" id="{6310B305-CEEC-43DE-B270-A721EDC34E93}"/>
              </a:ext>
            </a:extLst>
          </p:cNvPr>
          <p:cNvSpPr/>
          <p:nvPr/>
        </p:nvSpPr>
        <p:spPr>
          <a:xfrm>
            <a:off x="0" y="0"/>
            <a:ext cx="3317358" cy="5143500"/>
          </a:xfrm>
          <a:prstGeom prst="rect">
            <a:avLst/>
          </a:prstGeom>
          <a:solidFill>
            <a:srgbClr val="221E1F"/>
          </a:solidFill>
          <a:ln>
            <a:solidFill>
              <a:srgbClr val="221E1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3" name="Google Shape;75;p20">
            <a:extLst>
              <a:ext uri="{FF2B5EF4-FFF2-40B4-BE49-F238E27FC236}">
                <a16:creationId xmlns:a16="http://schemas.microsoft.com/office/drawing/2014/main" id="{E8D20CEF-F288-43BD-AD2A-5F1D4C213F3D}"/>
              </a:ext>
            </a:extLst>
          </p:cNvPr>
          <p:cNvSpPr txBox="1"/>
          <p:nvPr/>
        </p:nvSpPr>
        <p:spPr>
          <a:xfrm>
            <a:off x="3896370" y="1615719"/>
            <a:ext cx="4907123" cy="956031"/>
          </a:xfrm>
          <a:prstGeom prst="rect">
            <a:avLst/>
          </a:prstGeom>
          <a:noFill/>
          <a:ln>
            <a:noFill/>
          </a:ln>
        </p:spPr>
        <p:txBody>
          <a:bodyPr spcFirstLastPara="1" wrap="square" lIns="91425" tIns="91425" rIns="91425" bIns="91425" anchor="ctr" anchorCtr="0">
            <a:noAutofit/>
          </a:bodyPr>
          <a:lstStyle/>
          <a:p>
            <a:pPr lvl="0"/>
            <a:r>
              <a:rPr lang="en-US" sz="4000" dirty="0">
                <a:latin typeface="Open Sans" charset="0"/>
                <a:ea typeface="Open Sans" charset="0"/>
                <a:cs typeface="Open Sans" charset="0"/>
              </a:rPr>
              <a:t>Installing MySQL</a:t>
            </a:r>
          </a:p>
        </p:txBody>
      </p:sp>
      <p:cxnSp>
        <p:nvCxnSpPr>
          <p:cNvPr id="14" name="Straight Connector 13">
            <a:extLst>
              <a:ext uri="{FF2B5EF4-FFF2-40B4-BE49-F238E27FC236}">
                <a16:creationId xmlns:a16="http://schemas.microsoft.com/office/drawing/2014/main" id="{6FCC732E-60DC-40B5-BA15-BC7C1ABDE638}"/>
              </a:ext>
            </a:extLst>
          </p:cNvPr>
          <p:cNvCxnSpPr>
            <a:cxnSpLocks/>
          </p:cNvCxnSpPr>
          <p:nvPr/>
        </p:nvCxnSpPr>
        <p:spPr>
          <a:xfrm>
            <a:off x="4072267" y="2841428"/>
            <a:ext cx="4040372" cy="0"/>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5" name="Google Shape;68;p19">
            <a:extLst>
              <a:ext uri="{FF2B5EF4-FFF2-40B4-BE49-F238E27FC236}">
                <a16:creationId xmlns:a16="http://schemas.microsoft.com/office/drawing/2014/main" id="{65A30FAE-378B-4E90-8386-7139E2476996}"/>
              </a:ext>
            </a:extLst>
          </p:cNvPr>
          <p:cNvPicPr preferRelativeResize="0"/>
          <p:nvPr/>
        </p:nvPicPr>
        <p:blipFill>
          <a:blip r:embed="rId4">
            <a:alphaModFix/>
          </a:blip>
          <a:stretch>
            <a:fillRect/>
          </a:stretch>
        </p:blipFill>
        <p:spPr>
          <a:xfrm>
            <a:off x="504901" y="3721376"/>
            <a:ext cx="1988577" cy="874676"/>
          </a:xfrm>
          <a:prstGeom prst="rect">
            <a:avLst/>
          </a:prstGeom>
          <a:noFill/>
          <a:ln>
            <a:noFill/>
          </a:ln>
        </p:spPr>
      </p:pic>
    </p:spTree>
    <p:custDataLst>
      <p:tags r:id="rId1"/>
    </p:custDataLst>
    <p:extLst>
      <p:ext uri="{BB962C8B-B14F-4D97-AF65-F5344CB8AC3E}">
        <p14:creationId xmlns:p14="http://schemas.microsoft.com/office/powerpoint/2010/main" val="42301204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688830" cy="400110"/>
          </a:xfrm>
          <a:prstGeom prst="rect">
            <a:avLst/>
          </a:prstGeom>
        </p:spPr>
        <p:txBody>
          <a:bodyPr wrap="none">
            <a:spAutoFit/>
          </a:bodyPr>
          <a:lstStyle/>
          <a:p>
            <a:r>
              <a:rPr lang="en-US" sz="2000" dirty="0" err="1">
                <a:solidFill>
                  <a:srgbClr val="2E318E"/>
                </a:solidFill>
                <a:latin typeface="Open Sans" charset="0"/>
                <a:ea typeface="Open Sans" charset="0"/>
                <a:cs typeface="Open Sans" charset="0"/>
                <a:sym typeface="Montserrat"/>
              </a:rPr>
              <a:t>MongoDB</a:t>
            </a:r>
            <a:r>
              <a:rPr lang="en-US" sz="2000" dirty="0">
                <a:solidFill>
                  <a:srgbClr val="2E318E"/>
                </a:solidFill>
                <a:latin typeface="Open Sans" charset="0"/>
                <a:ea typeface="Open Sans" charset="0"/>
                <a:cs typeface="Open Sans" charset="0"/>
                <a:sym typeface="Montserrat"/>
              </a:rPr>
              <a:t> CRUD Introduction</a:t>
            </a:r>
          </a:p>
        </p:txBody>
      </p:sp>
      <p:sp>
        <p:nvSpPr>
          <p:cNvPr id="5" name="Rectangle 4"/>
          <p:cNvSpPr/>
          <p:nvPr/>
        </p:nvSpPr>
        <p:spPr>
          <a:xfrm>
            <a:off x="373062" y="1093474"/>
            <a:ext cx="6097311" cy="2846933"/>
          </a:xfrm>
          <a:prstGeom prst="rect">
            <a:avLst/>
          </a:prstGeom>
        </p:spPr>
        <p:txBody>
          <a:bodyPr wrap="square">
            <a:spAutoFit/>
          </a:bodyPr>
          <a:lstStyle/>
          <a:p>
            <a:pPr marL="274320" indent="-274320">
              <a:spcBef>
                <a:spcPts val="580"/>
              </a:spcBef>
              <a:buFont typeface="Wingdings 2"/>
              <a:buChar char=""/>
              <a:defRPr/>
            </a:pPr>
            <a:r>
              <a:rPr lang="en-US" dirty="0" err="1">
                <a:latin typeface="Open Sans" charset="0"/>
                <a:ea typeface="Open Sans" charset="0"/>
                <a:cs typeface="Open Sans" charset="0"/>
              </a:rPr>
              <a:t>MongoDB</a:t>
            </a:r>
            <a:r>
              <a:rPr lang="en-US" dirty="0">
                <a:latin typeface="Open Sans" charset="0"/>
                <a:ea typeface="Open Sans" charset="0"/>
                <a:cs typeface="Open Sans" charset="0"/>
              </a:rPr>
              <a:t> stores data in the form of </a:t>
            </a:r>
            <a:r>
              <a:rPr lang="en-US" i="1" dirty="0">
                <a:latin typeface="Open Sans" charset="0"/>
                <a:ea typeface="Open Sans" charset="0"/>
                <a:cs typeface="Open Sans" charset="0"/>
              </a:rPr>
              <a:t>documents</a:t>
            </a:r>
            <a:r>
              <a:rPr lang="en-US" dirty="0">
                <a:latin typeface="Open Sans" charset="0"/>
                <a:ea typeface="Open Sans" charset="0"/>
                <a:cs typeface="Open Sans" charset="0"/>
              </a:rPr>
              <a:t>, which are JSON-like field and value pairs. </a:t>
            </a:r>
          </a:p>
          <a:p>
            <a:pPr marL="274320" indent="-274320">
              <a:spcBef>
                <a:spcPts val="580"/>
              </a:spcBef>
              <a:buFont typeface="Wingdings 2"/>
              <a:buChar char=""/>
              <a:defRPr/>
            </a:pPr>
            <a:r>
              <a:rPr lang="en-US" dirty="0">
                <a:latin typeface="Open Sans" charset="0"/>
                <a:ea typeface="Open Sans" charset="0"/>
                <a:cs typeface="Open Sans" charset="0"/>
              </a:rPr>
              <a:t>Documents are analogous to structures in programming languages that associate keys with values (e.g. dictionaries, hashes, maps, and associative arrays).</a:t>
            </a:r>
          </a:p>
          <a:p>
            <a:pPr marL="274320" indent="-274320">
              <a:spcBef>
                <a:spcPts val="580"/>
              </a:spcBef>
              <a:buFont typeface="Wingdings 2"/>
              <a:buChar char=""/>
              <a:defRPr/>
            </a:pPr>
            <a:r>
              <a:rPr lang="en-US" dirty="0">
                <a:latin typeface="Open Sans" charset="0"/>
                <a:ea typeface="Open Sans" charset="0"/>
                <a:cs typeface="Open Sans" charset="0"/>
              </a:rPr>
              <a:t> Formally,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documents are </a:t>
            </a:r>
            <a:r>
              <a:rPr lang="en-US" i="1" dirty="0">
                <a:latin typeface="Open Sans" charset="0"/>
                <a:ea typeface="Open Sans" charset="0"/>
                <a:cs typeface="Open Sans" charset="0"/>
              </a:rPr>
              <a:t>BSON </a:t>
            </a:r>
            <a:r>
              <a:rPr lang="en-US" dirty="0">
                <a:latin typeface="Open Sans" charset="0"/>
                <a:ea typeface="Open Sans" charset="0"/>
                <a:cs typeface="Open Sans" charset="0"/>
              </a:rPr>
              <a:t>documents. </a:t>
            </a:r>
          </a:p>
          <a:p>
            <a:pPr marL="274320" indent="-274320">
              <a:spcBef>
                <a:spcPts val="580"/>
              </a:spcBef>
              <a:buFont typeface="Wingdings 2"/>
              <a:buChar char=""/>
              <a:defRPr/>
            </a:pPr>
            <a:r>
              <a:rPr lang="en-US" dirty="0">
                <a:latin typeface="Open Sans" charset="0"/>
                <a:ea typeface="Open Sans" charset="0"/>
                <a:cs typeface="Open Sans" charset="0"/>
              </a:rPr>
              <a:t>BSON is a binary representation of </a:t>
            </a:r>
            <a:r>
              <a:rPr lang="en-US" i="1" dirty="0">
                <a:latin typeface="Open Sans" charset="0"/>
                <a:ea typeface="Open Sans" charset="0"/>
                <a:cs typeface="Open Sans" charset="0"/>
              </a:rPr>
              <a:t>JSON </a:t>
            </a:r>
            <a:r>
              <a:rPr lang="en-US" dirty="0">
                <a:latin typeface="Open Sans" charset="0"/>
                <a:ea typeface="Open Sans" charset="0"/>
                <a:cs typeface="Open Sans" charset="0"/>
              </a:rPr>
              <a:t>with additional type information.</a:t>
            </a:r>
          </a:p>
          <a:p>
            <a:pPr marL="274320" indent="-274320">
              <a:spcBef>
                <a:spcPts val="580"/>
              </a:spcBef>
              <a:buFont typeface="Wingdings 2"/>
              <a:buChar char=""/>
              <a:defRPr/>
            </a:pPr>
            <a:r>
              <a:rPr lang="en-US" dirty="0">
                <a:latin typeface="Open Sans" charset="0"/>
                <a:ea typeface="Open Sans" charset="0"/>
                <a:cs typeface="Open Sans" charset="0"/>
              </a:rPr>
              <a:t> In the documents, the value of a field can be any of the BSON data types, including other documents, arrays, and arrays of documents. </a:t>
            </a:r>
          </a:p>
          <a:p>
            <a:pPr marL="274320" indent="-274320">
              <a:spcBef>
                <a:spcPts val="580"/>
              </a:spcBef>
              <a:buFont typeface="Wingdings 2"/>
              <a:buChar char=""/>
              <a:defRPr/>
            </a:pPr>
            <a:endParaRPr lang="en-US" dirty="0">
              <a:latin typeface="Open Sans" charset="0"/>
              <a:ea typeface="Open Sans" charset="0"/>
              <a:cs typeface="Open Sans"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1208985"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rPr>
              <a:t>Example</a:t>
            </a:r>
            <a:endParaRPr lang="en-US" sz="2000" dirty="0">
              <a:latin typeface="Open Sans" charset="0"/>
              <a:ea typeface="Open Sans" charset="0"/>
              <a:cs typeface="Open Sans" charset="0"/>
            </a:endParaRPr>
          </a:p>
        </p:txBody>
      </p:sp>
      <p:pic>
        <p:nvPicPr>
          <p:cNvPr id="4" name="image1.png"/>
          <p:cNvPicPr>
            <a:picLocks noChangeAspect="1" noChangeArrowheads="1"/>
          </p:cNvPicPr>
          <p:nvPr/>
        </p:nvPicPr>
        <p:blipFill>
          <a:blip r:embed="rId2"/>
          <a:srcRect/>
          <a:stretch>
            <a:fillRect/>
          </a:stretch>
        </p:blipFill>
        <p:spPr bwMode="auto">
          <a:xfrm>
            <a:off x="500339" y="828261"/>
            <a:ext cx="6592887" cy="3960813"/>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1362874"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Collection</a:t>
            </a:r>
          </a:p>
        </p:txBody>
      </p:sp>
      <p:sp>
        <p:nvSpPr>
          <p:cNvPr id="5" name="Rectangle 4"/>
          <p:cNvSpPr/>
          <p:nvPr/>
        </p:nvSpPr>
        <p:spPr>
          <a:xfrm>
            <a:off x="373063" y="1024487"/>
            <a:ext cx="4572000" cy="1815882"/>
          </a:xfrm>
          <a:prstGeom prst="rect">
            <a:avLst/>
          </a:prstGeom>
        </p:spPr>
        <p:txBody>
          <a:bodyPr>
            <a:spAutoFit/>
          </a:bodyPr>
          <a:lstStyle/>
          <a:p>
            <a:pPr>
              <a:buFont typeface="Arial" pitchFamily="34" charset="0"/>
              <a:buChar char="•"/>
            </a:pPr>
            <a:r>
              <a:rPr lang="en-US" dirty="0">
                <a:latin typeface="Open Sans" charset="0"/>
                <a:ea typeface="Open Sans" charset="0"/>
                <a:cs typeface="Open Sans" charset="0"/>
              </a:rPr>
              <a:t>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stores all documents in </a:t>
            </a:r>
            <a:r>
              <a:rPr lang="en-US" i="1" dirty="0">
                <a:latin typeface="Open Sans" charset="0"/>
                <a:ea typeface="Open Sans" charset="0"/>
                <a:cs typeface="Open Sans" charset="0"/>
              </a:rPr>
              <a:t>collections</a:t>
            </a:r>
            <a:r>
              <a:rPr lang="en-US" dirty="0">
                <a:latin typeface="Open Sans" charset="0"/>
                <a:ea typeface="Open Sans" charset="0"/>
                <a:cs typeface="Open Sans" charset="0"/>
              </a:rPr>
              <a:t>.</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   A collection is a group of related documents that have a set of shared common indexes. </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  Collections are analogous to a table in relational databases.</a:t>
            </a:r>
          </a:p>
          <a:p>
            <a:pPr>
              <a:buFont typeface="Arial" pitchFamily="34" charset="0"/>
              <a:buChar char="•"/>
            </a:pPr>
            <a:endParaRPr lang="en-US" dirty="0">
              <a:latin typeface="Open Sans" charset="0"/>
              <a:ea typeface="Open Sans" charset="0"/>
              <a:cs typeface="Open Sans" charset="0"/>
            </a:endParaRPr>
          </a:p>
        </p:txBody>
      </p:sp>
    </p:spTree>
    <p:extLst>
      <p:ext uri="{BB962C8B-B14F-4D97-AF65-F5344CB8AC3E}">
        <p14:creationId xmlns:p14="http://schemas.microsoft.com/office/powerpoint/2010/main" val="38126715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1208985"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rPr>
              <a:t>Example</a:t>
            </a:r>
          </a:p>
        </p:txBody>
      </p:sp>
      <p:pic>
        <p:nvPicPr>
          <p:cNvPr id="5" name="image2.png"/>
          <p:cNvPicPr>
            <a:picLocks noChangeAspect="1" noChangeArrowheads="1"/>
          </p:cNvPicPr>
          <p:nvPr/>
        </p:nvPicPr>
        <p:blipFill>
          <a:blip r:embed="rId2"/>
          <a:srcRect/>
          <a:stretch>
            <a:fillRect/>
          </a:stretch>
        </p:blipFill>
        <p:spPr bwMode="auto">
          <a:xfrm>
            <a:off x="648252" y="983974"/>
            <a:ext cx="5778500" cy="3886200"/>
          </a:xfrm>
          <a:prstGeom prst="rect">
            <a:avLst/>
          </a:prstGeom>
          <a:noFill/>
          <a:ln w="9525">
            <a:noFill/>
            <a:miter lim="800000"/>
            <a:headEnd/>
            <a:tailEnd/>
          </a:ln>
        </p:spPr>
      </p:pic>
    </p:spTree>
    <p:extLst>
      <p:ext uri="{BB962C8B-B14F-4D97-AF65-F5344CB8AC3E}">
        <p14:creationId xmlns:p14="http://schemas.microsoft.com/office/powerpoint/2010/main" val="20382537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920445"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Query</a:t>
            </a:r>
          </a:p>
        </p:txBody>
      </p:sp>
      <p:sp>
        <p:nvSpPr>
          <p:cNvPr id="5" name="Rectangle 4"/>
          <p:cNvSpPr/>
          <p:nvPr/>
        </p:nvSpPr>
        <p:spPr>
          <a:xfrm>
            <a:off x="373062" y="820592"/>
            <a:ext cx="5799137" cy="2462213"/>
          </a:xfrm>
          <a:prstGeom prst="rect">
            <a:avLst/>
          </a:prstGeom>
        </p:spPr>
        <p:txBody>
          <a:bodyPr wrap="square">
            <a:spAutoFit/>
          </a:bodyPr>
          <a:lstStyle/>
          <a:p>
            <a:pPr>
              <a:buFont typeface="Arial" pitchFamily="34" charset="0"/>
              <a:buChar char="•"/>
            </a:pPr>
            <a:r>
              <a:rPr lang="en-US" dirty="0">
                <a:latin typeface="Open Sans" charset="0"/>
                <a:ea typeface="Open Sans" charset="0"/>
                <a:cs typeface="Open Sans" charset="0"/>
              </a:rPr>
              <a:t>  In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a query targets a specific collection of documents.</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  Queries specify criteria, or conditions, that identify the documents that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returns to the clients. </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  A query may include a </a:t>
            </a:r>
            <a:r>
              <a:rPr lang="en-US" i="1" dirty="0">
                <a:latin typeface="Open Sans" charset="0"/>
                <a:ea typeface="Open Sans" charset="0"/>
                <a:cs typeface="Open Sans" charset="0"/>
              </a:rPr>
              <a:t>projection </a:t>
            </a:r>
            <a:r>
              <a:rPr lang="en-US" dirty="0">
                <a:latin typeface="Open Sans" charset="0"/>
                <a:ea typeface="Open Sans" charset="0"/>
                <a:cs typeface="Open Sans" charset="0"/>
              </a:rPr>
              <a:t>that specifies the fields from the matching documents to return. </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  You can optionally modify queries to impose limits, skips, and sort orders.</a:t>
            </a:r>
          </a:p>
          <a:p>
            <a:pPr>
              <a:buFont typeface="Arial" pitchFamily="34" charset="0"/>
              <a:buChar char="•"/>
            </a:pPr>
            <a:endParaRPr lang="en-US" dirty="0">
              <a:latin typeface="Open Sans" charset="0"/>
              <a:ea typeface="Open Sans" charset="0"/>
              <a:cs typeface="Open Sans" charset="0"/>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6652" y="413374"/>
            <a:ext cx="6380922" cy="738664"/>
          </a:xfrm>
          <a:prstGeom prst="rect">
            <a:avLst/>
          </a:prstGeom>
        </p:spPr>
        <p:txBody>
          <a:bodyPr wrap="square">
            <a:spAutoFit/>
          </a:bodyPr>
          <a:lstStyle/>
          <a:p>
            <a:r>
              <a:rPr lang="en-US" dirty="0">
                <a:latin typeface="Open Sans" charset="0"/>
                <a:ea typeface="Open Sans" charset="0"/>
                <a:cs typeface="Open Sans" charset="0"/>
              </a:rPr>
              <a:t>In the following diagram, the query process specifies a query criteria and a sort modifier:</a:t>
            </a:r>
            <a:br>
              <a:rPr lang="en-US" dirty="0">
                <a:latin typeface="Open Sans" charset="0"/>
                <a:ea typeface="Open Sans" charset="0"/>
                <a:cs typeface="Open Sans" charset="0"/>
              </a:rPr>
            </a:br>
            <a:endParaRPr lang="en-US" dirty="0">
              <a:latin typeface="Open Sans" charset="0"/>
              <a:ea typeface="Open Sans" charset="0"/>
              <a:cs typeface="Open Sans" charset="0"/>
            </a:endParaRPr>
          </a:p>
        </p:txBody>
      </p:sp>
      <p:pic>
        <p:nvPicPr>
          <p:cNvPr id="5" name="image3.png"/>
          <p:cNvPicPr>
            <a:picLocks noChangeAspect="1" noChangeArrowheads="1"/>
          </p:cNvPicPr>
          <p:nvPr/>
        </p:nvPicPr>
        <p:blipFill>
          <a:blip r:embed="rId2"/>
          <a:srcRect/>
          <a:stretch>
            <a:fillRect/>
          </a:stretch>
        </p:blipFill>
        <p:spPr bwMode="auto">
          <a:xfrm>
            <a:off x="911914" y="1037328"/>
            <a:ext cx="6065355" cy="3695989"/>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371162" cy="400110"/>
          </a:xfrm>
          <a:prstGeom prst="rect">
            <a:avLst/>
          </a:prstGeom>
        </p:spPr>
        <p:txBody>
          <a:bodyPr wrap="none">
            <a:spAutoFit/>
          </a:bodyPr>
          <a:lstStyle/>
          <a:p>
            <a:r>
              <a:rPr lang="en-US" sz="2000" dirty="0">
                <a:latin typeface="Open Sans" charset="0"/>
                <a:ea typeface="Open Sans" charset="0"/>
                <a:cs typeface="Open Sans" charset="0"/>
              </a:rPr>
              <a:t> </a:t>
            </a:r>
            <a:r>
              <a:rPr lang="en-US" sz="2000" dirty="0">
                <a:solidFill>
                  <a:srgbClr val="2E318E"/>
                </a:solidFill>
                <a:latin typeface="Open Sans" charset="0"/>
                <a:ea typeface="Open Sans" charset="0"/>
                <a:cs typeface="Open Sans" charset="0"/>
                <a:sym typeface="Montserrat"/>
              </a:rPr>
              <a:t>Data Modification</a:t>
            </a:r>
          </a:p>
        </p:txBody>
      </p:sp>
      <p:sp>
        <p:nvSpPr>
          <p:cNvPr id="3" name="Rectangle 2"/>
          <p:cNvSpPr/>
          <p:nvPr/>
        </p:nvSpPr>
        <p:spPr>
          <a:xfrm>
            <a:off x="373064" y="857418"/>
            <a:ext cx="7429154" cy="1600438"/>
          </a:xfrm>
          <a:prstGeom prst="rect">
            <a:avLst/>
          </a:prstGeom>
        </p:spPr>
        <p:txBody>
          <a:bodyPr wrap="square">
            <a:spAutoFit/>
          </a:bodyPr>
          <a:lstStyle/>
          <a:p>
            <a:pPr>
              <a:buFont typeface="Arial" pitchFamily="34" charset="0"/>
              <a:buChar char="•"/>
            </a:pPr>
            <a:r>
              <a:rPr lang="en-US" dirty="0">
                <a:latin typeface="Open Sans" charset="0"/>
                <a:ea typeface="Open Sans" charset="0"/>
                <a:cs typeface="Open Sans" charset="0"/>
              </a:rPr>
              <a:t>  Data modification refers to operations that create, update, or delete data. </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  In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these operations modify the data of a single </a:t>
            </a:r>
            <a:r>
              <a:rPr lang="en-US" i="1" dirty="0">
                <a:latin typeface="Open Sans" charset="0"/>
                <a:ea typeface="Open Sans" charset="0"/>
                <a:cs typeface="Open Sans" charset="0"/>
              </a:rPr>
              <a:t>collection</a:t>
            </a:r>
            <a:r>
              <a:rPr lang="en-US" dirty="0">
                <a:latin typeface="Open Sans" charset="0"/>
                <a:ea typeface="Open Sans" charset="0"/>
                <a:cs typeface="Open Sans" charset="0"/>
              </a:rPr>
              <a:t>. </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  For the update and delete operations, you can specify the criteria to select the documents to update or remove.</a:t>
            </a:r>
          </a:p>
          <a:p>
            <a:pPr>
              <a:buFont typeface="Arial" pitchFamily="34" charset="0"/>
              <a:buChar char="•"/>
            </a:pPr>
            <a:endParaRPr lang="en-US" dirty="0">
              <a:latin typeface="Open Sans" charset="0"/>
              <a:ea typeface="Open Sans" charset="0"/>
              <a:cs typeface="Open Sans"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Rectangle 3"/>
          <p:cNvSpPr/>
          <p:nvPr/>
        </p:nvSpPr>
        <p:spPr>
          <a:xfrm>
            <a:off x="373062" y="268288"/>
            <a:ext cx="7051467" cy="738664"/>
          </a:xfrm>
          <a:prstGeom prst="rect">
            <a:avLst/>
          </a:prstGeom>
        </p:spPr>
        <p:txBody>
          <a:bodyPr wrap="square">
            <a:spAutoFit/>
          </a:bodyPr>
          <a:lstStyle/>
          <a:p>
            <a:r>
              <a:rPr lang="en-US" dirty="0">
                <a:latin typeface="Open Sans" charset="0"/>
                <a:ea typeface="Open Sans" charset="0"/>
                <a:cs typeface="Open Sans" charset="0"/>
              </a:rPr>
              <a:t>In the following diagram, the insert operation adds a new document to the user’s    collection.</a:t>
            </a:r>
            <a:br>
              <a:rPr lang="en-US" dirty="0">
                <a:latin typeface="Open Sans" charset="0"/>
                <a:ea typeface="Open Sans" charset="0"/>
                <a:cs typeface="Open Sans" charset="0"/>
              </a:rPr>
            </a:br>
            <a:endParaRPr lang="en-US" dirty="0">
              <a:latin typeface="Open Sans" charset="0"/>
              <a:ea typeface="Open Sans" charset="0"/>
              <a:cs typeface="Open Sans" charset="0"/>
            </a:endParaRPr>
          </a:p>
        </p:txBody>
      </p:sp>
      <p:pic>
        <p:nvPicPr>
          <p:cNvPr id="5" name="image4.png"/>
          <p:cNvPicPr>
            <a:picLocks noChangeAspect="1" noChangeArrowheads="1"/>
          </p:cNvPicPr>
          <p:nvPr/>
        </p:nvPicPr>
        <p:blipFill>
          <a:blip r:embed="rId3"/>
          <a:srcRect/>
          <a:stretch>
            <a:fillRect/>
          </a:stretch>
        </p:blipFill>
        <p:spPr bwMode="auto">
          <a:xfrm>
            <a:off x="1056860" y="851453"/>
            <a:ext cx="5681870" cy="4149680"/>
          </a:xfrm>
          <a:prstGeom prst="rect">
            <a:avLst/>
          </a:prstGeom>
          <a:noFill/>
          <a:ln w="9525">
            <a:noFill/>
            <a:miter lim="800000"/>
            <a:headEnd/>
            <a:tailEnd/>
          </a:ln>
        </p:spPr>
      </p:pic>
    </p:spTree>
  </p:cSld>
  <p:clrMapOvr>
    <a:overrideClrMapping bg1="lt1" tx1="dk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316934" cy="400110"/>
          </a:xfrm>
          <a:prstGeom prst="rect">
            <a:avLst/>
          </a:prstGeom>
        </p:spPr>
        <p:txBody>
          <a:bodyPr wrap="none">
            <a:spAutoFit/>
          </a:bodyPr>
          <a:lstStyle/>
          <a:p>
            <a:r>
              <a:rPr lang="en-US" sz="2000" dirty="0" err="1">
                <a:solidFill>
                  <a:srgbClr val="2E318E"/>
                </a:solidFill>
                <a:latin typeface="Open Sans" charset="0"/>
                <a:ea typeface="Open Sans" charset="0"/>
                <a:cs typeface="Open Sans" charset="0"/>
                <a:sym typeface="Montserrat"/>
              </a:rPr>
              <a:t>MongoDB</a:t>
            </a:r>
            <a:r>
              <a:rPr lang="en-US" sz="2000" dirty="0">
                <a:solidFill>
                  <a:srgbClr val="2E318E"/>
                </a:solidFill>
                <a:latin typeface="Open Sans" charset="0"/>
                <a:ea typeface="Open Sans" charset="0"/>
                <a:cs typeface="Open Sans" charset="0"/>
                <a:sym typeface="Montserrat"/>
              </a:rPr>
              <a:t> CRUD Concepts</a:t>
            </a:r>
          </a:p>
        </p:txBody>
      </p:sp>
      <p:sp>
        <p:nvSpPr>
          <p:cNvPr id="3" name="Rectangle 2"/>
          <p:cNvSpPr/>
          <p:nvPr/>
        </p:nvSpPr>
        <p:spPr>
          <a:xfrm>
            <a:off x="373063" y="1050363"/>
            <a:ext cx="8579027" cy="2031325"/>
          </a:xfrm>
          <a:prstGeom prst="rect">
            <a:avLst/>
          </a:prstGeom>
        </p:spPr>
        <p:txBody>
          <a:bodyPr wrap="square">
            <a:spAutoFit/>
          </a:bodyPr>
          <a:lstStyle/>
          <a:p>
            <a:pPr>
              <a:buFont typeface="Arial" pitchFamily="34" charset="0"/>
              <a:buChar char="•"/>
            </a:pPr>
            <a:r>
              <a:rPr lang="en-US" dirty="0">
                <a:latin typeface="Open Sans" charset="0"/>
                <a:ea typeface="Open Sans" charset="0"/>
                <a:cs typeface="Open Sans" charset="0"/>
              </a:rPr>
              <a:t>  The </a:t>
            </a:r>
            <a:r>
              <a:rPr lang="en-US" i="1" dirty="0">
                <a:latin typeface="Open Sans" charset="0"/>
                <a:ea typeface="Open Sans" charset="0"/>
                <a:cs typeface="Open Sans" charset="0"/>
              </a:rPr>
              <a:t>Read Operations </a:t>
            </a:r>
            <a:r>
              <a:rPr lang="en-US" dirty="0">
                <a:latin typeface="Open Sans" charset="0"/>
                <a:ea typeface="Open Sans" charset="0"/>
                <a:cs typeface="Open Sans" charset="0"/>
              </a:rPr>
              <a:t>and </a:t>
            </a:r>
            <a:r>
              <a:rPr lang="en-US" i="1" dirty="0">
                <a:latin typeface="Open Sans" charset="0"/>
                <a:ea typeface="Open Sans" charset="0"/>
                <a:cs typeface="Open Sans" charset="0"/>
              </a:rPr>
              <a:t>Write Operations</a:t>
            </a:r>
            <a:r>
              <a:rPr lang="en-US" dirty="0">
                <a:latin typeface="Open Sans" charset="0"/>
                <a:ea typeface="Open Sans" charset="0"/>
                <a:cs typeface="Open Sans" charset="0"/>
              </a:rPr>
              <a:t> documents introduce the behavior and operations of read and write operations for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deployments.</a:t>
            </a:r>
          </a:p>
          <a:p>
            <a:endParaRPr lang="en-US" dirty="0">
              <a:latin typeface="Open Sans" charset="0"/>
              <a:ea typeface="Open Sans" charset="0"/>
              <a:cs typeface="Open Sans" charset="0"/>
            </a:endParaRPr>
          </a:p>
          <a:p>
            <a:pPr>
              <a:buFont typeface="Arial" pitchFamily="34" charset="0"/>
              <a:buChar char="•"/>
            </a:pPr>
            <a:r>
              <a:rPr lang="en-US" b="1" i="1" dirty="0">
                <a:latin typeface="Open Sans" charset="0"/>
                <a:ea typeface="Open Sans" charset="0"/>
                <a:cs typeface="Open Sans" charset="0"/>
              </a:rPr>
              <a:t>  Read Operations </a:t>
            </a:r>
            <a:r>
              <a:rPr lang="en-US" b="1" dirty="0">
                <a:latin typeface="Open Sans" charset="0"/>
                <a:ea typeface="Open Sans" charset="0"/>
                <a:cs typeface="Open Sans" charset="0"/>
              </a:rPr>
              <a:t> </a:t>
            </a:r>
            <a:r>
              <a:rPr lang="en-US" dirty="0">
                <a:latin typeface="Open Sans" charset="0"/>
                <a:ea typeface="Open Sans" charset="0"/>
                <a:cs typeface="Open Sans" charset="0"/>
              </a:rPr>
              <a:t>Queries are the core operations that return data in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Introduces queries, their behavior, and performances.</a:t>
            </a:r>
          </a:p>
          <a:p>
            <a:endParaRPr lang="en-US" dirty="0">
              <a:latin typeface="Open Sans" charset="0"/>
              <a:ea typeface="Open Sans" charset="0"/>
              <a:cs typeface="Open Sans" charset="0"/>
            </a:endParaRPr>
          </a:p>
          <a:p>
            <a:pPr>
              <a:buFont typeface="Arial" pitchFamily="34" charset="0"/>
              <a:buChar char="•"/>
            </a:pPr>
            <a:r>
              <a:rPr lang="en-US" b="1" i="1" dirty="0">
                <a:latin typeface="Open Sans" charset="0"/>
                <a:ea typeface="Open Sans" charset="0"/>
                <a:cs typeface="Open Sans" charset="0"/>
              </a:rPr>
              <a:t>  Write Operations </a:t>
            </a:r>
            <a:r>
              <a:rPr lang="en-US" b="1" dirty="0">
                <a:latin typeface="Open Sans" charset="0"/>
                <a:ea typeface="Open Sans" charset="0"/>
                <a:cs typeface="Open Sans" charset="0"/>
              </a:rPr>
              <a:t> </a:t>
            </a:r>
            <a:r>
              <a:rPr lang="en-US" dirty="0">
                <a:latin typeface="Open Sans" charset="0"/>
                <a:ea typeface="Open Sans" charset="0"/>
                <a:cs typeface="Open Sans" charset="0"/>
              </a:rPr>
              <a:t>Write operations insert, update, or remove documents in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Introduces data create and modify operations, their behavior, and performances.</a:t>
            </a:r>
          </a:p>
          <a:p>
            <a:pPr>
              <a:buFont typeface="Arial" pitchFamily="34" charset="0"/>
              <a:buChar char="•"/>
            </a:pPr>
            <a:endParaRPr lang="en-US" dirty="0">
              <a:latin typeface="Open Sans" charset="0"/>
              <a:ea typeface="Open Sans" charset="0"/>
              <a:cs typeface="Open Sans" charset="0"/>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373063" y="268288"/>
            <a:ext cx="3371436"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Read Operations Overview</a:t>
            </a:r>
          </a:p>
        </p:txBody>
      </p:sp>
      <p:sp>
        <p:nvSpPr>
          <p:cNvPr id="32" name="Rectangle 31"/>
          <p:cNvSpPr/>
          <p:nvPr/>
        </p:nvSpPr>
        <p:spPr>
          <a:xfrm>
            <a:off x="373063" y="754236"/>
            <a:ext cx="4572000" cy="2893100"/>
          </a:xfrm>
          <a:prstGeom prst="rect">
            <a:avLst/>
          </a:prstGeom>
        </p:spPr>
        <p:txBody>
          <a:bodyPr>
            <a:spAutoFit/>
          </a:bodyPr>
          <a:lstStyle/>
          <a:p>
            <a:pPr>
              <a:buFont typeface="Arial" pitchFamily="34" charset="0"/>
              <a:buChar char="•"/>
            </a:pPr>
            <a:r>
              <a:rPr lang="en-US" dirty="0">
                <a:latin typeface="Open Sans" charset="0"/>
                <a:ea typeface="Open Sans" charset="0"/>
                <a:cs typeface="Open Sans" charset="0"/>
              </a:rPr>
              <a:t>  Read operations, or </a:t>
            </a:r>
            <a:r>
              <a:rPr lang="en-US" i="1" dirty="0">
                <a:latin typeface="Open Sans" charset="0"/>
                <a:ea typeface="Open Sans" charset="0"/>
                <a:cs typeface="Open Sans" charset="0"/>
              </a:rPr>
              <a:t>queries</a:t>
            </a:r>
            <a:r>
              <a:rPr lang="en-US" dirty="0">
                <a:latin typeface="Open Sans" charset="0"/>
                <a:ea typeface="Open Sans" charset="0"/>
                <a:cs typeface="Open Sans" charset="0"/>
              </a:rPr>
              <a:t>, retrieve data stored in the database. In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queries select </a:t>
            </a:r>
            <a:r>
              <a:rPr lang="en-US" i="1" dirty="0">
                <a:latin typeface="Open Sans" charset="0"/>
                <a:ea typeface="Open Sans" charset="0"/>
                <a:cs typeface="Open Sans" charset="0"/>
              </a:rPr>
              <a:t>documents </a:t>
            </a:r>
            <a:r>
              <a:rPr lang="en-US" dirty="0">
                <a:latin typeface="Open Sans" charset="0"/>
                <a:ea typeface="Open Sans" charset="0"/>
                <a:cs typeface="Open Sans" charset="0"/>
              </a:rPr>
              <a:t>from a single</a:t>
            </a:r>
          </a:p>
          <a:p>
            <a:endParaRPr lang="en-US" dirty="0">
              <a:latin typeface="Open Sans" charset="0"/>
              <a:ea typeface="Open Sans" charset="0"/>
              <a:cs typeface="Open Sans" charset="0"/>
            </a:endParaRPr>
          </a:p>
          <a:p>
            <a:pPr>
              <a:buFont typeface="Arial" pitchFamily="34" charset="0"/>
              <a:buChar char="•"/>
            </a:pPr>
            <a:r>
              <a:rPr lang="en-US" i="1" dirty="0">
                <a:latin typeface="Open Sans" charset="0"/>
                <a:ea typeface="Open Sans" charset="0"/>
                <a:cs typeface="Open Sans" charset="0"/>
              </a:rPr>
              <a:t>  collection</a:t>
            </a:r>
            <a:r>
              <a:rPr lang="en-US" dirty="0">
                <a:latin typeface="Open Sans" charset="0"/>
                <a:ea typeface="Open Sans" charset="0"/>
                <a:cs typeface="Open Sans" charset="0"/>
              </a:rPr>
              <a:t>.</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  Queries specify criteria, or conditions, that identify the documents that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returns to the clients. A query may include a </a:t>
            </a:r>
            <a:r>
              <a:rPr lang="en-US" i="1" dirty="0">
                <a:latin typeface="Open Sans" charset="0"/>
                <a:ea typeface="Open Sans" charset="0"/>
                <a:cs typeface="Open Sans" charset="0"/>
              </a:rPr>
              <a:t>projection </a:t>
            </a:r>
            <a:r>
              <a:rPr lang="en-US" dirty="0">
                <a:latin typeface="Open Sans" charset="0"/>
                <a:ea typeface="Open Sans" charset="0"/>
                <a:cs typeface="Open Sans" charset="0"/>
              </a:rPr>
              <a:t>that specifies the fields from the matching documents to return. The projection limits the amount of data that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returns to the client over the network.</a:t>
            </a:r>
          </a:p>
          <a:p>
            <a:pPr>
              <a:buFont typeface="Arial" pitchFamily="34" charset="0"/>
              <a:buChar char="•"/>
            </a:pPr>
            <a:endParaRPr lang="en-US" dirty="0">
              <a:latin typeface="Open Sans" charset="0"/>
              <a:ea typeface="Open Sans" charset="0"/>
              <a:cs typeface="Open Sans"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5" name="Rectangle 4"/>
          <p:cNvSpPr/>
          <p:nvPr/>
        </p:nvSpPr>
        <p:spPr>
          <a:xfrm>
            <a:off x="373063" y="268288"/>
            <a:ext cx="2476960"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MySQL: Installation</a:t>
            </a:r>
          </a:p>
        </p:txBody>
      </p:sp>
      <p:sp>
        <p:nvSpPr>
          <p:cNvPr id="6" name="Rectangle 5"/>
          <p:cNvSpPr/>
          <p:nvPr/>
        </p:nvSpPr>
        <p:spPr>
          <a:xfrm>
            <a:off x="373063" y="735501"/>
            <a:ext cx="7230372" cy="1477328"/>
          </a:xfrm>
          <a:prstGeom prst="rect">
            <a:avLst/>
          </a:prstGeom>
        </p:spPr>
        <p:txBody>
          <a:bodyPr wrap="square">
            <a:spAutoFit/>
          </a:bodyPr>
          <a:lstStyle/>
          <a:p>
            <a:pPr>
              <a:spcBef>
                <a:spcPts val="580"/>
              </a:spcBef>
              <a:defRPr/>
            </a:pPr>
            <a:r>
              <a:rPr lang="en-US" b="1" dirty="0">
                <a:solidFill>
                  <a:schemeClr val="tx1">
                    <a:lumMod val="75000"/>
                    <a:lumOff val="25000"/>
                  </a:schemeClr>
                </a:solidFill>
                <a:latin typeface="Open Sans" charset="0"/>
                <a:ea typeface="Open Sans" charset="0"/>
                <a:cs typeface="Open Sans" charset="0"/>
              </a:rPr>
              <a:t>MySQL</a:t>
            </a:r>
            <a:r>
              <a:rPr lang="en-US" dirty="0">
                <a:solidFill>
                  <a:schemeClr val="tx1">
                    <a:lumMod val="75000"/>
                    <a:lumOff val="25000"/>
                  </a:schemeClr>
                </a:solidFill>
                <a:latin typeface="Open Sans" charset="0"/>
                <a:ea typeface="Open Sans" charset="0"/>
                <a:cs typeface="Open Sans" charset="0"/>
              </a:rPr>
              <a:t> is a free, open-source relational database.</a:t>
            </a:r>
          </a:p>
          <a:p>
            <a:pPr marL="274320" indent="-274320">
              <a:spcBef>
                <a:spcPts val="580"/>
              </a:spcBef>
              <a:buFont typeface="Wingdings 3" charset="2"/>
              <a:buChar char=""/>
              <a:defRPr/>
            </a:pPr>
            <a:endParaRPr lang="en-US" dirty="0">
              <a:solidFill>
                <a:schemeClr val="tx1">
                  <a:lumMod val="75000"/>
                  <a:lumOff val="25000"/>
                </a:schemeClr>
              </a:solidFill>
              <a:latin typeface="Open Sans" charset="0"/>
              <a:ea typeface="Open Sans" charset="0"/>
              <a:cs typeface="Open Sans" charset="0"/>
            </a:endParaRPr>
          </a:p>
          <a:p>
            <a:pPr marL="274320" indent="-274320">
              <a:spcBef>
                <a:spcPts val="580"/>
              </a:spcBef>
              <a:buFont typeface="Wingdings 3" charset="2"/>
              <a:buChar char=""/>
              <a:defRPr/>
            </a:pPr>
            <a:endParaRPr lang="en-US" dirty="0">
              <a:solidFill>
                <a:schemeClr val="tx1">
                  <a:lumMod val="75000"/>
                  <a:lumOff val="25000"/>
                </a:schemeClr>
              </a:solidFill>
              <a:latin typeface="Open Sans" charset="0"/>
              <a:ea typeface="Open Sans" charset="0"/>
              <a:cs typeface="Open Sans" charset="0"/>
            </a:endParaRPr>
          </a:p>
          <a:p>
            <a:pPr marL="274320" indent="-274320">
              <a:spcBef>
                <a:spcPts val="580"/>
              </a:spcBef>
              <a:buFont typeface="Wingdings 3" charset="2"/>
              <a:buChar char=""/>
              <a:defRPr/>
            </a:pPr>
            <a:endParaRPr lang="en-US" dirty="0">
              <a:solidFill>
                <a:schemeClr val="tx1">
                  <a:lumMod val="75000"/>
                  <a:lumOff val="25000"/>
                </a:schemeClr>
              </a:solidFill>
              <a:latin typeface="Open Sans" charset="0"/>
              <a:ea typeface="Open Sans" charset="0"/>
              <a:cs typeface="Open Sans" charset="0"/>
            </a:endParaRPr>
          </a:p>
          <a:p>
            <a:pPr>
              <a:spcBef>
                <a:spcPts val="580"/>
              </a:spcBef>
              <a:defRPr/>
            </a:pPr>
            <a:r>
              <a:rPr lang="en-US" dirty="0">
                <a:solidFill>
                  <a:schemeClr val="tx1">
                    <a:lumMod val="75000"/>
                    <a:lumOff val="25000"/>
                  </a:schemeClr>
                </a:solidFill>
                <a:latin typeface="Open Sans" charset="0"/>
                <a:ea typeface="Open Sans" charset="0"/>
                <a:cs typeface="Open Sans" charset="0"/>
              </a:rPr>
              <a:t>https://dev.mysql.com/doc/mysql-installation-excerpt/5.7/en/</a:t>
            </a:r>
          </a:p>
        </p:txBody>
      </p:sp>
    </p:spTree>
    <p:custDataLst>
      <p:tags r:id="rId1"/>
    </p:custDataLst>
    <p:extLst>
      <p:ext uri="{BB962C8B-B14F-4D97-AF65-F5344CB8AC3E}">
        <p14:creationId xmlns:p14="http://schemas.microsoft.com/office/powerpoint/2010/main" val="250728745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050561"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Query Interface</a:t>
            </a:r>
          </a:p>
        </p:txBody>
      </p:sp>
      <p:sp>
        <p:nvSpPr>
          <p:cNvPr id="3" name="Rectangle 2"/>
          <p:cNvSpPr/>
          <p:nvPr/>
        </p:nvSpPr>
        <p:spPr>
          <a:xfrm>
            <a:off x="373063" y="784584"/>
            <a:ext cx="4572000" cy="2031325"/>
          </a:xfrm>
          <a:prstGeom prst="rect">
            <a:avLst/>
          </a:prstGeom>
        </p:spPr>
        <p:txBody>
          <a:bodyPr>
            <a:spAutoFit/>
          </a:bodyPr>
          <a:lstStyle/>
          <a:p>
            <a:pPr>
              <a:buFont typeface="Arial" pitchFamily="34" charset="0"/>
              <a:buChar char="•"/>
            </a:pPr>
            <a:r>
              <a:rPr lang="en-US" dirty="0">
                <a:latin typeface="Open Sans" charset="0"/>
                <a:ea typeface="Open Sans" charset="0"/>
                <a:cs typeface="Open Sans" charset="0"/>
              </a:rPr>
              <a:t>  For query operations,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provides a </a:t>
            </a:r>
            <a:r>
              <a:rPr lang="en-US" dirty="0" err="1">
                <a:latin typeface="Open Sans" charset="0"/>
                <a:ea typeface="Open Sans" charset="0"/>
                <a:cs typeface="Open Sans" charset="0"/>
              </a:rPr>
              <a:t>db.collection.find</a:t>
            </a:r>
            <a:r>
              <a:rPr lang="en-US" dirty="0">
                <a:latin typeface="Open Sans" charset="0"/>
                <a:ea typeface="Open Sans" charset="0"/>
                <a:cs typeface="Open Sans" charset="0"/>
              </a:rPr>
              <a:t>() method. The method accepts both the query criteria and projections and returns a </a:t>
            </a:r>
            <a:r>
              <a:rPr lang="en-US" i="1" dirty="0">
                <a:latin typeface="Open Sans" charset="0"/>
                <a:ea typeface="Open Sans" charset="0"/>
                <a:cs typeface="Open Sans" charset="0"/>
              </a:rPr>
              <a:t>cursor </a:t>
            </a:r>
            <a:r>
              <a:rPr lang="en-US" dirty="0">
                <a:latin typeface="Open Sans" charset="0"/>
                <a:ea typeface="Open Sans" charset="0"/>
                <a:cs typeface="Open Sans" charset="0"/>
              </a:rPr>
              <a:t> to the matching documents. You can optionally modify the query to impose limits, skips, and sort orders.</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  The following diagram highlights the components of a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query operation: </a:t>
            </a:r>
          </a:p>
        </p:txBody>
      </p:sp>
      <p:pic>
        <p:nvPicPr>
          <p:cNvPr id="5" name="image5.png"/>
          <p:cNvPicPr>
            <a:picLocks noChangeAspect="1" noChangeArrowheads="1"/>
          </p:cNvPicPr>
          <p:nvPr/>
        </p:nvPicPr>
        <p:blipFill>
          <a:blip r:embed="rId2"/>
          <a:srcRect/>
          <a:stretch>
            <a:fillRect/>
          </a:stretch>
        </p:blipFill>
        <p:spPr bwMode="auto">
          <a:xfrm>
            <a:off x="1066801" y="2898913"/>
            <a:ext cx="4728876" cy="1205947"/>
          </a:xfrm>
          <a:prstGeom prst="rect">
            <a:avLst/>
          </a:prstGeom>
          <a:noFill/>
          <a:ln w="9525">
            <a:noFill/>
            <a:miter lim="800000"/>
            <a:headEnd/>
            <a:tailEnd/>
          </a:ln>
        </p:spPr>
      </p:pic>
      <p:sp>
        <p:nvSpPr>
          <p:cNvPr id="6" name="Rectangle 5"/>
          <p:cNvSpPr/>
          <p:nvPr/>
        </p:nvSpPr>
        <p:spPr>
          <a:xfrm>
            <a:off x="1242390" y="4417236"/>
            <a:ext cx="5277679" cy="276999"/>
          </a:xfrm>
          <a:prstGeom prst="rect">
            <a:avLst/>
          </a:prstGeom>
        </p:spPr>
        <p:txBody>
          <a:bodyPr wrap="square">
            <a:spAutoFit/>
          </a:bodyPr>
          <a:lstStyle/>
          <a:p>
            <a:r>
              <a:rPr lang="en-US" sz="1200" dirty="0" err="1">
                <a:latin typeface="Open Sans" charset="0"/>
                <a:ea typeface="Open Sans" charset="0"/>
                <a:cs typeface="Open Sans" charset="0"/>
              </a:rPr>
              <a:t>db.users.find</a:t>
            </a:r>
            <a:r>
              <a:rPr lang="en-US" sz="1200" dirty="0">
                <a:latin typeface="Open Sans" charset="0"/>
                <a:ea typeface="Open Sans" charset="0"/>
                <a:cs typeface="Open Sans" charset="0"/>
              </a:rPr>
              <a:t>( { age: { $</a:t>
            </a:r>
            <a:r>
              <a:rPr lang="en-US" sz="1200" dirty="0" err="1">
                <a:latin typeface="Open Sans" charset="0"/>
                <a:ea typeface="Open Sans" charset="0"/>
                <a:cs typeface="Open Sans" charset="0"/>
              </a:rPr>
              <a:t>gt</a:t>
            </a:r>
            <a:r>
              <a:rPr lang="en-US" sz="1200" dirty="0">
                <a:latin typeface="Open Sans" charset="0"/>
                <a:ea typeface="Open Sans" charset="0"/>
                <a:cs typeface="Open Sans" charset="0"/>
              </a:rPr>
              <a:t>: 18 } }, { name: 1, address: 1 } ).limit(5</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5888150"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The diagram shows the </a:t>
            </a:r>
            <a:r>
              <a:rPr lang="en-US" sz="2000" dirty="0" err="1">
                <a:solidFill>
                  <a:srgbClr val="2E318E"/>
                </a:solidFill>
                <a:latin typeface="Open Sans" charset="0"/>
                <a:ea typeface="Open Sans" charset="0"/>
                <a:cs typeface="Open Sans" charset="0"/>
                <a:sym typeface="Montserrat"/>
              </a:rPr>
              <a:t>MongoDB</a:t>
            </a:r>
            <a:r>
              <a:rPr lang="en-US" sz="2000" dirty="0">
                <a:solidFill>
                  <a:srgbClr val="2E318E"/>
                </a:solidFill>
                <a:latin typeface="Open Sans" charset="0"/>
                <a:ea typeface="Open Sans" charset="0"/>
                <a:cs typeface="Open Sans" charset="0"/>
                <a:sym typeface="Montserrat"/>
              </a:rPr>
              <a:t> query in SQL:</a:t>
            </a:r>
          </a:p>
        </p:txBody>
      </p:sp>
      <p:pic>
        <p:nvPicPr>
          <p:cNvPr id="5" name="image6.png"/>
          <p:cNvPicPr>
            <a:picLocks noChangeAspect="1" noChangeArrowheads="1"/>
          </p:cNvPicPr>
          <p:nvPr/>
        </p:nvPicPr>
        <p:blipFill>
          <a:blip r:embed="rId2"/>
          <a:srcRect/>
          <a:stretch>
            <a:fillRect/>
          </a:stretch>
        </p:blipFill>
        <p:spPr bwMode="auto">
          <a:xfrm>
            <a:off x="611394" y="1016552"/>
            <a:ext cx="6746875" cy="2654300"/>
          </a:xfrm>
          <a:prstGeom prst="rect">
            <a:avLst/>
          </a:prstGeom>
          <a:noFill/>
          <a:ln w="9525">
            <a:noFill/>
            <a:miter lim="800000"/>
            <a:headEnd/>
            <a:tailEnd/>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408305"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Write Operations Overview</a:t>
            </a:r>
          </a:p>
        </p:txBody>
      </p:sp>
      <p:sp>
        <p:nvSpPr>
          <p:cNvPr id="3" name="Rectangle 2"/>
          <p:cNvSpPr/>
          <p:nvPr/>
        </p:nvSpPr>
        <p:spPr>
          <a:xfrm>
            <a:off x="373063" y="855522"/>
            <a:ext cx="6713537" cy="2246769"/>
          </a:xfrm>
          <a:prstGeom prst="rect">
            <a:avLst/>
          </a:prstGeom>
        </p:spPr>
        <p:txBody>
          <a:bodyPr wrap="square">
            <a:spAutoFit/>
          </a:bodyPr>
          <a:lstStyle/>
          <a:p>
            <a:pPr>
              <a:buFont typeface="Arial" pitchFamily="34" charset="0"/>
              <a:buChar char="•"/>
            </a:pPr>
            <a:r>
              <a:rPr lang="en-US" dirty="0">
                <a:latin typeface="Open Sans" charset="0"/>
                <a:ea typeface="Open Sans" charset="0"/>
                <a:cs typeface="Open Sans" charset="0"/>
              </a:rPr>
              <a:t>  A write operation is any operation that creates or modifies data in the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instance.</a:t>
            </a:r>
          </a:p>
          <a:p>
            <a:r>
              <a:rPr lang="en-US" dirty="0">
                <a:latin typeface="Open Sans" charset="0"/>
                <a:ea typeface="Open Sans" charset="0"/>
                <a:cs typeface="Open Sans" charset="0"/>
              </a:rPr>
              <a:t> </a:t>
            </a:r>
          </a:p>
          <a:p>
            <a:pPr>
              <a:buFont typeface="Arial" pitchFamily="34" charset="0"/>
              <a:buChar char="•"/>
            </a:pPr>
            <a:r>
              <a:rPr lang="en-US" dirty="0">
                <a:latin typeface="Open Sans" charset="0"/>
                <a:ea typeface="Open Sans" charset="0"/>
                <a:cs typeface="Open Sans" charset="0"/>
              </a:rPr>
              <a:t>  In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write operations target a single </a:t>
            </a:r>
            <a:r>
              <a:rPr lang="en-US" i="1" dirty="0">
                <a:latin typeface="Open Sans" charset="0"/>
                <a:ea typeface="Open Sans" charset="0"/>
                <a:cs typeface="Open Sans" charset="0"/>
              </a:rPr>
              <a:t>collection</a:t>
            </a:r>
            <a:r>
              <a:rPr lang="en-US" dirty="0">
                <a:latin typeface="Open Sans" charset="0"/>
                <a:ea typeface="Open Sans" charset="0"/>
                <a:cs typeface="Open Sans" charset="0"/>
              </a:rPr>
              <a:t>. </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  All write operations in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are atomic on the level of a single </a:t>
            </a:r>
            <a:r>
              <a:rPr lang="en-US" i="1" dirty="0">
                <a:latin typeface="Open Sans" charset="0"/>
                <a:ea typeface="Open Sans" charset="0"/>
                <a:cs typeface="Open Sans" charset="0"/>
              </a:rPr>
              <a:t>document</a:t>
            </a:r>
            <a:r>
              <a:rPr lang="en-US" dirty="0">
                <a:latin typeface="Open Sans" charset="0"/>
                <a:ea typeface="Open Sans" charset="0"/>
                <a:cs typeface="Open Sans" charset="0"/>
              </a:rPr>
              <a:t>.</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  There are three classes of write operations in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a:t>
            </a:r>
            <a:r>
              <a:rPr lang="en-US" i="1" dirty="0">
                <a:latin typeface="Open Sans" charset="0"/>
                <a:ea typeface="Open Sans" charset="0"/>
                <a:cs typeface="Open Sans" charset="0"/>
              </a:rPr>
              <a:t>insert </a:t>
            </a:r>
            <a:r>
              <a:rPr lang="en-US" dirty="0">
                <a:latin typeface="Open Sans" charset="0"/>
                <a:ea typeface="Open Sans" charset="0"/>
                <a:cs typeface="Open Sans" charset="0"/>
              </a:rPr>
              <a:t>, </a:t>
            </a:r>
            <a:r>
              <a:rPr lang="en-US" i="1" dirty="0">
                <a:latin typeface="Open Sans" charset="0"/>
                <a:ea typeface="Open Sans" charset="0"/>
                <a:cs typeface="Open Sans" charset="0"/>
              </a:rPr>
              <a:t>update </a:t>
            </a:r>
            <a:r>
              <a:rPr lang="en-US" dirty="0">
                <a:latin typeface="Open Sans" charset="0"/>
                <a:ea typeface="Open Sans" charset="0"/>
                <a:cs typeface="Open Sans" charset="0"/>
              </a:rPr>
              <a:t>, and </a:t>
            </a:r>
            <a:r>
              <a:rPr lang="en-US" i="1" dirty="0">
                <a:latin typeface="Open Sans" charset="0"/>
                <a:ea typeface="Open Sans" charset="0"/>
                <a:cs typeface="Open Sans" charset="0"/>
              </a:rPr>
              <a:t>remove </a:t>
            </a:r>
            <a:r>
              <a:rPr lang="en-US" dirty="0">
                <a:latin typeface="Open Sans" charset="0"/>
                <a:ea typeface="Open Sans" charset="0"/>
                <a:cs typeface="Open Sans" charset="0"/>
              </a:rPr>
              <a:t>. </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4572000" cy="400110"/>
          </a:xfrm>
          <a:prstGeom prst="rect">
            <a:avLst/>
          </a:prstGeom>
        </p:spPr>
        <p:txBody>
          <a:bodyPr>
            <a:spAutoFit/>
          </a:bodyPr>
          <a:lstStyle/>
          <a:p>
            <a:r>
              <a:rPr lang="en-US" sz="2000" dirty="0">
                <a:solidFill>
                  <a:srgbClr val="2E318E"/>
                </a:solidFill>
                <a:latin typeface="Open Sans" charset="0"/>
                <a:ea typeface="Open Sans" charset="0"/>
                <a:cs typeface="Open Sans" charset="0"/>
                <a:sym typeface="Montserrat"/>
              </a:rPr>
              <a:t>CRUD: Using the Shell</a:t>
            </a:r>
          </a:p>
        </p:txBody>
      </p:sp>
      <p:sp>
        <p:nvSpPr>
          <p:cNvPr id="3" name="Rectangle 2"/>
          <p:cNvSpPr/>
          <p:nvPr/>
        </p:nvSpPr>
        <p:spPr>
          <a:xfrm>
            <a:off x="373063" y="774401"/>
            <a:ext cx="5610294" cy="3077766"/>
          </a:xfrm>
          <a:prstGeom prst="rect">
            <a:avLst/>
          </a:prstGeom>
        </p:spPr>
        <p:txBody>
          <a:bodyPr wrap="square">
            <a:spAutoFit/>
          </a:bodyPr>
          <a:lstStyle/>
          <a:p>
            <a:pPr>
              <a:spcBef>
                <a:spcPts val="580"/>
              </a:spcBef>
              <a:defRPr/>
            </a:pPr>
            <a:endParaRPr lang="en-US" dirty="0">
              <a:solidFill>
                <a:schemeClr val="tx1">
                  <a:lumMod val="75000"/>
                  <a:lumOff val="25000"/>
                </a:schemeClr>
              </a:solidFill>
              <a:latin typeface="Open Sans" charset="0"/>
              <a:ea typeface="Open Sans" charset="0"/>
              <a:cs typeface="Open Sans" charset="0"/>
            </a:endParaRPr>
          </a:p>
          <a:p>
            <a:pPr>
              <a:spcBef>
                <a:spcPts val="580"/>
              </a:spcBef>
              <a:defRPr/>
            </a:pPr>
            <a:r>
              <a:rPr lang="en-US" dirty="0">
                <a:solidFill>
                  <a:schemeClr val="tx1">
                    <a:lumMod val="75000"/>
                    <a:lumOff val="25000"/>
                  </a:schemeClr>
                </a:solidFill>
                <a:latin typeface="Open Sans" charset="0"/>
                <a:ea typeface="Open Sans" charset="0"/>
                <a:cs typeface="Open Sans" charset="0"/>
              </a:rPr>
              <a:t>To check which db you’re using		db</a:t>
            </a:r>
          </a:p>
          <a:p>
            <a:pPr>
              <a:spcBef>
                <a:spcPts val="580"/>
              </a:spcBef>
              <a:defRPr/>
            </a:pPr>
            <a:r>
              <a:rPr lang="en-US" dirty="0">
                <a:solidFill>
                  <a:schemeClr val="tx1">
                    <a:lumMod val="75000"/>
                    <a:lumOff val="25000"/>
                  </a:schemeClr>
                </a:solidFill>
                <a:latin typeface="Open Sans" charset="0"/>
                <a:ea typeface="Open Sans" charset="0"/>
                <a:cs typeface="Open Sans" charset="0"/>
              </a:rPr>
              <a:t>Show all databases						show </a:t>
            </a:r>
            <a:r>
              <a:rPr lang="en-US" dirty="0" err="1">
                <a:solidFill>
                  <a:schemeClr val="tx1">
                    <a:lumMod val="75000"/>
                    <a:lumOff val="25000"/>
                  </a:schemeClr>
                </a:solidFill>
                <a:latin typeface="Open Sans" charset="0"/>
                <a:ea typeface="Open Sans" charset="0"/>
                <a:cs typeface="Open Sans" charset="0"/>
              </a:rPr>
              <a:t>dbs</a:t>
            </a:r>
            <a:endParaRPr lang="en-US" dirty="0">
              <a:solidFill>
                <a:schemeClr val="tx1">
                  <a:lumMod val="75000"/>
                  <a:lumOff val="25000"/>
                </a:schemeClr>
              </a:solidFill>
              <a:latin typeface="Open Sans" charset="0"/>
              <a:ea typeface="Open Sans" charset="0"/>
              <a:cs typeface="Open Sans" charset="0"/>
            </a:endParaRPr>
          </a:p>
          <a:p>
            <a:pPr>
              <a:spcBef>
                <a:spcPts val="580"/>
              </a:spcBef>
              <a:defRPr/>
            </a:pPr>
            <a:r>
              <a:rPr lang="en-US" dirty="0">
                <a:solidFill>
                  <a:schemeClr val="tx1">
                    <a:lumMod val="75000"/>
                    <a:lumOff val="25000"/>
                  </a:schemeClr>
                </a:solidFill>
                <a:latin typeface="Open Sans" charset="0"/>
                <a:ea typeface="Open Sans" charset="0"/>
                <a:cs typeface="Open Sans" charset="0"/>
              </a:rPr>
              <a:t>Switch db’s/make a new one	     		use &lt;name&gt;</a:t>
            </a:r>
          </a:p>
          <a:p>
            <a:pPr>
              <a:spcBef>
                <a:spcPts val="580"/>
              </a:spcBef>
              <a:defRPr/>
            </a:pPr>
            <a:r>
              <a:rPr lang="en-US" dirty="0">
                <a:solidFill>
                  <a:schemeClr val="tx1">
                    <a:lumMod val="75000"/>
                    <a:lumOff val="25000"/>
                  </a:schemeClr>
                </a:solidFill>
                <a:latin typeface="Open Sans" charset="0"/>
                <a:ea typeface="Open Sans" charset="0"/>
                <a:cs typeface="Open Sans" charset="0"/>
              </a:rPr>
              <a:t>See what collections exist	     	     show collections</a:t>
            </a:r>
          </a:p>
          <a:p>
            <a:pPr>
              <a:spcBef>
                <a:spcPts val="580"/>
              </a:spcBef>
              <a:defRPr/>
            </a:pPr>
            <a:endParaRPr lang="en-US" dirty="0">
              <a:solidFill>
                <a:schemeClr val="tx1">
                  <a:lumMod val="75000"/>
                  <a:lumOff val="25000"/>
                </a:schemeClr>
              </a:solidFill>
              <a:latin typeface="Open Sans" charset="0"/>
              <a:ea typeface="Open Sans" charset="0"/>
              <a:cs typeface="Open Sans" charset="0"/>
            </a:endParaRPr>
          </a:p>
          <a:p>
            <a:pPr>
              <a:spcBef>
                <a:spcPts val="580"/>
              </a:spcBef>
              <a:defRPr/>
            </a:pPr>
            <a:endParaRPr lang="en-US" dirty="0">
              <a:solidFill>
                <a:schemeClr val="tx1">
                  <a:lumMod val="75000"/>
                  <a:lumOff val="25000"/>
                </a:schemeClr>
              </a:solidFill>
              <a:latin typeface="Open Sans" charset="0"/>
              <a:ea typeface="Open Sans" charset="0"/>
              <a:cs typeface="Open Sans" charset="0"/>
            </a:endParaRPr>
          </a:p>
          <a:p>
            <a:pPr>
              <a:spcBef>
                <a:spcPts val="580"/>
              </a:spcBef>
              <a:defRPr/>
            </a:pPr>
            <a:endParaRPr lang="en-US" dirty="0">
              <a:solidFill>
                <a:schemeClr val="tx1">
                  <a:lumMod val="75000"/>
                  <a:lumOff val="25000"/>
                </a:schemeClr>
              </a:solidFill>
              <a:latin typeface="Open Sans" charset="0"/>
              <a:ea typeface="Open Sans" charset="0"/>
              <a:cs typeface="Open Sans" charset="0"/>
            </a:endParaRPr>
          </a:p>
          <a:p>
            <a:pPr>
              <a:spcBef>
                <a:spcPts val="580"/>
              </a:spcBef>
              <a:defRPr/>
            </a:pPr>
            <a:r>
              <a:rPr lang="en-US" sz="1200" dirty="0">
                <a:solidFill>
                  <a:schemeClr val="tx1">
                    <a:lumMod val="75000"/>
                    <a:lumOff val="25000"/>
                  </a:schemeClr>
                </a:solidFill>
                <a:latin typeface="Open Sans" charset="0"/>
                <a:ea typeface="Open Sans" charset="0"/>
                <a:cs typeface="Open Sans" charset="0"/>
              </a:rPr>
              <a:t>Note: db’s are not actually created until you insert data!</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Rectangle 1"/>
          <p:cNvSpPr/>
          <p:nvPr/>
        </p:nvSpPr>
        <p:spPr>
          <a:xfrm>
            <a:off x="373063" y="268288"/>
            <a:ext cx="3591048"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CRUD: Using the Shell (cont.)</a:t>
            </a:r>
          </a:p>
        </p:txBody>
      </p:sp>
      <p:sp>
        <p:nvSpPr>
          <p:cNvPr id="3" name="Rectangle 2"/>
          <p:cNvSpPr/>
          <p:nvPr/>
        </p:nvSpPr>
        <p:spPr>
          <a:xfrm>
            <a:off x="373063" y="809332"/>
            <a:ext cx="4572000" cy="1600438"/>
          </a:xfrm>
          <a:prstGeom prst="rect">
            <a:avLst/>
          </a:prstGeom>
        </p:spPr>
        <p:txBody>
          <a:bodyPr>
            <a:spAutoFit/>
          </a:bodyPr>
          <a:lstStyle/>
          <a:p>
            <a:pPr marL="0" indent="0">
              <a:buFont typeface="Arial" pitchFamily="34" charset="0"/>
              <a:buNone/>
            </a:pPr>
            <a:r>
              <a:rPr lang="en-US" dirty="0">
                <a:latin typeface="Open Sans" charset="0"/>
                <a:ea typeface="Open Sans" charset="0"/>
                <a:cs typeface="Open Sans" charset="0"/>
              </a:rPr>
              <a:t>To insert documents into a collection/make a new collection:</a:t>
            </a:r>
          </a:p>
          <a:p>
            <a:pPr marL="0" indent="0">
              <a:buFont typeface="Arial" pitchFamily="34" charset="0"/>
              <a:buNone/>
            </a:pPr>
            <a:endParaRPr lang="en-US" dirty="0">
              <a:latin typeface="Open Sans" charset="0"/>
              <a:ea typeface="Open Sans" charset="0"/>
              <a:cs typeface="Open Sans" charset="0"/>
            </a:endParaRPr>
          </a:p>
          <a:p>
            <a:pPr marL="0" indent="0">
              <a:buFont typeface="Arial" pitchFamily="34" charset="0"/>
              <a:buNone/>
            </a:pPr>
            <a:r>
              <a:rPr lang="en-US" dirty="0">
                <a:latin typeface="Open Sans" charset="0"/>
                <a:ea typeface="Open Sans" charset="0"/>
                <a:cs typeface="Open Sans" charset="0"/>
              </a:rPr>
              <a:t>db.&lt;collection&gt;.insert(&lt;document&gt;)</a:t>
            </a:r>
          </a:p>
          <a:p>
            <a:pPr marL="0" indent="0">
              <a:buFont typeface="Arial" pitchFamily="34" charset="0"/>
              <a:buNone/>
            </a:pPr>
            <a:r>
              <a:rPr lang="en-US" dirty="0">
                <a:latin typeface="Open Sans" charset="0"/>
                <a:ea typeface="Open Sans" charset="0"/>
                <a:cs typeface="Open Sans" charset="0"/>
                <a:sym typeface="Wingdings" pitchFamily="2" charset="2"/>
              </a:rPr>
              <a:t>&lt;=&gt;</a:t>
            </a:r>
          </a:p>
          <a:p>
            <a:pPr marL="0" indent="0">
              <a:buFont typeface="Arial" pitchFamily="34" charset="0"/>
              <a:buNone/>
            </a:pPr>
            <a:r>
              <a:rPr lang="en-US" dirty="0">
                <a:latin typeface="Open Sans" charset="0"/>
                <a:ea typeface="Open Sans" charset="0"/>
                <a:cs typeface="Open Sans" charset="0"/>
              </a:rPr>
              <a:t>INSERT INTO &lt;table&gt;</a:t>
            </a:r>
          </a:p>
          <a:p>
            <a:pPr marL="0" indent="0">
              <a:buFont typeface="Arial" pitchFamily="34" charset="0"/>
              <a:buNone/>
            </a:pPr>
            <a:r>
              <a:rPr lang="en-US" dirty="0">
                <a:latin typeface="Open Sans" charset="0"/>
                <a:ea typeface="Open Sans" charset="0"/>
                <a:cs typeface="Open Sans" charset="0"/>
              </a:rPr>
              <a:t>VALUES(&lt;</a:t>
            </a:r>
            <a:r>
              <a:rPr lang="en-US" dirty="0" err="1">
                <a:latin typeface="Open Sans" charset="0"/>
                <a:ea typeface="Open Sans" charset="0"/>
                <a:cs typeface="Open Sans" charset="0"/>
              </a:rPr>
              <a:t>attributevalues</a:t>
            </a:r>
            <a:r>
              <a:rPr lang="en-US" dirty="0">
                <a:latin typeface="Open Sans" charset="0"/>
                <a:ea typeface="Open Sans" charset="0"/>
                <a:cs typeface="Open Sans" charset="0"/>
              </a:rPr>
              <a:t>&gt;);</a:t>
            </a:r>
          </a:p>
        </p:txBody>
      </p:sp>
    </p:spTree>
  </p:cSld>
  <p:clrMapOvr>
    <a:overrideClrMapping bg1="lt1" tx1="dk1" bg2="dk2" tx2="lt2" accent1="accent1" accent2="accent2" accent3="accent3" accent4="accent4" accent5="accent5" accent6="accent6" hlink="hlink" folHlink="folHlink"/>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696572"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CRUD: Inserting Data</a:t>
            </a:r>
          </a:p>
        </p:txBody>
      </p:sp>
      <p:sp>
        <p:nvSpPr>
          <p:cNvPr id="3" name="Rectangle 2"/>
          <p:cNvSpPr/>
          <p:nvPr/>
        </p:nvSpPr>
        <p:spPr>
          <a:xfrm>
            <a:off x="373062" y="782732"/>
            <a:ext cx="6047615" cy="1877437"/>
          </a:xfrm>
          <a:prstGeom prst="rect">
            <a:avLst/>
          </a:prstGeom>
        </p:spPr>
        <p:txBody>
          <a:bodyPr wrap="square">
            <a:spAutoFit/>
          </a:bodyPr>
          <a:lstStyle/>
          <a:p>
            <a:pPr marL="0" indent="0">
              <a:buFont typeface="Arial" pitchFamily="34" charset="0"/>
              <a:buNone/>
            </a:pPr>
            <a:r>
              <a:rPr lang="en-US" dirty="0">
                <a:latin typeface="Open Sans" charset="0"/>
                <a:ea typeface="Open Sans" charset="0"/>
                <a:cs typeface="Open Sans" charset="0"/>
              </a:rPr>
              <a:t>Insert one document</a:t>
            </a:r>
          </a:p>
          <a:p>
            <a:pPr marL="0" indent="0">
              <a:buFont typeface="Arial" pitchFamily="34" charset="0"/>
              <a:buNone/>
            </a:pPr>
            <a:r>
              <a:rPr lang="en-US" dirty="0">
                <a:latin typeface="Open Sans" charset="0"/>
                <a:ea typeface="Open Sans" charset="0"/>
                <a:cs typeface="Open Sans" charset="0"/>
              </a:rPr>
              <a:t>db.&lt;collection&gt;.insert({&lt;field&gt;:&lt;value&gt;})</a:t>
            </a:r>
          </a:p>
          <a:p>
            <a:pPr marL="0" indent="0">
              <a:buFont typeface="Arial" pitchFamily="34" charset="0"/>
              <a:buNone/>
            </a:pPr>
            <a:endParaRPr lang="en-US" dirty="0">
              <a:latin typeface="Open Sans" charset="0"/>
              <a:ea typeface="Open Sans" charset="0"/>
              <a:cs typeface="Open Sans" charset="0"/>
            </a:endParaRPr>
          </a:p>
          <a:p>
            <a:pPr marL="0" indent="0">
              <a:buFont typeface="Arial" pitchFamily="34" charset="0"/>
              <a:buNone/>
            </a:pPr>
            <a:r>
              <a:rPr lang="en-US" dirty="0">
                <a:latin typeface="Open Sans" charset="0"/>
                <a:ea typeface="Open Sans" charset="0"/>
                <a:cs typeface="Open Sans" charset="0"/>
              </a:rPr>
              <a:t>Inserting a document with a field name new to the collection is inherently supported by the BSON model.</a:t>
            </a:r>
          </a:p>
          <a:p>
            <a:pPr marL="0" indent="0">
              <a:buFont typeface="Arial" pitchFamily="34" charset="0"/>
              <a:buNone/>
            </a:pPr>
            <a:endParaRPr lang="en-US" dirty="0">
              <a:latin typeface="Open Sans" charset="0"/>
              <a:ea typeface="Open Sans" charset="0"/>
              <a:cs typeface="Open Sans" charset="0"/>
            </a:endParaRPr>
          </a:p>
          <a:p>
            <a:pPr marL="0" indent="0">
              <a:buFont typeface="Arial" pitchFamily="34" charset="0"/>
              <a:buNone/>
            </a:pPr>
            <a:r>
              <a:rPr lang="en-US" dirty="0">
                <a:latin typeface="Open Sans" charset="0"/>
                <a:ea typeface="Open Sans" charset="0"/>
                <a:cs typeface="Open Sans" charset="0"/>
              </a:rPr>
              <a:t>To insert multiple documents, use an array.</a:t>
            </a:r>
          </a:p>
          <a:p>
            <a:pPr marL="0" indent="0">
              <a:buFont typeface="Arial" pitchFamily="34" charset="0"/>
              <a:buNone/>
            </a:pPr>
            <a:endParaRPr lang="en-US" dirty="0">
              <a:latin typeface="Open Sans" charset="0"/>
              <a:ea typeface="Open Sans" charset="0"/>
              <a:cs typeface="Open Sans"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180405"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CRUD: Querying </a:t>
            </a:r>
          </a:p>
        </p:txBody>
      </p:sp>
      <p:sp>
        <p:nvSpPr>
          <p:cNvPr id="3" name="Rectangle 2"/>
          <p:cNvSpPr/>
          <p:nvPr/>
        </p:nvSpPr>
        <p:spPr>
          <a:xfrm>
            <a:off x="373063" y="791061"/>
            <a:ext cx="5769320" cy="2174954"/>
          </a:xfrm>
          <a:prstGeom prst="rect">
            <a:avLst/>
          </a:prstGeom>
        </p:spPr>
        <p:txBody>
          <a:bodyPr wrap="square">
            <a:spAutoFit/>
          </a:bodyPr>
          <a:lstStyle/>
          <a:p>
            <a:pPr marL="274320" indent="-274320">
              <a:spcBef>
                <a:spcPts val="58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Done on collections.</a:t>
            </a:r>
          </a:p>
          <a:p>
            <a:pPr marL="274320" indent="-274320">
              <a:spcBef>
                <a:spcPts val="58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Get all docs: db.&lt;collection&gt;.find()</a:t>
            </a:r>
          </a:p>
          <a:p>
            <a:pPr marL="548640" lvl="1">
              <a:spcBef>
                <a:spcPts val="37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Returns a cursor, which is iterated over shell to display first 20 results.</a:t>
            </a:r>
          </a:p>
          <a:p>
            <a:pPr marL="548640" lvl="1">
              <a:spcBef>
                <a:spcPts val="37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Add .limit(&lt;number&gt;) to limit results</a:t>
            </a:r>
          </a:p>
          <a:p>
            <a:pPr marL="548640" lvl="1">
              <a:spcBef>
                <a:spcPts val="37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SELECT * FROM &lt;table&gt;;</a:t>
            </a:r>
          </a:p>
          <a:p>
            <a:pPr marL="548640" lvl="1">
              <a:spcBef>
                <a:spcPts val="370"/>
              </a:spcBef>
              <a:buFont typeface="Wingdings 3" charset="2"/>
              <a:buChar char=""/>
              <a:defRPr/>
            </a:pPr>
            <a:endParaRPr lang="en-US" dirty="0">
              <a:solidFill>
                <a:schemeClr val="tx1">
                  <a:lumMod val="75000"/>
                  <a:lumOff val="25000"/>
                </a:schemeClr>
              </a:solidFill>
              <a:latin typeface="Open Sans" charset="0"/>
              <a:ea typeface="Open Sans" charset="0"/>
              <a:cs typeface="Open Sans" charset="0"/>
            </a:endParaRPr>
          </a:p>
          <a:p>
            <a:pPr marL="274320" indent="-274320">
              <a:spcBef>
                <a:spcPts val="58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Get one doc: db.&lt;collection&gt;.</a:t>
            </a:r>
            <a:r>
              <a:rPr lang="en-US" dirty="0" err="1">
                <a:solidFill>
                  <a:schemeClr val="tx1">
                    <a:lumMod val="75000"/>
                    <a:lumOff val="25000"/>
                  </a:schemeClr>
                </a:solidFill>
                <a:latin typeface="Open Sans" charset="0"/>
                <a:ea typeface="Open Sans" charset="0"/>
                <a:cs typeface="Open Sans" charset="0"/>
              </a:rPr>
              <a:t>findOne</a:t>
            </a:r>
            <a:r>
              <a:rPr lang="en-US" dirty="0">
                <a:solidFill>
                  <a:schemeClr val="tx1">
                    <a:lumMod val="75000"/>
                    <a:lumOff val="25000"/>
                  </a:schemeClr>
                </a:solidFill>
                <a:latin typeface="Open Sans" charset="0"/>
                <a:ea typeface="Open Sans" charset="0"/>
                <a:cs typeface="Open Sans" charset="0"/>
              </a:rPr>
              <a:t>()</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180405"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CRUD: Querying </a:t>
            </a:r>
          </a:p>
        </p:txBody>
      </p:sp>
      <p:sp>
        <p:nvSpPr>
          <p:cNvPr id="3" name="Rectangle 2"/>
          <p:cNvSpPr/>
          <p:nvPr/>
        </p:nvSpPr>
        <p:spPr>
          <a:xfrm>
            <a:off x="373063" y="840757"/>
            <a:ext cx="5928346" cy="2646878"/>
          </a:xfrm>
          <a:prstGeom prst="rect">
            <a:avLst/>
          </a:prstGeom>
        </p:spPr>
        <p:txBody>
          <a:bodyPr wrap="square">
            <a:spAutoFit/>
          </a:bodyPr>
          <a:lstStyle/>
          <a:p>
            <a:pPr>
              <a:spcBef>
                <a:spcPts val="580"/>
              </a:spcBef>
              <a:defRPr/>
            </a:pPr>
            <a:r>
              <a:rPr lang="en-US" dirty="0">
                <a:solidFill>
                  <a:schemeClr val="tx1">
                    <a:lumMod val="75000"/>
                    <a:lumOff val="25000"/>
                  </a:schemeClr>
                </a:solidFill>
                <a:latin typeface="Open Sans" charset="0"/>
                <a:ea typeface="Open Sans" charset="0"/>
                <a:cs typeface="Open Sans" charset="0"/>
              </a:rPr>
              <a:t>To match a specific value:</a:t>
            </a:r>
          </a:p>
          <a:p>
            <a:pPr>
              <a:spcBef>
                <a:spcPts val="580"/>
              </a:spcBef>
              <a:defRPr/>
            </a:pPr>
            <a:r>
              <a:rPr lang="en-US" dirty="0">
                <a:solidFill>
                  <a:schemeClr val="tx1">
                    <a:lumMod val="75000"/>
                    <a:lumOff val="25000"/>
                  </a:schemeClr>
                </a:solidFill>
                <a:latin typeface="Open Sans" charset="0"/>
                <a:ea typeface="Open Sans" charset="0"/>
                <a:cs typeface="Open Sans" charset="0"/>
              </a:rPr>
              <a:t>db.&lt;collection&gt;.find({&lt;field&gt;:&lt;value&gt;})</a:t>
            </a:r>
          </a:p>
          <a:p>
            <a:pPr>
              <a:spcBef>
                <a:spcPts val="580"/>
              </a:spcBef>
              <a:defRPr/>
            </a:pPr>
            <a:r>
              <a:rPr lang="en-US" dirty="0">
                <a:solidFill>
                  <a:schemeClr val="tx1">
                    <a:lumMod val="75000"/>
                    <a:lumOff val="25000"/>
                  </a:schemeClr>
                </a:solidFill>
                <a:latin typeface="Open Sans" charset="0"/>
                <a:ea typeface="Open Sans" charset="0"/>
                <a:cs typeface="Open Sans" charset="0"/>
              </a:rPr>
              <a:t>“AND”</a:t>
            </a:r>
          </a:p>
          <a:p>
            <a:pPr>
              <a:spcBef>
                <a:spcPts val="580"/>
              </a:spcBef>
              <a:defRPr/>
            </a:pPr>
            <a:r>
              <a:rPr lang="en-US" dirty="0">
                <a:solidFill>
                  <a:schemeClr val="tx1">
                    <a:lumMod val="75000"/>
                    <a:lumOff val="25000"/>
                  </a:schemeClr>
                </a:solidFill>
                <a:latin typeface="Open Sans" charset="0"/>
                <a:ea typeface="Open Sans" charset="0"/>
                <a:cs typeface="Open Sans" charset="0"/>
              </a:rPr>
              <a:t>db.&lt;collection&gt;.find({&lt;field1&gt;:&lt;value1&gt;,</a:t>
            </a:r>
          </a:p>
          <a:p>
            <a:pPr>
              <a:spcBef>
                <a:spcPts val="580"/>
              </a:spcBef>
              <a:defRPr/>
            </a:pPr>
            <a:r>
              <a:rPr lang="en-US" dirty="0">
                <a:solidFill>
                  <a:schemeClr val="tx1">
                    <a:lumMod val="75000"/>
                    <a:lumOff val="25000"/>
                  </a:schemeClr>
                </a:solidFill>
                <a:latin typeface="Open Sans" charset="0"/>
                <a:ea typeface="Open Sans" charset="0"/>
                <a:cs typeface="Open Sans" charset="0"/>
              </a:rPr>
              <a:t>			    &lt;field2&gt;:&lt;value2&gt;</a:t>
            </a:r>
          </a:p>
          <a:p>
            <a:pPr>
              <a:spcBef>
                <a:spcPts val="580"/>
              </a:spcBef>
              <a:defRPr/>
            </a:pPr>
            <a:r>
              <a:rPr lang="en-US" dirty="0">
                <a:solidFill>
                  <a:schemeClr val="tx1">
                    <a:lumMod val="75000"/>
                    <a:lumOff val="25000"/>
                  </a:schemeClr>
                </a:solidFill>
                <a:latin typeface="Open Sans" charset="0"/>
                <a:ea typeface="Open Sans" charset="0"/>
                <a:cs typeface="Open Sans" charset="0"/>
              </a:rPr>
              <a:t>			    })</a:t>
            </a:r>
          </a:p>
          <a:p>
            <a:pPr>
              <a:spcBef>
                <a:spcPts val="580"/>
              </a:spcBef>
              <a:defRPr/>
            </a:pPr>
            <a:r>
              <a:rPr lang="en-US" dirty="0">
                <a:solidFill>
                  <a:schemeClr val="tx1">
                    <a:lumMod val="75000"/>
                    <a:lumOff val="25000"/>
                  </a:schemeClr>
                </a:solidFill>
                <a:latin typeface="Open Sans" charset="0"/>
                <a:ea typeface="Open Sans" charset="0"/>
                <a:cs typeface="Open Sans" charset="0"/>
              </a:rPr>
              <a:t>SELECT *</a:t>
            </a:r>
          </a:p>
          <a:p>
            <a:pPr>
              <a:spcBef>
                <a:spcPts val="580"/>
              </a:spcBef>
              <a:defRPr/>
            </a:pPr>
            <a:r>
              <a:rPr lang="en-US" dirty="0">
                <a:solidFill>
                  <a:schemeClr val="tx1">
                    <a:lumMod val="75000"/>
                    <a:lumOff val="25000"/>
                  </a:schemeClr>
                </a:solidFill>
                <a:latin typeface="Open Sans" charset="0"/>
                <a:ea typeface="Open Sans" charset="0"/>
                <a:cs typeface="Open Sans" charset="0"/>
              </a:rPr>
              <a:t>FROM &lt;table&gt;</a:t>
            </a:r>
          </a:p>
          <a:p>
            <a:pPr>
              <a:spcBef>
                <a:spcPts val="580"/>
              </a:spcBef>
              <a:defRPr/>
            </a:pPr>
            <a:r>
              <a:rPr lang="en-US" dirty="0">
                <a:solidFill>
                  <a:schemeClr val="tx1">
                    <a:lumMod val="75000"/>
                    <a:lumOff val="25000"/>
                  </a:schemeClr>
                </a:solidFill>
                <a:latin typeface="Open Sans" charset="0"/>
                <a:ea typeface="Open Sans" charset="0"/>
                <a:cs typeface="Open Sans" charset="0"/>
              </a:rPr>
              <a:t>WHERE &lt;field1&gt; = &lt;value1&gt; AND &lt;field2&gt; = &lt;value2&gt;;</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180405"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CRUD: Querying </a:t>
            </a:r>
          </a:p>
        </p:txBody>
      </p:sp>
      <p:sp>
        <p:nvSpPr>
          <p:cNvPr id="5" name="Rectangle 4"/>
          <p:cNvSpPr/>
          <p:nvPr/>
        </p:nvSpPr>
        <p:spPr>
          <a:xfrm>
            <a:off x="373063" y="855522"/>
            <a:ext cx="6912320" cy="3200876"/>
          </a:xfrm>
          <a:prstGeom prst="rect">
            <a:avLst/>
          </a:prstGeom>
        </p:spPr>
        <p:txBody>
          <a:bodyPr wrap="square">
            <a:spAutoFit/>
          </a:bodyPr>
          <a:lstStyle/>
          <a:p>
            <a:pPr>
              <a:spcBef>
                <a:spcPts val="580"/>
              </a:spcBef>
              <a:defRPr/>
            </a:pPr>
            <a:r>
              <a:rPr lang="en-US" dirty="0">
                <a:solidFill>
                  <a:schemeClr val="tx1">
                    <a:lumMod val="75000"/>
                    <a:lumOff val="25000"/>
                  </a:schemeClr>
                </a:solidFill>
                <a:latin typeface="Open Sans" charset="0"/>
                <a:ea typeface="Open Sans" charset="0"/>
                <a:cs typeface="Open Sans" charset="0"/>
              </a:rPr>
              <a:t>OR</a:t>
            </a:r>
          </a:p>
          <a:p>
            <a:pPr>
              <a:spcBef>
                <a:spcPct val="0"/>
              </a:spcBef>
              <a:defRPr/>
            </a:pPr>
            <a:r>
              <a:rPr lang="en-US" dirty="0">
                <a:solidFill>
                  <a:schemeClr val="tx1">
                    <a:lumMod val="75000"/>
                    <a:lumOff val="25000"/>
                  </a:schemeClr>
                </a:solidFill>
                <a:latin typeface="Open Sans" charset="0"/>
                <a:ea typeface="Open Sans" charset="0"/>
                <a:cs typeface="Open Sans" charset="0"/>
              </a:rPr>
              <a:t>db.&lt;collection&gt;.find({ $or: [</a:t>
            </a:r>
          </a:p>
          <a:p>
            <a:pPr>
              <a:spcBef>
                <a:spcPct val="0"/>
              </a:spcBef>
              <a:defRPr/>
            </a:pPr>
            <a:r>
              <a:rPr lang="en-US" dirty="0">
                <a:solidFill>
                  <a:schemeClr val="tx1">
                    <a:lumMod val="75000"/>
                    <a:lumOff val="25000"/>
                  </a:schemeClr>
                </a:solidFill>
                <a:latin typeface="Open Sans" charset="0"/>
                <a:ea typeface="Open Sans" charset="0"/>
                <a:cs typeface="Open Sans" charset="0"/>
              </a:rPr>
              <a:t>&lt;field&gt;:&lt;value1&gt;</a:t>
            </a:r>
          </a:p>
          <a:p>
            <a:pPr>
              <a:spcBef>
                <a:spcPct val="0"/>
              </a:spcBef>
              <a:defRPr/>
            </a:pPr>
            <a:r>
              <a:rPr lang="en-US" dirty="0">
                <a:solidFill>
                  <a:schemeClr val="tx1">
                    <a:lumMod val="75000"/>
                    <a:lumOff val="25000"/>
                  </a:schemeClr>
                </a:solidFill>
                <a:latin typeface="Open Sans" charset="0"/>
                <a:ea typeface="Open Sans" charset="0"/>
                <a:cs typeface="Open Sans" charset="0"/>
              </a:rPr>
              <a:t>&lt;field&gt;:&lt;value2&gt;         ]</a:t>
            </a:r>
          </a:p>
          <a:p>
            <a:pPr>
              <a:spcBef>
                <a:spcPct val="0"/>
              </a:spcBef>
              <a:defRPr/>
            </a:pPr>
            <a:r>
              <a:rPr lang="en-US" dirty="0">
                <a:solidFill>
                  <a:schemeClr val="tx1">
                    <a:lumMod val="75000"/>
                    <a:lumOff val="25000"/>
                  </a:schemeClr>
                </a:solidFill>
                <a:latin typeface="Open Sans" charset="0"/>
                <a:ea typeface="Open Sans" charset="0"/>
                <a:cs typeface="Open Sans" charset="0"/>
              </a:rPr>
              <a:t>})</a:t>
            </a:r>
          </a:p>
          <a:p>
            <a:pPr>
              <a:spcBef>
                <a:spcPct val="0"/>
              </a:spcBef>
              <a:defRPr/>
            </a:pPr>
            <a:endParaRPr lang="en-US" dirty="0">
              <a:solidFill>
                <a:schemeClr val="tx1">
                  <a:lumMod val="75000"/>
                  <a:lumOff val="25000"/>
                </a:schemeClr>
              </a:solidFill>
              <a:latin typeface="Open Sans" charset="0"/>
              <a:ea typeface="Open Sans" charset="0"/>
              <a:cs typeface="Open Sans" charset="0"/>
            </a:endParaRPr>
          </a:p>
          <a:p>
            <a:pPr>
              <a:spcBef>
                <a:spcPct val="0"/>
              </a:spcBef>
              <a:defRPr/>
            </a:pPr>
            <a:r>
              <a:rPr lang="en-US" dirty="0">
                <a:solidFill>
                  <a:schemeClr val="tx1">
                    <a:lumMod val="75000"/>
                    <a:lumOff val="25000"/>
                  </a:schemeClr>
                </a:solidFill>
                <a:latin typeface="Open Sans" charset="0"/>
                <a:ea typeface="Open Sans" charset="0"/>
                <a:cs typeface="Open Sans" charset="0"/>
              </a:rPr>
              <a:t>SELECT *</a:t>
            </a:r>
          </a:p>
          <a:p>
            <a:pPr>
              <a:spcBef>
                <a:spcPct val="0"/>
              </a:spcBef>
              <a:defRPr/>
            </a:pPr>
            <a:r>
              <a:rPr lang="en-US" dirty="0">
                <a:solidFill>
                  <a:schemeClr val="tx1">
                    <a:lumMod val="75000"/>
                    <a:lumOff val="25000"/>
                  </a:schemeClr>
                </a:solidFill>
                <a:latin typeface="Open Sans" charset="0"/>
                <a:ea typeface="Open Sans" charset="0"/>
                <a:cs typeface="Open Sans" charset="0"/>
              </a:rPr>
              <a:t>FROM &lt;table&gt;</a:t>
            </a:r>
            <a:br>
              <a:rPr lang="en-US" dirty="0">
                <a:solidFill>
                  <a:schemeClr val="tx1">
                    <a:lumMod val="75000"/>
                    <a:lumOff val="25000"/>
                  </a:schemeClr>
                </a:solidFill>
                <a:latin typeface="Open Sans" charset="0"/>
                <a:ea typeface="Open Sans" charset="0"/>
                <a:cs typeface="Open Sans" charset="0"/>
              </a:rPr>
            </a:br>
            <a:r>
              <a:rPr lang="en-US" dirty="0">
                <a:solidFill>
                  <a:schemeClr val="tx1">
                    <a:lumMod val="75000"/>
                    <a:lumOff val="25000"/>
                  </a:schemeClr>
                </a:solidFill>
                <a:latin typeface="Open Sans" charset="0"/>
                <a:ea typeface="Open Sans" charset="0"/>
                <a:cs typeface="Open Sans" charset="0"/>
              </a:rPr>
              <a:t>WHERE &lt;field&gt; = &lt;value1&gt; OR &lt;field&gt; = &lt;value2&gt;;</a:t>
            </a:r>
          </a:p>
          <a:p>
            <a:pPr>
              <a:spcBef>
                <a:spcPts val="580"/>
              </a:spcBef>
              <a:defRPr/>
            </a:pPr>
            <a:endParaRPr lang="en-US" dirty="0">
              <a:solidFill>
                <a:schemeClr val="tx1">
                  <a:lumMod val="75000"/>
                  <a:lumOff val="25000"/>
                </a:schemeClr>
              </a:solidFill>
              <a:latin typeface="Open Sans" charset="0"/>
              <a:ea typeface="Open Sans" charset="0"/>
              <a:cs typeface="Open Sans" charset="0"/>
            </a:endParaRPr>
          </a:p>
          <a:p>
            <a:pPr>
              <a:spcBef>
                <a:spcPts val="580"/>
              </a:spcBef>
              <a:defRPr/>
            </a:pPr>
            <a:r>
              <a:rPr lang="en-US" dirty="0">
                <a:solidFill>
                  <a:schemeClr val="tx1">
                    <a:lumMod val="75000"/>
                    <a:lumOff val="25000"/>
                  </a:schemeClr>
                </a:solidFill>
                <a:latin typeface="Open Sans" charset="0"/>
                <a:ea typeface="Open Sans" charset="0"/>
                <a:cs typeface="Open Sans" charset="0"/>
              </a:rPr>
              <a:t>Checking for multiple values of same field</a:t>
            </a:r>
          </a:p>
          <a:p>
            <a:pPr>
              <a:spcBef>
                <a:spcPts val="580"/>
              </a:spcBef>
              <a:defRPr/>
            </a:pPr>
            <a:r>
              <a:rPr lang="en-US" dirty="0">
                <a:solidFill>
                  <a:schemeClr val="tx1">
                    <a:lumMod val="75000"/>
                    <a:lumOff val="25000"/>
                  </a:schemeClr>
                </a:solidFill>
                <a:latin typeface="Open Sans" charset="0"/>
                <a:ea typeface="Open Sans" charset="0"/>
                <a:cs typeface="Open Sans" charset="0"/>
              </a:rPr>
              <a:t>db.&lt;collection&gt;.find({&lt;field&gt;: {$in [&lt;value&gt;, &lt;value&gt;]}})</a:t>
            </a:r>
          </a:p>
          <a:p>
            <a:pPr>
              <a:spcBef>
                <a:spcPts val="580"/>
              </a:spcBef>
              <a:defRPr/>
            </a:pPr>
            <a:endParaRPr lang="en-US" dirty="0">
              <a:solidFill>
                <a:schemeClr val="tx1">
                  <a:lumMod val="75000"/>
                  <a:lumOff val="25000"/>
                </a:schemeClr>
              </a:solidFill>
              <a:latin typeface="Open Sans" charset="0"/>
              <a:ea typeface="Open Sans" charset="0"/>
              <a:cs typeface="Open Sans"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180405"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CRUD: Querying </a:t>
            </a:r>
          </a:p>
        </p:txBody>
      </p:sp>
      <p:sp>
        <p:nvSpPr>
          <p:cNvPr id="3" name="Rectangle 2"/>
          <p:cNvSpPr/>
          <p:nvPr/>
        </p:nvSpPr>
        <p:spPr>
          <a:xfrm>
            <a:off x="373062" y="865461"/>
            <a:ext cx="6236459" cy="2031325"/>
          </a:xfrm>
          <a:prstGeom prst="rect">
            <a:avLst/>
          </a:prstGeom>
        </p:spPr>
        <p:txBody>
          <a:bodyPr wrap="square">
            <a:spAutoFit/>
          </a:bodyPr>
          <a:lstStyle/>
          <a:p>
            <a:pPr marL="0" indent="0">
              <a:buFont typeface="Arial" pitchFamily="34" charset="0"/>
              <a:buNone/>
            </a:pPr>
            <a:r>
              <a:rPr lang="en-US" dirty="0">
                <a:latin typeface="Open Sans" charset="0"/>
                <a:ea typeface="Open Sans" charset="0"/>
                <a:cs typeface="Open Sans" charset="0"/>
              </a:rPr>
              <a:t>Including/excluding document fields</a:t>
            </a:r>
          </a:p>
          <a:p>
            <a:pPr marL="0" indent="0">
              <a:buFont typeface="Arial" pitchFamily="34" charset="0"/>
              <a:buNone/>
            </a:pPr>
            <a:r>
              <a:rPr lang="en-US" dirty="0">
                <a:latin typeface="Open Sans" charset="0"/>
                <a:ea typeface="Open Sans" charset="0"/>
                <a:cs typeface="Open Sans" charset="0"/>
              </a:rPr>
              <a:t>db.&lt;collection&gt;.find({&lt;field1&gt;:&lt;value&gt;}, {&lt;field2&gt;: 0})</a:t>
            </a:r>
          </a:p>
          <a:p>
            <a:pPr marL="0" indent="0">
              <a:buFont typeface="Arial" pitchFamily="34" charset="0"/>
              <a:buNone/>
            </a:pPr>
            <a:endParaRPr lang="en-US" dirty="0">
              <a:latin typeface="Open Sans" charset="0"/>
              <a:ea typeface="Open Sans" charset="0"/>
              <a:cs typeface="Open Sans" charset="0"/>
            </a:endParaRPr>
          </a:p>
          <a:p>
            <a:pPr marL="0" indent="0">
              <a:buFont typeface="Arial" pitchFamily="34" charset="0"/>
              <a:buNone/>
            </a:pPr>
            <a:r>
              <a:rPr lang="en-US" dirty="0">
                <a:latin typeface="Open Sans" charset="0"/>
                <a:ea typeface="Open Sans" charset="0"/>
                <a:cs typeface="Open Sans" charset="0"/>
              </a:rPr>
              <a:t>SELECT field1</a:t>
            </a:r>
          </a:p>
          <a:p>
            <a:pPr marL="0" indent="0">
              <a:buFont typeface="Arial" pitchFamily="34" charset="0"/>
              <a:buNone/>
            </a:pPr>
            <a:r>
              <a:rPr lang="en-US" dirty="0">
                <a:latin typeface="Open Sans" charset="0"/>
                <a:ea typeface="Open Sans" charset="0"/>
                <a:cs typeface="Open Sans" charset="0"/>
              </a:rPr>
              <a:t>FROM &lt;table&gt;;</a:t>
            </a:r>
          </a:p>
          <a:p>
            <a:pPr marL="0" indent="0">
              <a:buFont typeface="Arial" pitchFamily="34" charset="0"/>
              <a:buNone/>
            </a:pPr>
            <a:endParaRPr lang="en-US" dirty="0">
              <a:latin typeface="Open Sans" charset="0"/>
              <a:ea typeface="Open Sans" charset="0"/>
              <a:cs typeface="Open Sans" charset="0"/>
            </a:endParaRPr>
          </a:p>
          <a:p>
            <a:pPr marL="0" indent="0">
              <a:buFont typeface="Arial" pitchFamily="34" charset="0"/>
              <a:buNone/>
            </a:pPr>
            <a:r>
              <a:rPr lang="en-US" dirty="0">
                <a:latin typeface="Open Sans" charset="0"/>
                <a:ea typeface="Open Sans" charset="0"/>
                <a:cs typeface="Open Sans" charset="0"/>
              </a:rPr>
              <a:t>db.&lt;collection&gt;.find({&lt;field&gt;:&lt;value&gt;}, {&lt;field2&gt;: 1})</a:t>
            </a:r>
          </a:p>
          <a:p>
            <a:pPr marL="0" indent="0">
              <a:buFont typeface="Arial" pitchFamily="34" charset="0"/>
              <a:buNone/>
            </a:pPr>
            <a:r>
              <a:rPr lang="en-US" dirty="0">
                <a:latin typeface="Open Sans" charset="0"/>
                <a:ea typeface="Open Sans" charset="0"/>
                <a:cs typeface="Open Sans" charset="0"/>
              </a:rPr>
              <a:t>Find documents with or w/o field</a:t>
            </a:r>
          </a:p>
          <a:p>
            <a:pPr marL="0" indent="0">
              <a:buFont typeface="Arial" pitchFamily="34" charset="0"/>
              <a:buNone/>
            </a:pPr>
            <a:r>
              <a:rPr lang="en-US" dirty="0">
                <a:latin typeface="Open Sans" charset="0"/>
                <a:ea typeface="Open Sans" charset="0"/>
                <a:cs typeface="Open Sans" charset="0"/>
              </a:rPr>
              <a:t>db.&lt;collection&gt;.find({&lt;field&gt;: { $exists: true}})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11" name="Rectangle 10">
            <a:extLst>
              <a:ext uri="{FF2B5EF4-FFF2-40B4-BE49-F238E27FC236}">
                <a16:creationId xmlns:a16="http://schemas.microsoft.com/office/drawing/2014/main" id="{6310B305-CEEC-43DE-B270-A721EDC34E93}"/>
              </a:ext>
            </a:extLst>
          </p:cNvPr>
          <p:cNvSpPr/>
          <p:nvPr/>
        </p:nvSpPr>
        <p:spPr>
          <a:xfrm>
            <a:off x="0" y="0"/>
            <a:ext cx="3317358" cy="5143500"/>
          </a:xfrm>
          <a:prstGeom prst="rect">
            <a:avLst/>
          </a:prstGeom>
          <a:solidFill>
            <a:srgbClr val="221E1F"/>
          </a:solidFill>
          <a:ln>
            <a:solidFill>
              <a:srgbClr val="221E1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3" name="Google Shape;75;p20">
            <a:extLst>
              <a:ext uri="{FF2B5EF4-FFF2-40B4-BE49-F238E27FC236}">
                <a16:creationId xmlns:a16="http://schemas.microsoft.com/office/drawing/2014/main" id="{E8D20CEF-F288-43BD-AD2A-5F1D4C213F3D}"/>
              </a:ext>
            </a:extLst>
          </p:cNvPr>
          <p:cNvSpPr txBox="1"/>
          <p:nvPr/>
        </p:nvSpPr>
        <p:spPr>
          <a:xfrm>
            <a:off x="3896370" y="1615719"/>
            <a:ext cx="4907123" cy="956031"/>
          </a:xfrm>
          <a:prstGeom prst="rect">
            <a:avLst/>
          </a:prstGeom>
          <a:noFill/>
          <a:ln>
            <a:noFill/>
          </a:ln>
        </p:spPr>
        <p:txBody>
          <a:bodyPr spcFirstLastPara="1" wrap="square" lIns="91425" tIns="91425" rIns="91425" bIns="91425" anchor="ctr" anchorCtr="0">
            <a:noAutofit/>
          </a:bodyPr>
          <a:lstStyle/>
          <a:p>
            <a:pPr lvl="0"/>
            <a:r>
              <a:rPr lang="en-US" sz="4000" dirty="0">
                <a:latin typeface="Open Sans" charset="0"/>
                <a:ea typeface="Open Sans" charset="0"/>
                <a:cs typeface="Open Sans" charset="0"/>
              </a:rPr>
              <a:t>Connecting and Disconnecting  to/from MySQL</a:t>
            </a:r>
          </a:p>
        </p:txBody>
      </p:sp>
      <p:cxnSp>
        <p:nvCxnSpPr>
          <p:cNvPr id="14" name="Straight Connector 13">
            <a:extLst>
              <a:ext uri="{FF2B5EF4-FFF2-40B4-BE49-F238E27FC236}">
                <a16:creationId xmlns:a16="http://schemas.microsoft.com/office/drawing/2014/main" id="{6FCC732E-60DC-40B5-BA15-BC7C1ABDE638}"/>
              </a:ext>
            </a:extLst>
          </p:cNvPr>
          <p:cNvCxnSpPr>
            <a:cxnSpLocks/>
          </p:cNvCxnSpPr>
          <p:nvPr/>
        </p:nvCxnSpPr>
        <p:spPr>
          <a:xfrm>
            <a:off x="4072267" y="3076206"/>
            <a:ext cx="4040372" cy="0"/>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5" name="Google Shape;68;p19">
            <a:extLst>
              <a:ext uri="{FF2B5EF4-FFF2-40B4-BE49-F238E27FC236}">
                <a16:creationId xmlns:a16="http://schemas.microsoft.com/office/drawing/2014/main" id="{65A30FAE-378B-4E90-8386-7139E2476996}"/>
              </a:ext>
            </a:extLst>
          </p:cNvPr>
          <p:cNvPicPr preferRelativeResize="0"/>
          <p:nvPr/>
        </p:nvPicPr>
        <p:blipFill>
          <a:blip r:embed="rId4">
            <a:alphaModFix/>
          </a:blip>
          <a:stretch>
            <a:fillRect/>
          </a:stretch>
        </p:blipFill>
        <p:spPr>
          <a:xfrm>
            <a:off x="504901" y="3721376"/>
            <a:ext cx="1988577" cy="874676"/>
          </a:xfrm>
          <a:prstGeom prst="rect">
            <a:avLst/>
          </a:prstGeom>
          <a:noFill/>
          <a:ln>
            <a:noFill/>
          </a:ln>
        </p:spPr>
      </p:pic>
    </p:spTree>
    <p:custDataLst>
      <p:tags r:id="rId1"/>
    </p:custDataLst>
    <p:extLst>
      <p:ext uri="{BB962C8B-B14F-4D97-AF65-F5344CB8AC3E}">
        <p14:creationId xmlns:p14="http://schemas.microsoft.com/office/powerpoint/2010/main" val="13052187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097049"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CRUD: Updating</a:t>
            </a:r>
          </a:p>
        </p:txBody>
      </p:sp>
      <p:sp>
        <p:nvSpPr>
          <p:cNvPr id="3" name="Rectangle 2"/>
          <p:cNvSpPr/>
          <p:nvPr/>
        </p:nvSpPr>
        <p:spPr>
          <a:xfrm>
            <a:off x="373062" y="773826"/>
            <a:ext cx="5858773" cy="3370153"/>
          </a:xfrm>
          <a:prstGeom prst="rect">
            <a:avLst/>
          </a:prstGeom>
        </p:spPr>
        <p:txBody>
          <a:bodyPr wrap="square">
            <a:spAutoFit/>
          </a:bodyPr>
          <a:lstStyle/>
          <a:p>
            <a:pPr>
              <a:spcBef>
                <a:spcPts val="580"/>
              </a:spcBef>
              <a:defRPr/>
            </a:pPr>
            <a:r>
              <a:rPr lang="en-US" dirty="0">
                <a:solidFill>
                  <a:schemeClr val="tx1">
                    <a:lumMod val="75000"/>
                    <a:lumOff val="25000"/>
                  </a:schemeClr>
                </a:solidFill>
                <a:latin typeface="Open Sans" charset="0"/>
                <a:ea typeface="Open Sans" charset="0"/>
                <a:cs typeface="Open Sans" charset="0"/>
              </a:rPr>
              <a:t>db.&lt;collection&gt;.update(</a:t>
            </a:r>
          </a:p>
          <a:p>
            <a:pPr>
              <a:spcBef>
                <a:spcPts val="580"/>
              </a:spcBef>
              <a:defRPr/>
            </a:pPr>
            <a:r>
              <a:rPr lang="en-US" dirty="0">
                <a:solidFill>
                  <a:schemeClr val="tx1">
                    <a:lumMod val="75000"/>
                    <a:lumOff val="25000"/>
                  </a:schemeClr>
                </a:solidFill>
                <a:latin typeface="Open Sans" charset="0"/>
                <a:ea typeface="Open Sans" charset="0"/>
                <a:cs typeface="Open Sans" charset="0"/>
              </a:rPr>
              <a:t>{&lt;field1&gt;:&lt;value1&gt;}, 	//all docs in which field = value</a:t>
            </a:r>
          </a:p>
          <a:p>
            <a:pPr>
              <a:spcBef>
                <a:spcPts val="580"/>
              </a:spcBef>
              <a:defRPr/>
            </a:pPr>
            <a:r>
              <a:rPr lang="en-US" dirty="0">
                <a:solidFill>
                  <a:schemeClr val="tx1">
                    <a:lumMod val="75000"/>
                    <a:lumOff val="25000"/>
                  </a:schemeClr>
                </a:solidFill>
                <a:latin typeface="Open Sans" charset="0"/>
                <a:ea typeface="Open Sans" charset="0"/>
                <a:cs typeface="Open Sans" charset="0"/>
              </a:rPr>
              <a:t>{$set: {&lt;field2&gt;:&lt;value2&gt;}}, 		//set field to value</a:t>
            </a:r>
          </a:p>
          <a:p>
            <a:pPr>
              <a:spcBef>
                <a:spcPts val="580"/>
              </a:spcBef>
              <a:defRPr/>
            </a:pPr>
            <a:r>
              <a:rPr lang="en-US" dirty="0">
                <a:solidFill>
                  <a:schemeClr val="tx1">
                    <a:lumMod val="75000"/>
                    <a:lumOff val="25000"/>
                  </a:schemeClr>
                </a:solidFill>
                <a:latin typeface="Open Sans" charset="0"/>
                <a:ea typeface="Open Sans" charset="0"/>
                <a:cs typeface="Open Sans" charset="0"/>
              </a:rPr>
              <a:t>{</a:t>
            </a:r>
            <a:r>
              <a:rPr lang="en-US" dirty="0" err="1">
                <a:solidFill>
                  <a:schemeClr val="tx1">
                    <a:lumMod val="75000"/>
                    <a:lumOff val="25000"/>
                  </a:schemeClr>
                </a:solidFill>
                <a:latin typeface="Open Sans" charset="0"/>
                <a:ea typeface="Open Sans" charset="0"/>
                <a:cs typeface="Open Sans" charset="0"/>
              </a:rPr>
              <a:t>multi:true</a:t>
            </a:r>
            <a:r>
              <a:rPr lang="en-US" dirty="0">
                <a:solidFill>
                  <a:schemeClr val="tx1">
                    <a:lumMod val="75000"/>
                    <a:lumOff val="25000"/>
                  </a:schemeClr>
                </a:solidFill>
                <a:latin typeface="Open Sans" charset="0"/>
                <a:ea typeface="Open Sans" charset="0"/>
                <a:cs typeface="Open Sans" charset="0"/>
              </a:rPr>
              <a:t>} )		//update multiple docs</a:t>
            </a:r>
          </a:p>
          <a:p>
            <a:pPr>
              <a:spcBef>
                <a:spcPts val="580"/>
              </a:spcBef>
              <a:defRPr/>
            </a:pPr>
            <a:endParaRPr lang="en-US" dirty="0">
              <a:solidFill>
                <a:schemeClr val="tx1">
                  <a:lumMod val="75000"/>
                  <a:lumOff val="25000"/>
                </a:schemeClr>
              </a:solidFill>
              <a:latin typeface="Open Sans" charset="0"/>
              <a:ea typeface="Open Sans" charset="0"/>
              <a:cs typeface="Open Sans" charset="0"/>
            </a:endParaRPr>
          </a:p>
          <a:p>
            <a:pPr>
              <a:spcBef>
                <a:spcPts val="580"/>
              </a:spcBef>
              <a:defRPr/>
            </a:pPr>
            <a:r>
              <a:rPr lang="en-US" dirty="0" err="1">
                <a:solidFill>
                  <a:schemeClr val="tx1">
                    <a:lumMod val="75000"/>
                    <a:lumOff val="25000"/>
                  </a:schemeClr>
                </a:solidFill>
                <a:latin typeface="Open Sans" charset="0"/>
                <a:ea typeface="Open Sans" charset="0"/>
                <a:cs typeface="Open Sans" charset="0"/>
              </a:rPr>
              <a:t>upsert</a:t>
            </a:r>
            <a:r>
              <a:rPr lang="en-US" dirty="0">
                <a:solidFill>
                  <a:schemeClr val="tx1">
                    <a:lumMod val="75000"/>
                    <a:lumOff val="25000"/>
                  </a:schemeClr>
                </a:solidFill>
                <a:latin typeface="Open Sans" charset="0"/>
                <a:ea typeface="Open Sans" charset="0"/>
                <a:cs typeface="Open Sans" charset="0"/>
              </a:rPr>
              <a:t>: if true, creates a new doc when none matches search criteria.</a:t>
            </a:r>
          </a:p>
          <a:p>
            <a:pPr>
              <a:spcBef>
                <a:spcPts val="580"/>
              </a:spcBef>
              <a:defRPr/>
            </a:pPr>
            <a:endParaRPr lang="en-US" dirty="0">
              <a:solidFill>
                <a:schemeClr val="tx1">
                  <a:lumMod val="75000"/>
                  <a:lumOff val="25000"/>
                </a:schemeClr>
              </a:solidFill>
              <a:latin typeface="Open Sans" charset="0"/>
              <a:ea typeface="Open Sans" charset="0"/>
              <a:cs typeface="Open Sans" charset="0"/>
            </a:endParaRPr>
          </a:p>
          <a:p>
            <a:pPr>
              <a:spcBef>
                <a:spcPts val="580"/>
              </a:spcBef>
              <a:defRPr/>
            </a:pPr>
            <a:r>
              <a:rPr lang="en-US" dirty="0">
                <a:solidFill>
                  <a:schemeClr val="tx1">
                    <a:lumMod val="75000"/>
                    <a:lumOff val="25000"/>
                  </a:schemeClr>
                </a:solidFill>
                <a:latin typeface="Open Sans" charset="0"/>
                <a:ea typeface="Open Sans" charset="0"/>
                <a:cs typeface="Open Sans" charset="0"/>
              </a:rPr>
              <a:t>UPDATE &lt;table&gt;</a:t>
            </a:r>
            <a:br>
              <a:rPr lang="en-US" dirty="0">
                <a:solidFill>
                  <a:schemeClr val="tx1">
                    <a:lumMod val="75000"/>
                    <a:lumOff val="25000"/>
                  </a:schemeClr>
                </a:solidFill>
                <a:latin typeface="Open Sans" charset="0"/>
                <a:ea typeface="Open Sans" charset="0"/>
                <a:cs typeface="Open Sans" charset="0"/>
              </a:rPr>
            </a:br>
            <a:r>
              <a:rPr lang="en-US" dirty="0">
                <a:solidFill>
                  <a:schemeClr val="tx1">
                    <a:lumMod val="75000"/>
                    <a:lumOff val="25000"/>
                  </a:schemeClr>
                </a:solidFill>
                <a:latin typeface="Open Sans" charset="0"/>
                <a:ea typeface="Open Sans" charset="0"/>
                <a:cs typeface="Open Sans" charset="0"/>
              </a:rPr>
              <a:t>SET &lt;field2&gt; = &lt;value2&gt;</a:t>
            </a:r>
          </a:p>
          <a:p>
            <a:pPr>
              <a:spcBef>
                <a:spcPts val="580"/>
              </a:spcBef>
              <a:defRPr/>
            </a:pPr>
            <a:r>
              <a:rPr lang="en-US" dirty="0">
                <a:solidFill>
                  <a:schemeClr val="tx1">
                    <a:lumMod val="75000"/>
                    <a:lumOff val="25000"/>
                  </a:schemeClr>
                </a:solidFill>
                <a:latin typeface="Open Sans" charset="0"/>
                <a:ea typeface="Open Sans" charset="0"/>
                <a:cs typeface="Open Sans" charset="0"/>
              </a:rPr>
              <a:t>WHERE &lt;field1&gt; = &lt;value1&gt;;</a:t>
            </a:r>
          </a:p>
          <a:p>
            <a:pPr>
              <a:spcBef>
                <a:spcPts val="580"/>
              </a:spcBef>
              <a:defRPr/>
            </a:pPr>
            <a:endParaRPr lang="en-US" dirty="0">
              <a:solidFill>
                <a:schemeClr val="tx1">
                  <a:lumMod val="75000"/>
                  <a:lumOff val="25000"/>
                </a:schemeClr>
              </a:solidFill>
              <a:latin typeface="Open Sans" charset="0"/>
              <a:ea typeface="Open Sans" charset="0"/>
              <a:cs typeface="Open Sans" charset="0"/>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097049"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CRUD: Updating</a:t>
            </a:r>
          </a:p>
        </p:txBody>
      </p:sp>
      <p:sp>
        <p:nvSpPr>
          <p:cNvPr id="3" name="Rectangle 2"/>
          <p:cNvSpPr/>
          <p:nvPr/>
        </p:nvSpPr>
        <p:spPr>
          <a:xfrm>
            <a:off x="373062" y="794279"/>
            <a:ext cx="6276216" cy="3000821"/>
          </a:xfrm>
          <a:prstGeom prst="rect">
            <a:avLst/>
          </a:prstGeom>
        </p:spPr>
        <p:txBody>
          <a:bodyPr wrap="square">
            <a:spAutoFit/>
          </a:bodyPr>
          <a:lstStyle/>
          <a:p>
            <a:pPr>
              <a:spcBef>
                <a:spcPts val="580"/>
              </a:spcBef>
              <a:defRPr/>
            </a:pPr>
            <a:r>
              <a:rPr lang="en-US" dirty="0">
                <a:solidFill>
                  <a:schemeClr val="tx1">
                    <a:lumMod val="75000"/>
                    <a:lumOff val="25000"/>
                  </a:schemeClr>
                </a:solidFill>
                <a:latin typeface="Open Sans" charset="0"/>
                <a:ea typeface="Open Sans" charset="0"/>
                <a:cs typeface="Open Sans" charset="0"/>
              </a:rPr>
              <a:t>To remove a field</a:t>
            </a:r>
          </a:p>
          <a:p>
            <a:pPr>
              <a:spcBef>
                <a:spcPts val="580"/>
              </a:spcBef>
              <a:defRPr/>
            </a:pPr>
            <a:r>
              <a:rPr lang="en-US" dirty="0">
                <a:solidFill>
                  <a:schemeClr val="tx1">
                    <a:lumMod val="75000"/>
                    <a:lumOff val="25000"/>
                  </a:schemeClr>
                </a:solidFill>
                <a:latin typeface="Open Sans" charset="0"/>
                <a:ea typeface="Open Sans" charset="0"/>
                <a:cs typeface="Open Sans" charset="0"/>
              </a:rPr>
              <a:t>	 db.&lt;collection&gt;.update({&lt;field&gt;:&lt;value&gt;},</a:t>
            </a:r>
          </a:p>
          <a:p>
            <a:pPr>
              <a:spcBef>
                <a:spcPts val="580"/>
              </a:spcBef>
              <a:defRPr/>
            </a:pPr>
            <a:r>
              <a:rPr lang="en-US" dirty="0">
                <a:solidFill>
                  <a:schemeClr val="tx1">
                    <a:lumMod val="75000"/>
                    <a:lumOff val="25000"/>
                  </a:schemeClr>
                </a:solidFill>
                <a:latin typeface="Open Sans" charset="0"/>
                <a:ea typeface="Open Sans" charset="0"/>
                <a:cs typeface="Open Sans" charset="0"/>
              </a:rPr>
              <a:t>			  { $unset: { &lt;field&gt;: 1}})</a:t>
            </a:r>
          </a:p>
          <a:p>
            <a:pPr>
              <a:spcBef>
                <a:spcPts val="580"/>
              </a:spcBef>
              <a:defRPr/>
            </a:pPr>
            <a:endParaRPr lang="en-US" dirty="0">
              <a:solidFill>
                <a:schemeClr val="tx1">
                  <a:lumMod val="75000"/>
                  <a:lumOff val="25000"/>
                </a:schemeClr>
              </a:solidFill>
              <a:latin typeface="Open Sans" charset="0"/>
              <a:ea typeface="Open Sans" charset="0"/>
              <a:cs typeface="Open Sans" charset="0"/>
            </a:endParaRPr>
          </a:p>
          <a:p>
            <a:pPr>
              <a:spcBef>
                <a:spcPts val="580"/>
              </a:spcBef>
              <a:defRPr/>
            </a:pPr>
            <a:r>
              <a:rPr lang="en-US" dirty="0">
                <a:solidFill>
                  <a:schemeClr val="tx1">
                    <a:lumMod val="75000"/>
                    <a:lumOff val="25000"/>
                  </a:schemeClr>
                </a:solidFill>
                <a:latin typeface="Open Sans" charset="0"/>
                <a:ea typeface="Open Sans" charset="0"/>
                <a:cs typeface="Open Sans" charset="0"/>
              </a:rPr>
              <a:t>Replace all field-value pairs</a:t>
            </a:r>
          </a:p>
          <a:p>
            <a:pPr>
              <a:spcBef>
                <a:spcPts val="580"/>
              </a:spcBef>
              <a:defRPr/>
            </a:pPr>
            <a:r>
              <a:rPr lang="en-US" dirty="0">
                <a:solidFill>
                  <a:schemeClr val="tx1">
                    <a:lumMod val="75000"/>
                    <a:lumOff val="25000"/>
                  </a:schemeClr>
                </a:solidFill>
                <a:latin typeface="Open Sans" charset="0"/>
                <a:ea typeface="Open Sans" charset="0"/>
                <a:cs typeface="Open Sans" charset="0"/>
              </a:rPr>
              <a:t>	db.&lt;collection&gt;.update({&lt;field&gt;:&lt;value&gt;},</a:t>
            </a:r>
          </a:p>
          <a:p>
            <a:pPr>
              <a:spcBef>
                <a:spcPts val="580"/>
              </a:spcBef>
              <a:defRPr/>
            </a:pPr>
            <a:r>
              <a:rPr lang="en-US" dirty="0">
                <a:solidFill>
                  <a:schemeClr val="tx1">
                    <a:lumMod val="75000"/>
                    <a:lumOff val="25000"/>
                  </a:schemeClr>
                </a:solidFill>
                <a:latin typeface="Open Sans" charset="0"/>
                <a:ea typeface="Open Sans" charset="0"/>
                <a:cs typeface="Open Sans" charset="0"/>
              </a:rPr>
              <a:t>			  { &lt;field&gt;:&lt;value&gt;, 						    			    &lt;field&gt;:&lt;value&gt;})</a:t>
            </a:r>
          </a:p>
          <a:p>
            <a:pPr>
              <a:spcBef>
                <a:spcPts val="580"/>
              </a:spcBef>
              <a:defRPr/>
            </a:pPr>
            <a:r>
              <a:rPr lang="en-US" dirty="0">
                <a:solidFill>
                  <a:schemeClr val="tx1">
                    <a:lumMod val="75000"/>
                    <a:lumOff val="25000"/>
                  </a:schemeClr>
                </a:solidFill>
                <a:latin typeface="Open Sans" charset="0"/>
                <a:ea typeface="Open Sans" charset="0"/>
                <a:cs typeface="Open Sans" charset="0"/>
              </a:rPr>
              <a:t>*NOTE: This overwrites ALL the contents of a document, even removing fields.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082621"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CRUD: Removal</a:t>
            </a:r>
          </a:p>
        </p:txBody>
      </p:sp>
      <p:sp>
        <p:nvSpPr>
          <p:cNvPr id="3" name="Rectangle 2"/>
          <p:cNvSpPr/>
          <p:nvPr/>
        </p:nvSpPr>
        <p:spPr>
          <a:xfrm>
            <a:off x="373062" y="864312"/>
            <a:ext cx="6783111" cy="2354491"/>
          </a:xfrm>
          <a:prstGeom prst="rect">
            <a:avLst/>
          </a:prstGeom>
        </p:spPr>
        <p:txBody>
          <a:bodyPr wrap="square">
            <a:spAutoFit/>
          </a:bodyPr>
          <a:lstStyle/>
          <a:p>
            <a:pPr>
              <a:spcBef>
                <a:spcPts val="580"/>
              </a:spcBef>
              <a:defRPr/>
            </a:pPr>
            <a:r>
              <a:rPr lang="en-US" dirty="0">
                <a:solidFill>
                  <a:schemeClr val="tx1">
                    <a:lumMod val="75000"/>
                    <a:lumOff val="25000"/>
                  </a:schemeClr>
                </a:solidFill>
                <a:latin typeface="Open Sans" charset="0"/>
                <a:ea typeface="Open Sans" charset="0"/>
                <a:cs typeface="Open Sans" charset="0"/>
              </a:rPr>
              <a:t>Remove all records where field = value</a:t>
            </a:r>
          </a:p>
          <a:p>
            <a:pPr>
              <a:spcBef>
                <a:spcPts val="580"/>
              </a:spcBef>
              <a:defRPr/>
            </a:pPr>
            <a:r>
              <a:rPr lang="en-US" dirty="0">
                <a:solidFill>
                  <a:schemeClr val="tx1">
                    <a:lumMod val="75000"/>
                    <a:lumOff val="25000"/>
                  </a:schemeClr>
                </a:solidFill>
                <a:latin typeface="Open Sans" charset="0"/>
                <a:ea typeface="Open Sans" charset="0"/>
                <a:cs typeface="Open Sans" charset="0"/>
              </a:rPr>
              <a:t>	db.&lt;collection&gt;.remove({&lt;field&gt;:&lt;value&gt;})</a:t>
            </a:r>
          </a:p>
          <a:p>
            <a:pPr>
              <a:spcBef>
                <a:spcPts val="580"/>
              </a:spcBef>
              <a:defRPr/>
            </a:pPr>
            <a:endParaRPr lang="en-US" dirty="0">
              <a:solidFill>
                <a:schemeClr val="tx1">
                  <a:lumMod val="75000"/>
                  <a:lumOff val="25000"/>
                </a:schemeClr>
              </a:solidFill>
              <a:latin typeface="Open Sans" charset="0"/>
              <a:ea typeface="Open Sans" charset="0"/>
              <a:cs typeface="Open Sans" charset="0"/>
            </a:endParaRPr>
          </a:p>
          <a:p>
            <a:pPr>
              <a:spcBef>
                <a:spcPts val="580"/>
              </a:spcBef>
              <a:defRPr/>
            </a:pPr>
            <a:r>
              <a:rPr lang="en-US" dirty="0">
                <a:solidFill>
                  <a:schemeClr val="tx1">
                    <a:lumMod val="75000"/>
                    <a:lumOff val="25000"/>
                  </a:schemeClr>
                </a:solidFill>
                <a:latin typeface="Open Sans" charset="0"/>
                <a:ea typeface="Open Sans" charset="0"/>
                <a:cs typeface="Open Sans" charset="0"/>
              </a:rPr>
              <a:t>	DELETE FROM &lt;table&gt;</a:t>
            </a:r>
          </a:p>
          <a:p>
            <a:pPr>
              <a:spcBef>
                <a:spcPts val="580"/>
              </a:spcBef>
              <a:defRPr/>
            </a:pPr>
            <a:r>
              <a:rPr lang="en-US" dirty="0">
                <a:solidFill>
                  <a:schemeClr val="tx1">
                    <a:lumMod val="75000"/>
                    <a:lumOff val="25000"/>
                  </a:schemeClr>
                </a:solidFill>
                <a:latin typeface="Open Sans" charset="0"/>
                <a:ea typeface="Open Sans" charset="0"/>
                <a:cs typeface="Open Sans" charset="0"/>
              </a:rPr>
              <a:t>	WHERE &lt;field&gt; = &lt;value&gt;;</a:t>
            </a:r>
          </a:p>
          <a:p>
            <a:pPr>
              <a:spcBef>
                <a:spcPts val="580"/>
              </a:spcBef>
              <a:defRPr/>
            </a:pPr>
            <a:endParaRPr lang="en-US" dirty="0">
              <a:solidFill>
                <a:schemeClr val="tx1">
                  <a:lumMod val="75000"/>
                  <a:lumOff val="25000"/>
                </a:schemeClr>
              </a:solidFill>
              <a:latin typeface="Open Sans" charset="0"/>
              <a:ea typeface="Open Sans" charset="0"/>
              <a:cs typeface="Open Sans" charset="0"/>
            </a:endParaRPr>
          </a:p>
          <a:p>
            <a:pPr>
              <a:spcBef>
                <a:spcPts val="580"/>
              </a:spcBef>
              <a:defRPr/>
            </a:pPr>
            <a:r>
              <a:rPr lang="en-US" dirty="0">
                <a:solidFill>
                  <a:schemeClr val="tx1">
                    <a:lumMod val="75000"/>
                    <a:lumOff val="25000"/>
                  </a:schemeClr>
                </a:solidFill>
                <a:latin typeface="Open Sans" charset="0"/>
                <a:ea typeface="Open Sans" charset="0"/>
                <a:cs typeface="Open Sans" charset="0"/>
              </a:rPr>
              <a:t>As above, but only remove first document</a:t>
            </a:r>
          </a:p>
          <a:p>
            <a:pPr>
              <a:spcBef>
                <a:spcPts val="580"/>
              </a:spcBef>
              <a:defRPr/>
            </a:pPr>
            <a:r>
              <a:rPr lang="en-US" dirty="0">
                <a:solidFill>
                  <a:schemeClr val="tx1">
                    <a:lumMod val="75000"/>
                    <a:lumOff val="25000"/>
                  </a:schemeClr>
                </a:solidFill>
                <a:latin typeface="Open Sans" charset="0"/>
                <a:ea typeface="Open Sans" charset="0"/>
                <a:cs typeface="Open Sans" charset="0"/>
              </a:rPr>
              <a:t>	 db.&lt;collection&gt;.remove({&lt;field&gt;:&lt;value&gt;}, true) </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10B305-CEEC-43DE-B270-A721EDC34E93}"/>
              </a:ext>
            </a:extLst>
          </p:cNvPr>
          <p:cNvSpPr/>
          <p:nvPr/>
        </p:nvSpPr>
        <p:spPr>
          <a:xfrm>
            <a:off x="0" y="0"/>
            <a:ext cx="3317358" cy="5143500"/>
          </a:xfrm>
          <a:prstGeom prst="rect">
            <a:avLst/>
          </a:prstGeom>
          <a:solidFill>
            <a:srgbClr val="221E1F"/>
          </a:solidFill>
          <a:ln>
            <a:solidFill>
              <a:srgbClr val="221E1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8" name="Straight Connector 7">
            <a:extLst>
              <a:ext uri="{FF2B5EF4-FFF2-40B4-BE49-F238E27FC236}">
                <a16:creationId xmlns:a16="http://schemas.microsoft.com/office/drawing/2014/main" id="{6FCC732E-60DC-40B5-BA15-BC7C1ABDE638}"/>
              </a:ext>
            </a:extLst>
          </p:cNvPr>
          <p:cNvCxnSpPr>
            <a:cxnSpLocks/>
          </p:cNvCxnSpPr>
          <p:nvPr/>
        </p:nvCxnSpPr>
        <p:spPr>
          <a:xfrm>
            <a:off x="4072267" y="2841428"/>
            <a:ext cx="4040372" cy="0"/>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9" name="Google Shape;68;p19">
            <a:extLst>
              <a:ext uri="{FF2B5EF4-FFF2-40B4-BE49-F238E27FC236}">
                <a16:creationId xmlns:a16="http://schemas.microsoft.com/office/drawing/2014/main" id="{65A30FAE-378B-4E90-8386-7139E2476996}"/>
              </a:ext>
            </a:extLst>
          </p:cNvPr>
          <p:cNvPicPr preferRelativeResize="0"/>
          <p:nvPr/>
        </p:nvPicPr>
        <p:blipFill>
          <a:blip r:embed="rId2">
            <a:alphaModFix/>
          </a:blip>
          <a:stretch>
            <a:fillRect/>
          </a:stretch>
        </p:blipFill>
        <p:spPr>
          <a:xfrm>
            <a:off x="504901" y="3721376"/>
            <a:ext cx="1988577" cy="874676"/>
          </a:xfrm>
          <a:prstGeom prst="rect">
            <a:avLst/>
          </a:prstGeom>
          <a:noFill/>
          <a:ln>
            <a:noFill/>
          </a:ln>
        </p:spPr>
      </p:pic>
      <p:pic>
        <p:nvPicPr>
          <p:cNvPr id="10" name="Picture 1"/>
          <p:cNvPicPr>
            <a:picLocks noChangeAspect="1" noChangeArrowheads="1"/>
          </p:cNvPicPr>
          <p:nvPr/>
        </p:nvPicPr>
        <p:blipFill>
          <a:blip r:embed="rId3"/>
          <a:srcRect/>
          <a:stretch>
            <a:fillRect/>
          </a:stretch>
        </p:blipFill>
        <p:spPr bwMode="auto">
          <a:xfrm>
            <a:off x="3892826" y="268288"/>
            <a:ext cx="4086225" cy="2600325"/>
          </a:xfrm>
          <a:prstGeom prst="rect">
            <a:avLst/>
          </a:prstGeom>
          <a:noFill/>
          <a:ln w="9525">
            <a:noFill/>
            <a:miter lim="800000"/>
            <a:headEnd/>
            <a:tailEnd/>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3063" y="268288"/>
            <a:ext cx="1140056"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PT Sans"/>
              </a:rPr>
              <a:t>Content</a:t>
            </a:r>
          </a:p>
        </p:txBody>
      </p:sp>
      <p:sp>
        <p:nvSpPr>
          <p:cNvPr id="7" name="Rectangle 6"/>
          <p:cNvSpPr/>
          <p:nvPr/>
        </p:nvSpPr>
        <p:spPr>
          <a:xfrm>
            <a:off x="373063" y="770896"/>
            <a:ext cx="4572000" cy="4185761"/>
          </a:xfrm>
          <a:prstGeom prst="rect">
            <a:avLst/>
          </a:prstGeom>
        </p:spPr>
        <p:txBody>
          <a:bodyPr>
            <a:spAutoFit/>
          </a:bodyPr>
          <a:lstStyle/>
          <a:p>
            <a:r>
              <a:rPr lang="en-US" dirty="0">
                <a:latin typeface="Open Sans" charset="0"/>
                <a:ea typeface="Open Sans" charset="0"/>
                <a:cs typeface="Open Sans" charset="0"/>
              </a:rPr>
              <a:t>1: Introduction  to </a:t>
            </a:r>
            <a:r>
              <a:rPr lang="en-US" dirty="0" err="1">
                <a:latin typeface="Open Sans" charset="0"/>
                <a:ea typeface="Open Sans" charset="0"/>
                <a:cs typeface="Open Sans" charset="0"/>
              </a:rPr>
              <a:t>PostgreSQL</a:t>
            </a:r>
            <a:endParaRPr lang="en-US" dirty="0">
              <a:latin typeface="Open Sans" charset="0"/>
              <a:ea typeface="Open Sans" charset="0"/>
              <a:cs typeface="Open Sans" charset="0"/>
            </a:endParaRPr>
          </a:p>
          <a:p>
            <a:endParaRPr lang="en-US" dirty="0">
              <a:latin typeface="Open Sans" charset="0"/>
              <a:ea typeface="Open Sans" charset="0"/>
              <a:cs typeface="Open Sans" charset="0"/>
            </a:endParaRPr>
          </a:p>
          <a:p>
            <a:r>
              <a:rPr lang="en-US" dirty="0">
                <a:latin typeface="Open Sans" charset="0"/>
                <a:ea typeface="Open Sans" charset="0"/>
                <a:cs typeface="Open Sans" charset="0"/>
              </a:rPr>
              <a:t>2: </a:t>
            </a:r>
            <a:r>
              <a:rPr lang="en-US" dirty="0" err="1">
                <a:latin typeface="Open Sans" charset="0"/>
                <a:ea typeface="Open Sans" charset="0"/>
                <a:cs typeface="Open Sans" charset="0"/>
              </a:rPr>
              <a:t>PostgreSQL</a:t>
            </a:r>
            <a:r>
              <a:rPr lang="en-US" dirty="0">
                <a:latin typeface="Open Sans" charset="0"/>
                <a:ea typeface="Open Sans" charset="0"/>
                <a:cs typeface="Open Sans" charset="0"/>
              </a:rPr>
              <a:t> System Architecture</a:t>
            </a:r>
          </a:p>
          <a:p>
            <a:endParaRPr lang="en-US" dirty="0">
              <a:latin typeface="Open Sans" charset="0"/>
              <a:ea typeface="Open Sans" charset="0"/>
              <a:cs typeface="Open Sans" charset="0"/>
            </a:endParaRPr>
          </a:p>
          <a:p>
            <a:r>
              <a:rPr lang="en-US" dirty="0">
                <a:latin typeface="Open Sans" charset="0"/>
                <a:ea typeface="Open Sans" charset="0"/>
                <a:cs typeface="Open Sans" charset="0"/>
              </a:rPr>
              <a:t>3: Creating and Managing Database</a:t>
            </a:r>
          </a:p>
          <a:p>
            <a:endParaRPr lang="en-US" dirty="0">
              <a:latin typeface="Open Sans" charset="0"/>
              <a:ea typeface="Open Sans" charset="0"/>
              <a:cs typeface="Open Sans" charset="0"/>
            </a:endParaRPr>
          </a:p>
          <a:p>
            <a:r>
              <a:rPr lang="en-US" dirty="0">
                <a:latin typeface="Open Sans" charset="0"/>
                <a:ea typeface="Open Sans" charset="0"/>
                <a:cs typeface="Open Sans" charset="0"/>
              </a:rPr>
              <a:t>4: </a:t>
            </a:r>
            <a:r>
              <a:rPr lang="en-US" dirty="0" err="1">
                <a:latin typeface="Open Sans" charset="0"/>
                <a:ea typeface="Open Sans" charset="0"/>
                <a:cs typeface="Open Sans" charset="0"/>
              </a:rPr>
              <a:t>PostgreSQL</a:t>
            </a:r>
            <a:r>
              <a:rPr lang="en-US" dirty="0">
                <a:latin typeface="Open Sans" charset="0"/>
                <a:ea typeface="Open Sans" charset="0"/>
                <a:cs typeface="Open Sans" charset="0"/>
              </a:rPr>
              <a:t> Data Dictionary</a:t>
            </a:r>
          </a:p>
          <a:p>
            <a:endParaRPr lang="en-US" dirty="0">
              <a:latin typeface="Open Sans" charset="0"/>
              <a:ea typeface="Open Sans" charset="0"/>
              <a:cs typeface="Open Sans" charset="0"/>
            </a:endParaRPr>
          </a:p>
          <a:p>
            <a:r>
              <a:rPr lang="en-US" dirty="0">
                <a:latin typeface="Open Sans" charset="0"/>
                <a:ea typeface="Open Sans" charset="0"/>
                <a:cs typeface="Open Sans" charset="0"/>
              </a:rPr>
              <a:t>5: Configuration</a:t>
            </a:r>
          </a:p>
          <a:p>
            <a:endParaRPr lang="en-US" dirty="0">
              <a:latin typeface="Open Sans" charset="0"/>
              <a:ea typeface="Open Sans" charset="0"/>
              <a:cs typeface="Open Sans" charset="0"/>
            </a:endParaRPr>
          </a:p>
          <a:p>
            <a:r>
              <a:rPr lang="en-US" dirty="0">
                <a:latin typeface="Open Sans" charset="0"/>
                <a:ea typeface="Open Sans" charset="0"/>
                <a:cs typeface="Open Sans" charset="0"/>
              </a:rPr>
              <a:t>6: Security </a:t>
            </a:r>
          </a:p>
          <a:p>
            <a:endParaRPr lang="en-US" dirty="0">
              <a:latin typeface="Open Sans" charset="0"/>
              <a:ea typeface="Open Sans" charset="0"/>
              <a:cs typeface="Open Sans" charset="0"/>
            </a:endParaRPr>
          </a:p>
          <a:p>
            <a:r>
              <a:rPr lang="en-US" dirty="0">
                <a:latin typeface="Open Sans" charset="0"/>
                <a:ea typeface="Open Sans" charset="0"/>
                <a:cs typeface="Open Sans" charset="0"/>
              </a:rPr>
              <a:t>7: Backup and Recovery &amp; Point-in Time Recovery</a:t>
            </a:r>
          </a:p>
          <a:p>
            <a:endParaRPr lang="en-US" dirty="0">
              <a:latin typeface="Open Sans" charset="0"/>
              <a:ea typeface="Open Sans" charset="0"/>
              <a:cs typeface="Open Sans" charset="0"/>
            </a:endParaRPr>
          </a:p>
          <a:p>
            <a:r>
              <a:rPr lang="en-US" dirty="0">
                <a:latin typeface="Open Sans" charset="0"/>
                <a:ea typeface="Open Sans" charset="0"/>
                <a:cs typeface="Open Sans" charset="0"/>
              </a:rPr>
              <a:t>8: Routine Maintenance</a:t>
            </a:r>
          </a:p>
          <a:p>
            <a:endParaRPr lang="en-US" dirty="0">
              <a:latin typeface="Open Sans" charset="0"/>
              <a:ea typeface="Open Sans" charset="0"/>
              <a:cs typeface="Open Sans" charset="0"/>
            </a:endParaRPr>
          </a:p>
          <a:p>
            <a:r>
              <a:rPr lang="en-US" dirty="0">
                <a:latin typeface="Open Sans" charset="0"/>
                <a:ea typeface="Open Sans" charset="0"/>
                <a:cs typeface="Open Sans" charset="0"/>
              </a:rPr>
              <a:t>9: Table Partitioning</a:t>
            </a:r>
          </a:p>
          <a:p>
            <a:endParaRPr lang="en-US" dirty="0">
              <a:latin typeface="Open Sans" charset="0"/>
              <a:ea typeface="Open Sans" charset="0"/>
              <a:cs typeface="Open Sans" charset="0"/>
            </a:endParaRPr>
          </a:p>
          <a:p>
            <a:r>
              <a:rPr lang="en-US" dirty="0">
                <a:latin typeface="Open Sans" charset="0"/>
                <a:ea typeface="Open Sans" charset="0"/>
                <a:cs typeface="Open Sans" charset="0"/>
              </a:rPr>
              <a:t>10: Database Monitoring</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10B305-CEEC-43DE-B270-A721EDC34E93}"/>
              </a:ext>
            </a:extLst>
          </p:cNvPr>
          <p:cNvSpPr/>
          <p:nvPr/>
        </p:nvSpPr>
        <p:spPr>
          <a:xfrm>
            <a:off x="0" y="0"/>
            <a:ext cx="3317358" cy="5143500"/>
          </a:xfrm>
          <a:prstGeom prst="rect">
            <a:avLst/>
          </a:prstGeom>
          <a:solidFill>
            <a:srgbClr val="221E1F"/>
          </a:solidFill>
          <a:ln>
            <a:solidFill>
              <a:srgbClr val="221E1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5" name="Straight Connector 4">
            <a:extLst>
              <a:ext uri="{FF2B5EF4-FFF2-40B4-BE49-F238E27FC236}">
                <a16:creationId xmlns:a16="http://schemas.microsoft.com/office/drawing/2014/main" id="{6FCC732E-60DC-40B5-BA15-BC7C1ABDE638}"/>
              </a:ext>
            </a:extLst>
          </p:cNvPr>
          <p:cNvCxnSpPr>
            <a:cxnSpLocks/>
          </p:cNvCxnSpPr>
          <p:nvPr/>
        </p:nvCxnSpPr>
        <p:spPr>
          <a:xfrm>
            <a:off x="4072267" y="2841428"/>
            <a:ext cx="4040372" cy="0"/>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8" name="Google Shape;68;p19">
            <a:extLst>
              <a:ext uri="{FF2B5EF4-FFF2-40B4-BE49-F238E27FC236}">
                <a16:creationId xmlns:a16="http://schemas.microsoft.com/office/drawing/2014/main" id="{65A30FAE-378B-4E90-8386-7139E2476996}"/>
              </a:ext>
            </a:extLst>
          </p:cNvPr>
          <p:cNvPicPr preferRelativeResize="0"/>
          <p:nvPr/>
        </p:nvPicPr>
        <p:blipFill>
          <a:blip r:embed="rId2">
            <a:alphaModFix/>
          </a:blip>
          <a:stretch>
            <a:fillRect/>
          </a:stretch>
        </p:blipFill>
        <p:spPr>
          <a:xfrm>
            <a:off x="504901" y="3721376"/>
            <a:ext cx="1988577" cy="874676"/>
          </a:xfrm>
          <a:prstGeom prst="rect">
            <a:avLst/>
          </a:prstGeom>
          <a:noFill/>
          <a:ln>
            <a:noFill/>
          </a:ln>
        </p:spPr>
      </p:pic>
      <p:sp>
        <p:nvSpPr>
          <p:cNvPr id="10" name="Rectangle 9"/>
          <p:cNvSpPr/>
          <p:nvPr/>
        </p:nvSpPr>
        <p:spPr>
          <a:xfrm>
            <a:off x="3951362" y="783043"/>
            <a:ext cx="4592270" cy="1323439"/>
          </a:xfrm>
          <a:prstGeom prst="rect">
            <a:avLst/>
          </a:prstGeom>
        </p:spPr>
        <p:txBody>
          <a:bodyPr wrap="square">
            <a:spAutoFit/>
          </a:bodyPr>
          <a:lstStyle/>
          <a:p>
            <a:r>
              <a:rPr lang="en-US" sz="4000" dirty="0">
                <a:solidFill>
                  <a:schemeClr val="tx1"/>
                </a:solidFill>
                <a:latin typeface="Open Sans" charset="0"/>
                <a:ea typeface="Open Sans" charset="0"/>
                <a:cs typeface="Open Sans" charset="0"/>
              </a:rPr>
              <a:t>Introduction  to PostgreSQL</a:t>
            </a:r>
            <a:endParaRPr lang="en-US" sz="4000" dirty="0">
              <a:latin typeface="Open Sans" charset="0"/>
              <a:ea typeface="Open Sans" charset="0"/>
              <a:cs typeface="Open Sans"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3063" y="268288"/>
            <a:ext cx="2627642"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PT Sans"/>
              </a:rPr>
              <a:t>What is </a:t>
            </a:r>
            <a:r>
              <a:rPr lang="en-US" sz="2000" dirty="0" err="1">
                <a:solidFill>
                  <a:srgbClr val="2E318E"/>
                </a:solidFill>
                <a:latin typeface="Open Sans" charset="0"/>
                <a:ea typeface="Open Sans" charset="0"/>
                <a:cs typeface="Open Sans" charset="0"/>
                <a:sym typeface="PT Sans"/>
              </a:rPr>
              <a:t>PostgreSQL</a:t>
            </a:r>
            <a:r>
              <a:rPr lang="en-US" sz="2000" dirty="0">
                <a:solidFill>
                  <a:srgbClr val="2E318E"/>
                </a:solidFill>
                <a:latin typeface="Open Sans" charset="0"/>
                <a:ea typeface="Open Sans" charset="0"/>
                <a:cs typeface="Open Sans" charset="0"/>
                <a:sym typeface="PT Sans"/>
              </a:rPr>
              <a:t>?</a:t>
            </a:r>
          </a:p>
        </p:txBody>
      </p:sp>
      <p:sp>
        <p:nvSpPr>
          <p:cNvPr id="7" name="Rectangle 6"/>
          <p:cNvSpPr/>
          <p:nvPr/>
        </p:nvSpPr>
        <p:spPr>
          <a:xfrm>
            <a:off x="373063" y="770896"/>
            <a:ext cx="6335850" cy="2893100"/>
          </a:xfrm>
          <a:prstGeom prst="rect">
            <a:avLst/>
          </a:prstGeom>
        </p:spPr>
        <p:txBody>
          <a:bodyPr wrap="square">
            <a:spAutoFit/>
          </a:bodyPr>
          <a:lstStyle/>
          <a:p>
            <a:pPr>
              <a:buFont typeface="Arial" pitchFamily="34" charset="0"/>
              <a:buChar char="•"/>
            </a:pPr>
            <a:r>
              <a:rPr lang="en-US" dirty="0">
                <a:latin typeface="Open Sans" charset="0"/>
                <a:ea typeface="Open Sans" charset="0"/>
                <a:cs typeface="Open Sans" charset="0"/>
              </a:rPr>
              <a:t>  </a:t>
            </a:r>
            <a:r>
              <a:rPr lang="en-US" dirty="0" err="1">
                <a:latin typeface="Open Sans" charset="0"/>
                <a:ea typeface="Open Sans" charset="0"/>
                <a:cs typeface="Open Sans" charset="0"/>
              </a:rPr>
              <a:t>PostgreSQL</a:t>
            </a:r>
            <a:r>
              <a:rPr lang="en-US" dirty="0">
                <a:latin typeface="Open Sans" charset="0"/>
                <a:ea typeface="Open Sans" charset="0"/>
                <a:cs typeface="Open Sans" charset="0"/>
              </a:rPr>
              <a:t> is a general purpose and object-relational database management system, the most advanced open source database system. </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  </a:t>
            </a:r>
            <a:r>
              <a:rPr lang="en-US" dirty="0" err="1">
                <a:latin typeface="Open Sans" charset="0"/>
                <a:ea typeface="Open Sans" charset="0"/>
                <a:cs typeface="Open Sans" charset="0"/>
              </a:rPr>
              <a:t>PostgreSQL</a:t>
            </a:r>
            <a:r>
              <a:rPr lang="en-US" dirty="0">
                <a:latin typeface="Open Sans" charset="0"/>
                <a:ea typeface="Open Sans" charset="0"/>
                <a:cs typeface="Open Sans" charset="0"/>
              </a:rPr>
              <a:t> was developed based on POSTGRES 4.2 at Berkeley Computer Science Department, University of California.</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  </a:t>
            </a:r>
            <a:r>
              <a:rPr lang="en-US" dirty="0" err="1">
                <a:latin typeface="Open Sans" charset="0"/>
                <a:ea typeface="Open Sans" charset="0"/>
                <a:cs typeface="Open Sans" charset="0"/>
              </a:rPr>
              <a:t>PostgreSQL</a:t>
            </a:r>
            <a:r>
              <a:rPr lang="en-US" dirty="0">
                <a:latin typeface="Open Sans" charset="0"/>
                <a:ea typeface="Open Sans" charset="0"/>
                <a:cs typeface="Open Sans" charset="0"/>
              </a:rPr>
              <a:t> was designed to run on UNIX-like platforms. </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  However, </a:t>
            </a:r>
            <a:r>
              <a:rPr lang="en-US" dirty="0" err="1">
                <a:latin typeface="Open Sans" charset="0"/>
                <a:ea typeface="Open Sans" charset="0"/>
                <a:cs typeface="Open Sans" charset="0"/>
              </a:rPr>
              <a:t>PostgreSQL</a:t>
            </a:r>
            <a:r>
              <a:rPr lang="en-US" dirty="0">
                <a:latin typeface="Open Sans" charset="0"/>
                <a:ea typeface="Open Sans" charset="0"/>
                <a:cs typeface="Open Sans" charset="0"/>
              </a:rPr>
              <a:t> was then also designed to be portable so that it could run on various platforms such as Mac OS X, Solaris, and Windows.</a:t>
            </a:r>
          </a:p>
          <a:p>
            <a:endParaRPr lang="en-US" dirty="0">
              <a:latin typeface="Open Sans" charset="0"/>
              <a:ea typeface="Open Sans" charset="0"/>
              <a:cs typeface="Open Sans" charset="0"/>
            </a:endParaRPr>
          </a:p>
          <a:p>
            <a:pPr>
              <a:buFont typeface="Arial" pitchFamily="34" charset="0"/>
              <a:buChar char="•"/>
            </a:pPr>
            <a:r>
              <a:rPr lang="en-US" dirty="0" err="1">
                <a:latin typeface="Open Sans" charset="0"/>
                <a:ea typeface="Open Sans" charset="0"/>
                <a:cs typeface="Open Sans" charset="0"/>
              </a:rPr>
              <a:t>PostgreSQL</a:t>
            </a:r>
            <a:r>
              <a:rPr lang="en-US" dirty="0">
                <a:latin typeface="Open Sans" charset="0"/>
                <a:ea typeface="Open Sans" charset="0"/>
                <a:cs typeface="Open Sans" charset="0"/>
              </a:rPr>
              <a:t> is free and open source software.</a:t>
            </a:r>
          </a:p>
          <a:p>
            <a:pPr>
              <a:buFont typeface="Arial" pitchFamily="34" charset="0"/>
              <a:buChar char="•"/>
            </a:pPr>
            <a:endParaRPr lang="en-US" dirty="0">
              <a:latin typeface="Open Sans" charset="0"/>
              <a:ea typeface="Open Sans" charset="0"/>
              <a:cs typeface="Open Sans"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3063" y="268288"/>
            <a:ext cx="2627642"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PT Sans"/>
              </a:rPr>
              <a:t>What is </a:t>
            </a:r>
            <a:r>
              <a:rPr lang="en-US" sz="2000" dirty="0" err="1">
                <a:solidFill>
                  <a:srgbClr val="2E318E"/>
                </a:solidFill>
                <a:latin typeface="Open Sans" charset="0"/>
                <a:ea typeface="Open Sans" charset="0"/>
                <a:cs typeface="Open Sans" charset="0"/>
                <a:sym typeface="PT Sans"/>
              </a:rPr>
              <a:t>PostgreSQL</a:t>
            </a:r>
            <a:r>
              <a:rPr lang="en-US" sz="2000" dirty="0">
                <a:solidFill>
                  <a:srgbClr val="2E318E"/>
                </a:solidFill>
                <a:latin typeface="Open Sans" charset="0"/>
                <a:ea typeface="Open Sans" charset="0"/>
                <a:cs typeface="Open Sans" charset="0"/>
                <a:sym typeface="PT Sans"/>
              </a:rPr>
              <a:t>?</a:t>
            </a:r>
          </a:p>
        </p:txBody>
      </p:sp>
      <p:sp>
        <p:nvSpPr>
          <p:cNvPr id="7" name="Rectangle 6"/>
          <p:cNvSpPr/>
          <p:nvPr/>
        </p:nvSpPr>
        <p:spPr>
          <a:xfrm>
            <a:off x="373063" y="770896"/>
            <a:ext cx="4572000" cy="3108543"/>
          </a:xfrm>
          <a:prstGeom prst="rect">
            <a:avLst/>
          </a:prstGeom>
        </p:spPr>
        <p:txBody>
          <a:bodyPr>
            <a:spAutoFit/>
          </a:bodyPr>
          <a:lstStyle/>
          <a:p>
            <a:pPr>
              <a:buFont typeface="Arial" pitchFamily="34" charset="0"/>
              <a:buChar char="•"/>
            </a:pPr>
            <a:r>
              <a:rPr lang="en-US" dirty="0">
                <a:latin typeface="Open Sans" charset="0"/>
                <a:ea typeface="Open Sans" charset="0"/>
                <a:cs typeface="Open Sans" charset="0"/>
              </a:rPr>
              <a:t>  Its source code is available under </a:t>
            </a:r>
            <a:r>
              <a:rPr lang="en-US" dirty="0" err="1">
                <a:latin typeface="Open Sans" charset="0"/>
                <a:ea typeface="Open Sans" charset="0"/>
                <a:cs typeface="Open Sans" charset="0"/>
              </a:rPr>
              <a:t>PostgreSQL</a:t>
            </a:r>
            <a:r>
              <a:rPr lang="en-US" dirty="0">
                <a:latin typeface="Open Sans" charset="0"/>
                <a:ea typeface="Open Sans" charset="0"/>
                <a:cs typeface="Open Sans" charset="0"/>
              </a:rPr>
              <a:t> license, a liberal open source license. </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  You are free to use, modify and distribute </a:t>
            </a:r>
            <a:r>
              <a:rPr lang="en-US" dirty="0" err="1">
                <a:latin typeface="Open Sans" charset="0"/>
                <a:ea typeface="Open Sans" charset="0"/>
                <a:cs typeface="Open Sans" charset="0"/>
              </a:rPr>
              <a:t>PostgreSQL</a:t>
            </a:r>
            <a:r>
              <a:rPr lang="en-US" dirty="0">
                <a:latin typeface="Open Sans" charset="0"/>
                <a:ea typeface="Open Sans" charset="0"/>
                <a:cs typeface="Open Sans" charset="0"/>
              </a:rPr>
              <a:t> in any form.</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  </a:t>
            </a:r>
            <a:r>
              <a:rPr lang="en-US" dirty="0" err="1">
                <a:latin typeface="Open Sans" charset="0"/>
                <a:ea typeface="Open Sans" charset="0"/>
                <a:cs typeface="Open Sans" charset="0"/>
              </a:rPr>
              <a:t>PostgreSQL</a:t>
            </a:r>
            <a:r>
              <a:rPr lang="en-US" dirty="0">
                <a:latin typeface="Open Sans" charset="0"/>
                <a:ea typeface="Open Sans" charset="0"/>
                <a:cs typeface="Open Sans" charset="0"/>
              </a:rPr>
              <a:t> requires very minimum maintained efforts because of its stability. </a:t>
            </a:r>
          </a:p>
          <a:p>
            <a:r>
              <a:rPr lang="en-US" dirty="0">
                <a:latin typeface="Open Sans" charset="0"/>
                <a:ea typeface="Open Sans" charset="0"/>
                <a:cs typeface="Open Sans" charset="0"/>
              </a:rPr>
              <a:t> </a:t>
            </a:r>
          </a:p>
          <a:p>
            <a:pPr>
              <a:buFont typeface="Arial" pitchFamily="34" charset="0"/>
              <a:buChar char="•"/>
            </a:pPr>
            <a:r>
              <a:rPr lang="en-US" dirty="0">
                <a:latin typeface="Open Sans" charset="0"/>
                <a:ea typeface="Open Sans" charset="0"/>
                <a:cs typeface="Open Sans" charset="0"/>
              </a:rPr>
              <a:t>  Therefore, if you develop applications based on </a:t>
            </a:r>
            <a:r>
              <a:rPr lang="en-US" dirty="0" err="1">
                <a:latin typeface="Open Sans" charset="0"/>
                <a:ea typeface="Open Sans" charset="0"/>
                <a:cs typeface="Open Sans" charset="0"/>
              </a:rPr>
              <a:t>PostgreSQL</a:t>
            </a:r>
            <a:r>
              <a:rPr lang="en-US" dirty="0">
                <a:latin typeface="Open Sans" charset="0"/>
                <a:ea typeface="Open Sans" charset="0"/>
                <a:cs typeface="Open Sans" charset="0"/>
              </a:rPr>
              <a:t>, the total cost of ownership is low in comparison with other database management systems.</a:t>
            </a:r>
          </a:p>
          <a:p>
            <a:pPr>
              <a:buFont typeface="Arial" pitchFamily="34" charset="0"/>
              <a:buChar char="•"/>
            </a:pPr>
            <a:endParaRPr lang="en-US" dirty="0">
              <a:latin typeface="Open Sans" charset="0"/>
              <a:ea typeface="Open Sans" charset="0"/>
              <a:cs typeface="Open Sans"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3063" y="268288"/>
            <a:ext cx="3852337" cy="400110"/>
          </a:xfrm>
          <a:prstGeom prst="rect">
            <a:avLst/>
          </a:prstGeom>
        </p:spPr>
        <p:txBody>
          <a:bodyPr wrap="none">
            <a:spAutoFit/>
          </a:bodyPr>
          <a:lstStyle/>
          <a:p>
            <a:r>
              <a:rPr lang="en-US" sz="2000" dirty="0" err="1">
                <a:solidFill>
                  <a:srgbClr val="2E318E"/>
                </a:solidFill>
                <a:latin typeface="Open Sans" charset="0"/>
                <a:ea typeface="Open Sans" charset="0"/>
                <a:cs typeface="Open Sans" charset="0"/>
                <a:sym typeface="PT Sans"/>
              </a:rPr>
              <a:t>PostgreSQL</a:t>
            </a:r>
            <a:r>
              <a:rPr lang="en-US" sz="2000" dirty="0">
                <a:solidFill>
                  <a:srgbClr val="2E318E"/>
                </a:solidFill>
                <a:latin typeface="Open Sans" charset="0"/>
                <a:ea typeface="Open Sans" charset="0"/>
                <a:cs typeface="Open Sans" charset="0"/>
                <a:sym typeface="PT Sans"/>
              </a:rPr>
              <a:t> features highlights</a:t>
            </a:r>
          </a:p>
        </p:txBody>
      </p:sp>
      <p:sp>
        <p:nvSpPr>
          <p:cNvPr id="7" name="Rectangle 6"/>
          <p:cNvSpPr/>
          <p:nvPr/>
        </p:nvSpPr>
        <p:spPr>
          <a:xfrm>
            <a:off x="373063" y="770896"/>
            <a:ext cx="5630172" cy="4257576"/>
          </a:xfrm>
          <a:prstGeom prst="rect">
            <a:avLst/>
          </a:prstGeom>
        </p:spPr>
        <p:txBody>
          <a:bodyPr wrap="square">
            <a:spAutoFit/>
          </a:bodyPr>
          <a:lstStyle/>
          <a:p>
            <a:pPr marL="274320" indent="-274320">
              <a:spcBef>
                <a:spcPts val="580"/>
              </a:spcBef>
              <a:buFont typeface="Wingdings 2"/>
              <a:buChar char=""/>
              <a:defRPr/>
            </a:pPr>
            <a:r>
              <a:rPr lang="en-US" dirty="0" err="1">
                <a:latin typeface="Open Sans" charset="0"/>
                <a:ea typeface="Open Sans" charset="0"/>
                <a:cs typeface="Open Sans" charset="0"/>
              </a:rPr>
              <a:t>PostgreSQL</a:t>
            </a:r>
            <a:r>
              <a:rPr lang="en-US" dirty="0">
                <a:latin typeface="Open Sans" charset="0"/>
                <a:ea typeface="Open Sans" charset="0"/>
                <a:cs typeface="Open Sans" charset="0"/>
              </a:rPr>
              <a:t> has many advanced features that other enterprise database management systems offer, such as:</a:t>
            </a:r>
          </a:p>
          <a:p>
            <a:pPr marL="548640" lvl="1">
              <a:spcBef>
                <a:spcPts val="370"/>
              </a:spcBef>
              <a:buFont typeface="Wingdings 2"/>
              <a:buChar char=""/>
              <a:defRPr/>
            </a:pPr>
            <a:r>
              <a:rPr lang="en-US" dirty="0">
                <a:latin typeface="Open Sans" charset="0"/>
                <a:ea typeface="Open Sans" charset="0"/>
                <a:cs typeface="Open Sans" charset="0"/>
              </a:rPr>
              <a:t>User-defined types</a:t>
            </a:r>
          </a:p>
          <a:p>
            <a:pPr marL="548640" lvl="1">
              <a:spcBef>
                <a:spcPts val="370"/>
              </a:spcBef>
              <a:buFont typeface="Wingdings 2"/>
              <a:buChar char=""/>
              <a:defRPr/>
            </a:pPr>
            <a:r>
              <a:rPr lang="en-US" dirty="0">
                <a:latin typeface="Open Sans" charset="0"/>
                <a:ea typeface="Open Sans" charset="0"/>
                <a:cs typeface="Open Sans" charset="0"/>
              </a:rPr>
              <a:t>Table inheritance</a:t>
            </a:r>
          </a:p>
          <a:p>
            <a:pPr marL="548640" lvl="1">
              <a:spcBef>
                <a:spcPts val="370"/>
              </a:spcBef>
              <a:buFont typeface="Wingdings 2"/>
              <a:buChar char=""/>
              <a:defRPr/>
            </a:pPr>
            <a:r>
              <a:rPr lang="en-US" dirty="0">
                <a:latin typeface="Open Sans" charset="0"/>
                <a:ea typeface="Open Sans" charset="0"/>
                <a:cs typeface="Open Sans" charset="0"/>
              </a:rPr>
              <a:t>Sophisticated locking mechanism</a:t>
            </a:r>
          </a:p>
          <a:p>
            <a:pPr marL="548640" lvl="1">
              <a:spcBef>
                <a:spcPts val="370"/>
              </a:spcBef>
              <a:buFont typeface="Wingdings 2"/>
              <a:buChar char=""/>
              <a:defRPr/>
            </a:pPr>
            <a:r>
              <a:rPr lang="en-US" dirty="0">
                <a:latin typeface="Open Sans" charset="0"/>
                <a:ea typeface="Open Sans" charset="0"/>
                <a:cs typeface="Open Sans" charset="0"/>
              </a:rPr>
              <a:t>Foreign key referential integrity</a:t>
            </a:r>
          </a:p>
          <a:p>
            <a:pPr marL="548640" lvl="1">
              <a:spcBef>
                <a:spcPts val="370"/>
              </a:spcBef>
              <a:buFont typeface="Wingdings 2"/>
              <a:buChar char=""/>
              <a:defRPr/>
            </a:pPr>
            <a:r>
              <a:rPr lang="en-US" dirty="0">
                <a:latin typeface="Open Sans" charset="0"/>
                <a:ea typeface="Open Sans" charset="0"/>
                <a:cs typeface="Open Sans" charset="0"/>
              </a:rPr>
              <a:t>Views, rules, </a:t>
            </a:r>
            <a:r>
              <a:rPr lang="en-US" dirty="0" err="1">
                <a:latin typeface="Open Sans" charset="0"/>
                <a:ea typeface="Open Sans" charset="0"/>
                <a:cs typeface="Open Sans" charset="0"/>
              </a:rPr>
              <a:t>subquery</a:t>
            </a:r>
            <a:endParaRPr lang="en-US" dirty="0">
              <a:latin typeface="Open Sans" charset="0"/>
              <a:ea typeface="Open Sans" charset="0"/>
              <a:cs typeface="Open Sans" charset="0"/>
            </a:endParaRPr>
          </a:p>
          <a:p>
            <a:pPr marL="548640" lvl="1">
              <a:spcBef>
                <a:spcPts val="370"/>
              </a:spcBef>
              <a:buFont typeface="Wingdings 2"/>
              <a:buChar char=""/>
              <a:defRPr/>
            </a:pPr>
            <a:r>
              <a:rPr lang="en-US" dirty="0">
                <a:latin typeface="Open Sans" charset="0"/>
                <a:ea typeface="Open Sans" charset="0"/>
                <a:cs typeface="Open Sans" charset="0"/>
              </a:rPr>
              <a:t>Nested transactions (</a:t>
            </a:r>
            <a:r>
              <a:rPr lang="en-US" dirty="0" err="1">
                <a:latin typeface="Open Sans" charset="0"/>
                <a:ea typeface="Open Sans" charset="0"/>
                <a:cs typeface="Open Sans" charset="0"/>
              </a:rPr>
              <a:t>savepoints</a:t>
            </a:r>
            <a:r>
              <a:rPr lang="en-US" dirty="0">
                <a:latin typeface="Open Sans" charset="0"/>
                <a:ea typeface="Open Sans" charset="0"/>
                <a:cs typeface="Open Sans" charset="0"/>
              </a:rPr>
              <a:t>)</a:t>
            </a:r>
          </a:p>
          <a:p>
            <a:pPr marL="548640" lvl="1">
              <a:spcBef>
                <a:spcPts val="370"/>
              </a:spcBef>
              <a:buFont typeface="Wingdings 2"/>
              <a:buChar char=""/>
              <a:defRPr/>
            </a:pPr>
            <a:r>
              <a:rPr lang="en-US" dirty="0">
                <a:latin typeface="Open Sans" charset="0"/>
                <a:ea typeface="Open Sans" charset="0"/>
                <a:cs typeface="Open Sans" charset="0"/>
              </a:rPr>
              <a:t>Multi-version concurrency control (MVCC)</a:t>
            </a:r>
          </a:p>
          <a:p>
            <a:pPr marL="548640" lvl="1">
              <a:spcBef>
                <a:spcPts val="370"/>
              </a:spcBef>
              <a:buFont typeface="Wingdings 2"/>
              <a:buChar char=""/>
              <a:defRPr/>
            </a:pPr>
            <a:r>
              <a:rPr lang="en-US" dirty="0">
                <a:latin typeface="Open Sans" charset="0"/>
                <a:ea typeface="Open Sans" charset="0"/>
                <a:cs typeface="Open Sans" charset="0"/>
              </a:rPr>
              <a:t>Asynchronous replication</a:t>
            </a:r>
          </a:p>
          <a:p>
            <a:pPr marL="274320" indent="-274320">
              <a:spcBef>
                <a:spcPts val="580"/>
              </a:spcBef>
              <a:buFont typeface="Wingdings 2"/>
              <a:buChar char=""/>
              <a:defRPr/>
            </a:pPr>
            <a:r>
              <a:rPr lang="en-US" dirty="0">
                <a:latin typeface="Open Sans" charset="0"/>
                <a:ea typeface="Open Sans" charset="0"/>
                <a:cs typeface="Open Sans" charset="0"/>
              </a:rPr>
              <a:t>The recent versions of </a:t>
            </a:r>
            <a:r>
              <a:rPr lang="en-US" dirty="0" err="1">
                <a:latin typeface="Open Sans" charset="0"/>
                <a:ea typeface="Open Sans" charset="0"/>
                <a:cs typeface="Open Sans" charset="0"/>
              </a:rPr>
              <a:t>PostgreSQL</a:t>
            </a:r>
            <a:r>
              <a:rPr lang="en-US" dirty="0">
                <a:latin typeface="Open Sans" charset="0"/>
                <a:ea typeface="Open Sans" charset="0"/>
                <a:cs typeface="Open Sans" charset="0"/>
              </a:rPr>
              <a:t> support the following features:</a:t>
            </a:r>
          </a:p>
          <a:p>
            <a:pPr marL="548640" lvl="1">
              <a:spcBef>
                <a:spcPts val="370"/>
              </a:spcBef>
              <a:buFont typeface="Wingdings 2"/>
              <a:buChar char=""/>
              <a:defRPr/>
            </a:pPr>
            <a:r>
              <a:rPr lang="en-US" dirty="0">
                <a:latin typeface="Open Sans" charset="0"/>
                <a:ea typeface="Open Sans" charset="0"/>
                <a:cs typeface="Open Sans" charset="0"/>
              </a:rPr>
              <a:t>Native Microsoft Windows Server version</a:t>
            </a:r>
          </a:p>
          <a:p>
            <a:pPr marL="548640" lvl="1">
              <a:spcBef>
                <a:spcPts val="370"/>
              </a:spcBef>
              <a:buFont typeface="Wingdings 2"/>
              <a:buChar char=""/>
              <a:defRPr/>
            </a:pPr>
            <a:r>
              <a:rPr lang="en-US" dirty="0" err="1">
                <a:latin typeface="Open Sans" charset="0"/>
                <a:ea typeface="Open Sans" charset="0"/>
                <a:cs typeface="Open Sans" charset="0"/>
              </a:rPr>
              <a:t>Tablespaces</a:t>
            </a:r>
            <a:endParaRPr lang="en-US" dirty="0">
              <a:latin typeface="Open Sans" charset="0"/>
              <a:ea typeface="Open Sans" charset="0"/>
              <a:cs typeface="Open Sans" charset="0"/>
            </a:endParaRPr>
          </a:p>
          <a:p>
            <a:pPr marL="548640" lvl="1">
              <a:spcBef>
                <a:spcPts val="370"/>
              </a:spcBef>
              <a:buFont typeface="Wingdings 2"/>
              <a:buChar char=""/>
              <a:defRPr/>
            </a:pPr>
            <a:r>
              <a:rPr lang="en-US" dirty="0">
                <a:latin typeface="Open Sans" charset="0"/>
                <a:ea typeface="Open Sans" charset="0"/>
                <a:cs typeface="Open Sans" charset="0"/>
              </a:rPr>
              <a:t>Point-in-time recovery</a:t>
            </a:r>
          </a:p>
          <a:p>
            <a:pPr marL="274320" indent="-274320">
              <a:spcBef>
                <a:spcPts val="580"/>
              </a:spcBef>
              <a:buFont typeface="Wingdings 2"/>
              <a:buChar char=""/>
              <a:defRPr/>
            </a:pPr>
            <a:endParaRPr lang="en-US" dirty="0">
              <a:latin typeface="Open Sans" charset="0"/>
              <a:ea typeface="Open Sans" charset="0"/>
              <a:cs typeface="Open Sans"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3063" y="268288"/>
            <a:ext cx="3663182"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PT Sans"/>
              </a:rPr>
              <a:t>A Brief History of </a:t>
            </a:r>
            <a:r>
              <a:rPr lang="en-US" sz="2000" dirty="0" err="1">
                <a:solidFill>
                  <a:srgbClr val="2E318E"/>
                </a:solidFill>
                <a:latin typeface="Open Sans" charset="0"/>
                <a:ea typeface="Open Sans" charset="0"/>
                <a:cs typeface="Open Sans" charset="0"/>
                <a:sym typeface="PT Sans"/>
              </a:rPr>
              <a:t>PostgreSQL</a:t>
            </a:r>
            <a:endParaRPr lang="en-US" sz="2000" dirty="0">
              <a:solidFill>
                <a:srgbClr val="2E318E"/>
              </a:solidFill>
              <a:latin typeface="Open Sans" charset="0"/>
              <a:ea typeface="Open Sans" charset="0"/>
              <a:cs typeface="Open Sans" charset="0"/>
              <a:sym typeface="PT Sans"/>
            </a:endParaRPr>
          </a:p>
        </p:txBody>
      </p:sp>
      <p:sp>
        <p:nvSpPr>
          <p:cNvPr id="7" name="Rectangle 6"/>
          <p:cNvSpPr/>
          <p:nvPr/>
        </p:nvSpPr>
        <p:spPr>
          <a:xfrm>
            <a:off x="373063" y="770896"/>
            <a:ext cx="7568302" cy="4067780"/>
          </a:xfrm>
          <a:prstGeom prst="rect">
            <a:avLst/>
          </a:prstGeom>
        </p:spPr>
        <p:txBody>
          <a:bodyPr wrap="square">
            <a:spAutoFit/>
          </a:bodyPr>
          <a:lstStyle/>
          <a:p>
            <a:pPr marL="274320" indent="-274320">
              <a:spcBef>
                <a:spcPts val="580"/>
              </a:spcBef>
              <a:buFont typeface="Wingdings 2"/>
              <a:buChar char=""/>
              <a:defRPr/>
            </a:pPr>
            <a:r>
              <a:rPr lang="en-US" b="1" dirty="0">
                <a:latin typeface="Open Sans" charset="0"/>
                <a:ea typeface="Open Sans" charset="0"/>
                <a:cs typeface="Open Sans" charset="0"/>
              </a:rPr>
              <a:t>1977-1985</a:t>
            </a:r>
            <a:r>
              <a:rPr lang="en-US" dirty="0">
                <a:latin typeface="Open Sans" charset="0"/>
                <a:ea typeface="Open Sans" charset="0"/>
                <a:cs typeface="Open Sans" charset="0"/>
              </a:rPr>
              <a:t> − A project called INGRES was developed.</a:t>
            </a:r>
          </a:p>
          <a:p>
            <a:pPr marL="548640" lvl="1">
              <a:spcBef>
                <a:spcPts val="370"/>
              </a:spcBef>
              <a:buFont typeface="Wingdings 2"/>
              <a:buChar char=""/>
              <a:defRPr/>
            </a:pPr>
            <a:r>
              <a:rPr lang="en-US" dirty="0">
                <a:latin typeface="Open Sans" charset="0"/>
                <a:ea typeface="Open Sans" charset="0"/>
                <a:cs typeface="Open Sans" charset="0"/>
              </a:rPr>
              <a:t>Proof-of-concept for relational databases</a:t>
            </a:r>
          </a:p>
          <a:p>
            <a:pPr marL="548640" lvl="1">
              <a:spcBef>
                <a:spcPts val="370"/>
              </a:spcBef>
              <a:buFont typeface="Wingdings 2"/>
              <a:buChar char=""/>
              <a:defRPr/>
            </a:pPr>
            <a:r>
              <a:rPr lang="en-US" dirty="0">
                <a:latin typeface="Open Sans" charset="0"/>
                <a:ea typeface="Open Sans" charset="0"/>
                <a:cs typeface="Open Sans" charset="0"/>
              </a:rPr>
              <a:t>Established the company Ingres in 1980</a:t>
            </a:r>
          </a:p>
          <a:p>
            <a:pPr marL="548640" lvl="1">
              <a:spcBef>
                <a:spcPts val="370"/>
              </a:spcBef>
              <a:buFont typeface="Wingdings 2"/>
              <a:buChar char=""/>
              <a:defRPr/>
            </a:pPr>
            <a:r>
              <a:rPr lang="en-US" dirty="0">
                <a:latin typeface="Open Sans" charset="0"/>
                <a:ea typeface="Open Sans" charset="0"/>
                <a:cs typeface="Open Sans" charset="0"/>
              </a:rPr>
              <a:t>Bought by Computer Associates in 1994</a:t>
            </a:r>
          </a:p>
          <a:p>
            <a:pPr marL="274320" indent="-274320">
              <a:spcBef>
                <a:spcPts val="580"/>
              </a:spcBef>
              <a:buFont typeface="Wingdings 2"/>
              <a:buChar char=""/>
              <a:defRPr/>
            </a:pPr>
            <a:r>
              <a:rPr lang="en-US" b="1" dirty="0">
                <a:latin typeface="Open Sans" charset="0"/>
                <a:ea typeface="Open Sans" charset="0"/>
                <a:cs typeface="Open Sans" charset="0"/>
              </a:rPr>
              <a:t>1986-1994</a:t>
            </a:r>
            <a:r>
              <a:rPr lang="en-US" dirty="0">
                <a:latin typeface="Open Sans" charset="0"/>
                <a:ea typeface="Open Sans" charset="0"/>
                <a:cs typeface="Open Sans" charset="0"/>
              </a:rPr>
              <a:t> − POSTGRES</a:t>
            </a:r>
          </a:p>
          <a:p>
            <a:pPr marL="548640" lvl="1">
              <a:spcBef>
                <a:spcPts val="370"/>
              </a:spcBef>
              <a:buFont typeface="Wingdings 2"/>
              <a:buChar char=""/>
              <a:defRPr/>
            </a:pPr>
            <a:r>
              <a:rPr lang="en-US" dirty="0">
                <a:latin typeface="Open Sans" charset="0"/>
                <a:ea typeface="Open Sans" charset="0"/>
                <a:cs typeface="Open Sans" charset="0"/>
              </a:rPr>
              <a:t>Development of the concepts in INGRES with a focus on object orientation and the query language - </a:t>
            </a:r>
            <a:r>
              <a:rPr lang="en-US" dirty="0" err="1">
                <a:latin typeface="Open Sans" charset="0"/>
                <a:ea typeface="Open Sans" charset="0"/>
                <a:cs typeface="Open Sans" charset="0"/>
              </a:rPr>
              <a:t>Quel</a:t>
            </a:r>
            <a:endParaRPr lang="en-US" dirty="0">
              <a:latin typeface="Open Sans" charset="0"/>
              <a:ea typeface="Open Sans" charset="0"/>
              <a:cs typeface="Open Sans" charset="0"/>
            </a:endParaRPr>
          </a:p>
          <a:p>
            <a:pPr marL="548640" lvl="1">
              <a:spcBef>
                <a:spcPts val="370"/>
              </a:spcBef>
              <a:buFont typeface="Wingdings 2"/>
              <a:buChar char=""/>
              <a:defRPr/>
            </a:pPr>
            <a:r>
              <a:rPr lang="en-US" dirty="0">
                <a:latin typeface="Open Sans" charset="0"/>
                <a:ea typeface="Open Sans" charset="0"/>
                <a:cs typeface="Open Sans" charset="0"/>
              </a:rPr>
              <a:t>The code base of INGRES was not used as a basis for POSTGRES</a:t>
            </a:r>
          </a:p>
          <a:p>
            <a:pPr marL="548640" lvl="1">
              <a:spcBef>
                <a:spcPts val="370"/>
              </a:spcBef>
              <a:buFont typeface="Wingdings 2"/>
              <a:buChar char=""/>
              <a:defRPr/>
            </a:pPr>
            <a:r>
              <a:rPr lang="en-US" dirty="0">
                <a:latin typeface="Open Sans" charset="0"/>
                <a:ea typeface="Open Sans" charset="0"/>
                <a:cs typeface="Open Sans" charset="0"/>
              </a:rPr>
              <a:t>Commercialized as </a:t>
            </a:r>
            <a:r>
              <a:rPr lang="en-US" dirty="0" err="1">
                <a:latin typeface="Open Sans" charset="0"/>
                <a:ea typeface="Open Sans" charset="0"/>
                <a:cs typeface="Open Sans" charset="0"/>
              </a:rPr>
              <a:t>Illustra</a:t>
            </a:r>
            <a:r>
              <a:rPr lang="en-US" dirty="0">
                <a:latin typeface="Open Sans" charset="0"/>
                <a:ea typeface="Open Sans" charset="0"/>
                <a:cs typeface="Open Sans" charset="0"/>
              </a:rPr>
              <a:t> (bought by Informix, bought by IBM)</a:t>
            </a:r>
          </a:p>
          <a:p>
            <a:pPr marL="274320" indent="-274320">
              <a:spcBef>
                <a:spcPts val="580"/>
              </a:spcBef>
              <a:buFont typeface="Wingdings 2"/>
              <a:buChar char=""/>
              <a:defRPr/>
            </a:pPr>
            <a:r>
              <a:rPr lang="en-US" b="1" dirty="0">
                <a:latin typeface="Open Sans" charset="0"/>
                <a:ea typeface="Open Sans" charset="0"/>
                <a:cs typeface="Open Sans" charset="0"/>
              </a:rPr>
              <a:t>1994-1995</a:t>
            </a:r>
            <a:r>
              <a:rPr lang="en-US" dirty="0">
                <a:latin typeface="Open Sans" charset="0"/>
                <a:ea typeface="Open Sans" charset="0"/>
                <a:cs typeface="Open Sans" charset="0"/>
              </a:rPr>
              <a:t> − Postgres95</a:t>
            </a:r>
          </a:p>
          <a:p>
            <a:pPr marL="548640" lvl="1">
              <a:spcBef>
                <a:spcPts val="370"/>
              </a:spcBef>
              <a:buFont typeface="Wingdings 2"/>
              <a:buChar char=""/>
              <a:defRPr/>
            </a:pPr>
            <a:r>
              <a:rPr lang="en-US" dirty="0">
                <a:latin typeface="Open Sans" charset="0"/>
                <a:ea typeface="Open Sans" charset="0"/>
                <a:cs typeface="Open Sans" charset="0"/>
              </a:rPr>
              <a:t>Support for SQL was added in 1994</a:t>
            </a:r>
          </a:p>
          <a:p>
            <a:pPr marL="548640" lvl="1">
              <a:spcBef>
                <a:spcPts val="370"/>
              </a:spcBef>
              <a:buFont typeface="Wingdings 2"/>
              <a:buChar char=""/>
              <a:defRPr/>
            </a:pPr>
            <a:r>
              <a:rPr lang="en-US" dirty="0">
                <a:latin typeface="Open Sans" charset="0"/>
                <a:ea typeface="Open Sans" charset="0"/>
                <a:cs typeface="Open Sans" charset="0"/>
              </a:rPr>
              <a:t>Released as Postgres95 in 1995</a:t>
            </a:r>
          </a:p>
          <a:p>
            <a:pPr marL="548640" lvl="1">
              <a:spcBef>
                <a:spcPts val="370"/>
              </a:spcBef>
              <a:buFont typeface="Wingdings 2"/>
              <a:buChar char=""/>
              <a:defRPr/>
            </a:pPr>
            <a:r>
              <a:rPr lang="en-US" dirty="0">
                <a:latin typeface="Open Sans" charset="0"/>
                <a:ea typeface="Open Sans" charset="0"/>
                <a:cs typeface="Open Sans" charset="0"/>
              </a:rPr>
              <a:t>Re-released as </a:t>
            </a:r>
            <a:r>
              <a:rPr lang="en-US" dirty="0" err="1">
                <a:latin typeface="Open Sans" charset="0"/>
                <a:ea typeface="Open Sans" charset="0"/>
                <a:cs typeface="Open Sans" charset="0"/>
              </a:rPr>
              <a:t>PostgreSQL</a:t>
            </a:r>
            <a:r>
              <a:rPr lang="en-US" dirty="0">
                <a:latin typeface="Open Sans" charset="0"/>
                <a:ea typeface="Open Sans" charset="0"/>
                <a:cs typeface="Open Sans" charset="0"/>
              </a:rPr>
              <a:t> 6.0 in 1996</a:t>
            </a:r>
          </a:p>
          <a:p>
            <a:pPr marL="548640" lvl="1">
              <a:spcBef>
                <a:spcPts val="370"/>
              </a:spcBef>
              <a:buFont typeface="Wingdings 2"/>
              <a:buChar char=""/>
              <a:defRPr/>
            </a:pPr>
            <a:r>
              <a:rPr lang="en-US" dirty="0">
                <a:latin typeface="Open Sans" charset="0"/>
                <a:ea typeface="Open Sans" charset="0"/>
                <a:cs typeface="Open Sans" charset="0"/>
              </a:rPr>
              <a:t>Establishment of the </a:t>
            </a:r>
            <a:r>
              <a:rPr lang="en-US" dirty="0" err="1">
                <a:latin typeface="Open Sans" charset="0"/>
                <a:ea typeface="Open Sans" charset="0"/>
                <a:cs typeface="Open Sans" charset="0"/>
              </a:rPr>
              <a:t>PostgreSQL</a:t>
            </a:r>
            <a:r>
              <a:rPr lang="en-US" dirty="0">
                <a:latin typeface="Open Sans" charset="0"/>
                <a:ea typeface="Open Sans" charset="0"/>
                <a:cs typeface="Open Sans" charset="0"/>
              </a:rPr>
              <a:t> Global Development Team</a:t>
            </a:r>
          </a:p>
          <a:p>
            <a:pPr marL="274320" indent="-274320">
              <a:spcBef>
                <a:spcPts val="580"/>
              </a:spcBef>
              <a:buFont typeface="Wingdings 2"/>
              <a:buChar char=""/>
              <a:defRPr/>
            </a:pPr>
            <a:endParaRPr lang="en-US" dirty="0">
              <a:latin typeface="Open Sans" charset="0"/>
              <a:ea typeface="Open Sans" charset="0"/>
              <a:cs typeface="Open Sans"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5" name="Rectangle 4"/>
          <p:cNvSpPr/>
          <p:nvPr/>
        </p:nvSpPr>
        <p:spPr>
          <a:xfrm>
            <a:off x="373063" y="268288"/>
            <a:ext cx="1677062"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Conventions</a:t>
            </a:r>
          </a:p>
        </p:txBody>
      </p:sp>
      <p:sp>
        <p:nvSpPr>
          <p:cNvPr id="4" name="Rectangle 3"/>
          <p:cNvSpPr/>
          <p:nvPr/>
        </p:nvSpPr>
        <p:spPr>
          <a:xfrm>
            <a:off x="577812" y="1176807"/>
            <a:ext cx="7185991" cy="1323439"/>
          </a:xfrm>
          <a:prstGeom prst="rect">
            <a:avLst/>
          </a:prstGeom>
        </p:spPr>
        <p:txBody>
          <a:bodyPr wrap="square">
            <a:spAutoFit/>
          </a:bodyPr>
          <a:lstStyle/>
          <a:p>
            <a:pPr marL="285750" indent="-285750">
              <a:spcBef>
                <a:spcPts val="580"/>
              </a:spcBef>
              <a:buFont typeface="Wingdings" panose="05000000000000000000" pitchFamily="2" charset="2"/>
              <a:buChar char="§"/>
              <a:defRPr/>
            </a:pPr>
            <a:r>
              <a:rPr lang="en-US" dirty="0">
                <a:solidFill>
                  <a:schemeClr val="tx1">
                    <a:lumMod val="75000"/>
                    <a:lumOff val="25000"/>
                  </a:schemeClr>
                </a:solidFill>
                <a:latin typeface="Open Sans" charset="0"/>
                <a:ea typeface="Open Sans" charset="0"/>
                <a:cs typeface="Open Sans" charset="0"/>
              </a:rPr>
              <a:t>Commands meant to be executed from  within a particular, </a:t>
            </a:r>
            <a:r>
              <a:rPr lang="en-US" b="1" dirty="0">
                <a:solidFill>
                  <a:schemeClr val="tx1">
                    <a:lumMod val="75000"/>
                    <a:lumOff val="25000"/>
                  </a:schemeClr>
                </a:solidFill>
                <a:latin typeface="Open Sans" charset="0"/>
                <a:ea typeface="Open Sans" charset="0"/>
                <a:cs typeface="Open Sans" charset="0"/>
              </a:rPr>
              <a:t>for example:</a:t>
            </a:r>
            <a:r>
              <a:rPr lang="en-US" dirty="0">
                <a:solidFill>
                  <a:schemeClr val="tx1">
                    <a:lumMod val="75000"/>
                    <a:lumOff val="25000"/>
                  </a:schemeClr>
                </a:solidFill>
                <a:latin typeface="Open Sans" charset="0"/>
                <a:ea typeface="Open Sans" charset="0"/>
                <a:cs typeface="Open Sans" charset="0"/>
              </a:rPr>
              <a:t> shell&gt;root-shell&gt; is similar but should be  executed as root</a:t>
            </a:r>
          </a:p>
          <a:p>
            <a:pPr marL="285750" indent="-285750">
              <a:spcBef>
                <a:spcPts val="580"/>
              </a:spcBef>
              <a:buFont typeface="Wingdings" panose="05000000000000000000" pitchFamily="2" charset="2"/>
              <a:buChar char="§"/>
              <a:defRPr/>
            </a:pPr>
            <a:r>
              <a:rPr lang="en-US" dirty="0">
                <a:solidFill>
                  <a:schemeClr val="tx1">
                    <a:lumMod val="75000"/>
                    <a:lumOff val="25000"/>
                  </a:schemeClr>
                </a:solidFill>
                <a:latin typeface="Open Sans" charset="0"/>
                <a:ea typeface="Open Sans" charset="0"/>
                <a:cs typeface="Open Sans" charset="0"/>
              </a:rPr>
              <a:t>MySQL&gt; indicates a statement that has  to be executed from the MySQL client  program</a:t>
            </a:r>
          </a:p>
          <a:p>
            <a:pPr marL="285750" indent="-285750">
              <a:spcBef>
                <a:spcPts val="580"/>
              </a:spcBef>
              <a:buFont typeface="Wingdings" panose="05000000000000000000" pitchFamily="2" charset="2"/>
              <a:buChar char="§"/>
              <a:defRPr/>
            </a:pPr>
            <a:r>
              <a:rPr lang="en-US" dirty="0">
                <a:solidFill>
                  <a:schemeClr val="tx1">
                    <a:lumMod val="75000"/>
                    <a:lumOff val="25000"/>
                  </a:schemeClr>
                </a:solidFill>
                <a:latin typeface="Open Sans" charset="0"/>
                <a:ea typeface="Open Sans" charset="0"/>
                <a:cs typeface="Open Sans" charset="0"/>
              </a:rPr>
              <a:t>SQL keywords are not case sensitive</a:t>
            </a:r>
          </a:p>
        </p:txBody>
      </p:sp>
    </p:spTree>
    <p:custDataLst>
      <p:tags r:id="rId1"/>
    </p:custDataLst>
    <p:extLst>
      <p:ext uri="{BB962C8B-B14F-4D97-AF65-F5344CB8AC3E}">
        <p14:creationId xmlns:p14="http://schemas.microsoft.com/office/powerpoint/2010/main" val="292678002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3063" y="268288"/>
            <a:ext cx="3482043"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PT Sans"/>
              </a:rPr>
              <a:t>Key Features of </a:t>
            </a:r>
            <a:r>
              <a:rPr lang="en-US" sz="2000" dirty="0" err="1">
                <a:solidFill>
                  <a:srgbClr val="2E318E"/>
                </a:solidFill>
                <a:latin typeface="Open Sans" charset="0"/>
                <a:ea typeface="Open Sans" charset="0"/>
                <a:cs typeface="Open Sans" charset="0"/>
                <a:sym typeface="PT Sans"/>
              </a:rPr>
              <a:t>PostgreSQL</a:t>
            </a:r>
            <a:endParaRPr lang="en-US" sz="2000" dirty="0">
              <a:solidFill>
                <a:srgbClr val="2E318E"/>
              </a:solidFill>
              <a:latin typeface="Open Sans" charset="0"/>
              <a:ea typeface="Open Sans" charset="0"/>
              <a:cs typeface="Open Sans" charset="0"/>
              <a:sym typeface="PT Sans"/>
            </a:endParaRPr>
          </a:p>
        </p:txBody>
      </p:sp>
      <p:sp>
        <p:nvSpPr>
          <p:cNvPr id="7" name="Rectangle 6"/>
          <p:cNvSpPr/>
          <p:nvPr/>
        </p:nvSpPr>
        <p:spPr>
          <a:xfrm>
            <a:off x="373062" y="701322"/>
            <a:ext cx="8194467" cy="4616648"/>
          </a:xfrm>
          <a:prstGeom prst="rect">
            <a:avLst/>
          </a:prstGeom>
        </p:spPr>
        <p:txBody>
          <a:bodyPr wrap="square">
            <a:spAutoFit/>
          </a:bodyPr>
          <a:lstStyle/>
          <a:p>
            <a:r>
              <a:rPr lang="en-US" dirty="0" err="1">
                <a:latin typeface="Open Sans" charset="0"/>
                <a:ea typeface="Open Sans" charset="0"/>
                <a:cs typeface="Open Sans" charset="0"/>
              </a:rPr>
              <a:t>PostgreSQL</a:t>
            </a:r>
            <a:r>
              <a:rPr lang="en-US" dirty="0">
                <a:latin typeface="Open Sans" charset="0"/>
                <a:ea typeface="Open Sans" charset="0"/>
                <a:cs typeface="Open Sans" charset="0"/>
              </a:rPr>
              <a:t> supports a large part of the SQL standard and offers many modern features including the following −</a:t>
            </a:r>
          </a:p>
          <a:p>
            <a:endParaRPr lang="en-US" dirty="0">
              <a:latin typeface="Open Sans" charset="0"/>
              <a:ea typeface="Open Sans" charset="0"/>
              <a:cs typeface="Open Sans" charset="0"/>
            </a:endParaRPr>
          </a:p>
          <a:p>
            <a:pPr lvl="1">
              <a:buFont typeface="Arial" pitchFamily="34" charset="0"/>
              <a:buChar char="•"/>
            </a:pPr>
            <a:r>
              <a:rPr lang="en-US" dirty="0">
                <a:latin typeface="Open Sans" charset="0"/>
                <a:ea typeface="Open Sans" charset="0"/>
                <a:cs typeface="Open Sans" charset="0"/>
              </a:rPr>
              <a:t>  Complex SQL queries</a:t>
            </a:r>
          </a:p>
          <a:p>
            <a:pPr lvl="1">
              <a:buFont typeface="Arial" pitchFamily="34" charset="0"/>
              <a:buChar char="•"/>
            </a:pPr>
            <a:r>
              <a:rPr lang="en-US" dirty="0">
                <a:latin typeface="Open Sans" charset="0"/>
                <a:ea typeface="Open Sans" charset="0"/>
                <a:cs typeface="Open Sans" charset="0"/>
              </a:rPr>
              <a:t>  SQL Sub-selects</a:t>
            </a:r>
          </a:p>
          <a:p>
            <a:pPr lvl="1">
              <a:buFont typeface="Arial" pitchFamily="34" charset="0"/>
              <a:buChar char="•"/>
            </a:pPr>
            <a:r>
              <a:rPr lang="en-US" dirty="0">
                <a:latin typeface="Open Sans" charset="0"/>
                <a:ea typeface="Open Sans" charset="0"/>
                <a:cs typeface="Open Sans" charset="0"/>
              </a:rPr>
              <a:t>  Foreign keys</a:t>
            </a:r>
          </a:p>
          <a:p>
            <a:pPr lvl="1">
              <a:buFont typeface="Arial" pitchFamily="34" charset="0"/>
              <a:buChar char="•"/>
            </a:pPr>
            <a:r>
              <a:rPr lang="en-US" dirty="0">
                <a:latin typeface="Open Sans" charset="0"/>
                <a:ea typeface="Open Sans" charset="0"/>
                <a:cs typeface="Open Sans" charset="0"/>
              </a:rPr>
              <a:t>  Trigger</a:t>
            </a:r>
          </a:p>
          <a:p>
            <a:pPr lvl="1">
              <a:buFont typeface="Arial" pitchFamily="34" charset="0"/>
              <a:buChar char="•"/>
            </a:pPr>
            <a:r>
              <a:rPr lang="en-US" dirty="0">
                <a:latin typeface="Open Sans" charset="0"/>
                <a:ea typeface="Open Sans" charset="0"/>
                <a:cs typeface="Open Sans" charset="0"/>
              </a:rPr>
              <a:t>  Views</a:t>
            </a:r>
          </a:p>
          <a:p>
            <a:pPr lvl="1">
              <a:buFont typeface="Arial" pitchFamily="34" charset="0"/>
              <a:buChar char="•"/>
            </a:pPr>
            <a:r>
              <a:rPr lang="en-US" dirty="0">
                <a:latin typeface="Open Sans" charset="0"/>
                <a:ea typeface="Open Sans" charset="0"/>
                <a:cs typeface="Open Sans" charset="0"/>
              </a:rPr>
              <a:t>  Transactions</a:t>
            </a:r>
          </a:p>
          <a:p>
            <a:pPr lvl="1">
              <a:buFont typeface="Arial" pitchFamily="34" charset="0"/>
              <a:buChar char="•"/>
            </a:pPr>
            <a:r>
              <a:rPr lang="en-US" dirty="0">
                <a:latin typeface="Open Sans" charset="0"/>
                <a:ea typeface="Open Sans" charset="0"/>
                <a:cs typeface="Open Sans" charset="0"/>
              </a:rPr>
              <a:t>  </a:t>
            </a:r>
            <a:r>
              <a:rPr lang="en-US" dirty="0" err="1">
                <a:latin typeface="Open Sans" charset="0"/>
                <a:ea typeface="Open Sans" charset="0"/>
                <a:cs typeface="Open Sans" charset="0"/>
              </a:rPr>
              <a:t>Multiversion</a:t>
            </a:r>
            <a:r>
              <a:rPr lang="en-US" dirty="0">
                <a:latin typeface="Open Sans" charset="0"/>
                <a:ea typeface="Open Sans" charset="0"/>
                <a:cs typeface="Open Sans" charset="0"/>
              </a:rPr>
              <a:t> concurrency control (MVCC)</a:t>
            </a:r>
          </a:p>
          <a:p>
            <a:pPr lvl="1">
              <a:buFont typeface="Arial" pitchFamily="34" charset="0"/>
              <a:buChar char="•"/>
            </a:pPr>
            <a:r>
              <a:rPr lang="en-US" dirty="0">
                <a:latin typeface="Open Sans" charset="0"/>
                <a:ea typeface="Open Sans" charset="0"/>
                <a:cs typeface="Open Sans" charset="0"/>
              </a:rPr>
              <a:t>  Streaming Replication (as of 9.0)</a:t>
            </a:r>
          </a:p>
          <a:p>
            <a:pPr lvl="1">
              <a:buFont typeface="Arial" pitchFamily="34" charset="0"/>
              <a:buChar char="•"/>
            </a:pPr>
            <a:r>
              <a:rPr lang="en-US" dirty="0">
                <a:latin typeface="Open Sans" charset="0"/>
                <a:ea typeface="Open Sans" charset="0"/>
                <a:cs typeface="Open Sans" charset="0"/>
              </a:rPr>
              <a:t>  Hot Standby (as of 9.0)</a:t>
            </a:r>
          </a:p>
          <a:p>
            <a:pPr lvl="1">
              <a:buFont typeface="Arial" pitchFamily="34" charset="0"/>
              <a:buChar char="•"/>
            </a:pPr>
            <a:endParaRPr lang="en-US" dirty="0">
              <a:latin typeface="Open Sans" charset="0"/>
              <a:ea typeface="Open Sans" charset="0"/>
              <a:cs typeface="Open Sans" charset="0"/>
            </a:endParaRPr>
          </a:p>
          <a:p>
            <a:r>
              <a:rPr lang="en-US" dirty="0" err="1">
                <a:latin typeface="Open Sans" charset="0"/>
                <a:ea typeface="Open Sans" charset="0"/>
                <a:cs typeface="Open Sans" charset="0"/>
              </a:rPr>
              <a:t>PostgreSQL</a:t>
            </a:r>
            <a:r>
              <a:rPr lang="en-US" dirty="0">
                <a:latin typeface="Open Sans" charset="0"/>
                <a:ea typeface="Open Sans" charset="0"/>
                <a:cs typeface="Open Sans" charset="0"/>
              </a:rPr>
              <a:t> can be extended by the user in many ways. For example by adding new −</a:t>
            </a:r>
          </a:p>
          <a:p>
            <a:endParaRPr lang="en-US" dirty="0">
              <a:latin typeface="Open Sans" charset="0"/>
              <a:ea typeface="Open Sans" charset="0"/>
              <a:cs typeface="Open Sans" charset="0"/>
            </a:endParaRPr>
          </a:p>
          <a:p>
            <a:pPr lvl="1">
              <a:buFont typeface="Arial" pitchFamily="34" charset="0"/>
              <a:buChar char="•"/>
            </a:pPr>
            <a:r>
              <a:rPr lang="en-US" dirty="0">
                <a:latin typeface="Open Sans" charset="0"/>
                <a:ea typeface="Open Sans" charset="0"/>
                <a:cs typeface="Open Sans" charset="0"/>
              </a:rPr>
              <a:t>  Data types</a:t>
            </a:r>
          </a:p>
          <a:p>
            <a:pPr lvl="1">
              <a:buFont typeface="Arial" pitchFamily="34" charset="0"/>
              <a:buChar char="•"/>
            </a:pPr>
            <a:r>
              <a:rPr lang="en-US" dirty="0">
                <a:latin typeface="Open Sans" charset="0"/>
                <a:ea typeface="Open Sans" charset="0"/>
                <a:cs typeface="Open Sans" charset="0"/>
              </a:rPr>
              <a:t>  Functions</a:t>
            </a:r>
          </a:p>
          <a:p>
            <a:pPr lvl="1">
              <a:buFont typeface="Arial" pitchFamily="34" charset="0"/>
              <a:buChar char="•"/>
            </a:pPr>
            <a:r>
              <a:rPr lang="en-US" dirty="0">
                <a:latin typeface="Open Sans" charset="0"/>
                <a:ea typeface="Open Sans" charset="0"/>
                <a:cs typeface="Open Sans" charset="0"/>
              </a:rPr>
              <a:t>  Operators</a:t>
            </a:r>
          </a:p>
          <a:p>
            <a:pPr lvl="1">
              <a:buFont typeface="Arial" pitchFamily="34" charset="0"/>
              <a:buChar char="•"/>
            </a:pPr>
            <a:r>
              <a:rPr lang="en-US" dirty="0">
                <a:latin typeface="Open Sans" charset="0"/>
                <a:ea typeface="Open Sans" charset="0"/>
                <a:cs typeface="Open Sans" charset="0"/>
              </a:rPr>
              <a:t>  Aggregate functions</a:t>
            </a:r>
          </a:p>
          <a:p>
            <a:pPr lvl="1">
              <a:buFont typeface="Arial" pitchFamily="34" charset="0"/>
              <a:buChar char="•"/>
            </a:pPr>
            <a:r>
              <a:rPr lang="en-US" dirty="0">
                <a:latin typeface="Open Sans" charset="0"/>
                <a:ea typeface="Open Sans" charset="0"/>
                <a:cs typeface="Open Sans" charset="0"/>
              </a:rPr>
              <a:t>  Index methods</a:t>
            </a:r>
          </a:p>
          <a:p>
            <a:endParaRPr lang="en-US" dirty="0">
              <a:latin typeface="Open Sans" charset="0"/>
              <a:ea typeface="Open Sans" charset="0"/>
              <a:cs typeface="Open Sans"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310B305-CEEC-43DE-B270-A721EDC34E93}"/>
              </a:ext>
            </a:extLst>
          </p:cNvPr>
          <p:cNvSpPr/>
          <p:nvPr/>
        </p:nvSpPr>
        <p:spPr>
          <a:xfrm>
            <a:off x="0" y="0"/>
            <a:ext cx="3317358" cy="5143500"/>
          </a:xfrm>
          <a:prstGeom prst="rect">
            <a:avLst/>
          </a:prstGeom>
          <a:solidFill>
            <a:srgbClr val="221E1F"/>
          </a:solidFill>
          <a:ln>
            <a:solidFill>
              <a:srgbClr val="221E1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5" name="Straight Connector 4">
            <a:extLst>
              <a:ext uri="{FF2B5EF4-FFF2-40B4-BE49-F238E27FC236}">
                <a16:creationId xmlns:a16="http://schemas.microsoft.com/office/drawing/2014/main" id="{6FCC732E-60DC-40B5-BA15-BC7C1ABDE638}"/>
              </a:ext>
            </a:extLst>
          </p:cNvPr>
          <p:cNvCxnSpPr>
            <a:cxnSpLocks/>
          </p:cNvCxnSpPr>
          <p:nvPr/>
        </p:nvCxnSpPr>
        <p:spPr>
          <a:xfrm>
            <a:off x="4072267" y="2841428"/>
            <a:ext cx="4040372" cy="0"/>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8" name="Google Shape;68;p19">
            <a:extLst>
              <a:ext uri="{FF2B5EF4-FFF2-40B4-BE49-F238E27FC236}">
                <a16:creationId xmlns:a16="http://schemas.microsoft.com/office/drawing/2014/main" id="{65A30FAE-378B-4E90-8386-7139E2476996}"/>
              </a:ext>
            </a:extLst>
          </p:cNvPr>
          <p:cNvPicPr preferRelativeResize="0"/>
          <p:nvPr/>
        </p:nvPicPr>
        <p:blipFill>
          <a:blip r:embed="rId2">
            <a:alphaModFix/>
          </a:blip>
          <a:stretch>
            <a:fillRect/>
          </a:stretch>
        </p:blipFill>
        <p:spPr>
          <a:xfrm>
            <a:off x="504901" y="3721376"/>
            <a:ext cx="1988577" cy="874676"/>
          </a:xfrm>
          <a:prstGeom prst="rect">
            <a:avLst/>
          </a:prstGeom>
          <a:noFill/>
          <a:ln>
            <a:noFill/>
          </a:ln>
        </p:spPr>
      </p:pic>
      <p:sp>
        <p:nvSpPr>
          <p:cNvPr id="9" name="Rectangle 8"/>
          <p:cNvSpPr/>
          <p:nvPr/>
        </p:nvSpPr>
        <p:spPr>
          <a:xfrm>
            <a:off x="3653188" y="632758"/>
            <a:ext cx="4592270" cy="1938992"/>
          </a:xfrm>
          <a:prstGeom prst="rect">
            <a:avLst/>
          </a:prstGeom>
        </p:spPr>
        <p:txBody>
          <a:bodyPr wrap="square">
            <a:spAutoFit/>
          </a:bodyPr>
          <a:lstStyle/>
          <a:p>
            <a:r>
              <a:rPr lang="en-US" sz="4000" dirty="0">
                <a:solidFill>
                  <a:schemeClr val="tx1"/>
                </a:solidFill>
                <a:latin typeface="Open Sans" charset="0"/>
                <a:ea typeface="Open Sans" charset="0"/>
                <a:cs typeface="Open Sans" charset="0"/>
              </a:rPr>
              <a:t>Creating and Managing Databases</a:t>
            </a:r>
            <a:endParaRPr lang="en-US" sz="4000" dirty="0">
              <a:latin typeface="Open Sans" charset="0"/>
              <a:ea typeface="Open Sans" charset="0"/>
              <a:cs typeface="Open Sans" charset="0"/>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3063" y="268288"/>
            <a:ext cx="3684022" cy="400110"/>
          </a:xfrm>
          <a:prstGeom prst="rect">
            <a:avLst/>
          </a:prstGeom>
        </p:spPr>
        <p:txBody>
          <a:bodyPr wrap="none">
            <a:spAutoFit/>
          </a:bodyPr>
          <a:lstStyle/>
          <a:p>
            <a:r>
              <a:rPr lang="en-US" sz="2000" dirty="0" err="1">
                <a:solidFill>
                  <a:srgbClr val="2E318E"/>
                </a:solidFill>
                <a:latin typeface="Open Sans" charset="0"/>
                <a:ea typeface="Open Sans" charset="0"/>
                <a:cs typeface="Open Sans" charset="0"/>
                <a:sym typeface="PT Sans"/>
              </a:rPr>
              <a:t>PostgreSQL</a:t>
            </a:r>
            <a:r>
              <a:rPr lang="en-US" sz="2000" dirty="0">
                <a:solidFill>
                  <a:srgbClr val="2E318E"/>
                </a:solidFill>
                <a:latin typeface="Open Sans" charset="0"/>
                <a:ea typeface="Open Sans" charset="0"/>
                <a:cs typeface="Open Sans" charset="0"/>
                <a:sym typeface="PT Sans"/>
              </a:rPr>
              <a:t> objects hierarchy</a:t>
            </a:r>
          </a:p>
        </p:txBody>
      </p:sp>
      <p:sp>
        <p:nvSpPr>
          <p:cNvPr id="7" name="Rectangle 6"/>
          <p:cNvSpPr/>
          <p:nvPr/>
        </p:nvSpPr>
        <p:spPr>
          <a:xfrm>
            <a:off x="373063" y="770896"/>
            <a:ext cx="7041528" cy="1384995"/>
          </a:xfrm>
          <a:prstGeom prst="rect">
            <a:avLst/>
          </a:prstGeom>
        </p:spPr>
        <p:txBody>
          <a:bodyPr wrap="square">
            <a:spAutoFit/>
          </a:bodyPr>
          <a:lstStyle/>
          <a:p>
            <a:pPr>
              <a:buFont typeface="Arial" pitchFamily="34" charset="0"/>
              <a:buChar char="•"/>
            </a:pPr>
            <a:r>
              <a:rPr lang="en-US" dirty="0">
                <a:latin typeface="Open Sans" charset="0"/>
                <a:ea typeface="Open Sans" charset="0"/>
                <a:cs typeface="Open Sans" charset="0"/>
              </a:rPr>
              <a:t>  Understanding the organization of </a:t>
            </a:r>
            <a:r>
              <a:rPr lang="en-US" dirty="0" err="1">
                <a:latin typeface="Open Sans" charset="0"/>
                <a:ea typeface="Open Sans" charset="0"/>
                <a:cs typeface="Open Sans" charset="0"/>
              </a:rPr>
              <a:t>PostgreSQL</a:t>
            </a:r>
            <a:r>
              <a:rPr lang="en-US" dirty="0">
                <a:latin typeface="Open Sans" charset="0"/>
                <a:ea typeface="Open Sans" charset="0"/>
                <a:cs typeface="Open Sans" charset="0"/>
              </a:rPr>
              <a:t> database logical objects helps in understanding object relations and interactions. </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  </a:t>
            </a:r>
            <a:r>
              <a:rPr lang="en-US" dirty="0" err="1">
                <a:latin typeface="Open Sans" charset="0"/>
                <a:ea typeface="Open Sans" charset="0"/>
                <a:cs typeface="Open Sans" charset="0"/>
              </a:rPr>
              <a:t>PostgreSQL</a:t>
            </a:r>
            <a:r>
              <a:rPr lang="en-US" dirty="0">
                <a:latin typeface="Open Sans" charset="0"/>
                <a:ea typeface="Open Sans" charset="0"/>
                <a:cs typeface="Open Sans" charset="0"/>
              </a:rPr>
              <a:t> databases, roles, </a:t>
            </a:r>
            <a:r>
              <a:rPr lang="en-US" dirty="0" err="1">
                <a:latin typeface="Open Sans" charset="0"/>
                <a:ea typeface="Open Sans" charset="0"/>
                <a:cs typeface="Open Sans" charset="0"/>
              </a:rPr>
              <a:t>tablespaces</a:t>
            </a:r>
            <a:r>
              <a:rPr lang="en-US" dirty="0">
                <a:latin typeface="Open Sans" charset="0"/>
                <a:ea typeface="Open Sans" charset="0"/>
                <a:cs typeface="Open Sans" charset="0"/>
              </a:rPr>
              <a:t>, settings, and template languages have the same level of hierarchy, as shown in the following diagram:</a:t>
            </a:r>
          </a:p>
          <a:p>
            <a:endParaRPr lang="en-US" dirty="0">
              <a:latin typeface="Open Sans" charset="0"/>
              <a:ea typeface="Open Sans" charset="0"/>
              <a:cs typeface="Open Sans" charset="0"/>
            </a:endParaRPr>
          </a:p>
        </p:txBody>
      </p:sp>
      <p:pic>
        <p:nvPicPr>
          <p:cNvPr id="4" name="Picture 2" descr="1781_03_01"/>
          <p:cNvPicPr>
            <a:picLocks noChangeAspect="1" noChangeArrowheads="1"/>
          </p:cNvPicPr>
          <p:nvPr/>
        </p:nvPicPr>
        <p:blipFill>
          <a:blip r:embed="rId2"/>
          <a:srcRect/>
          <a:stretch>
            <a:fillRect/>
          </a:stretch>
        </p:blipFill>
        <p:spPr bwMode="auto">
          <a:xfrm>
            <a:off x="705679" y="2345635"/>
            <a:ext cx="7467600" cy="2209800"/>
          </a:xfrm>
          <a:prstGeom prst="rect">
            <a:avLst/>
          </a:prstGeom>
          <a:noFill/>
          <a:ln w="9525">
            <a:noFill/>
            <a:miter lim="800000"/>
            <a:headEnd/>
            <a:tailEnd/>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3063" y="268288"/>
            <a:ext cx="2595582"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PT Sans"/>
              </a:rPr>
              <a:t>Creating a Database</a:t>
            </a:r>
          </a:p>
        </p:txBody>
      </p:sp>
      <p:sp>
        <p:nvSpPr>
          <p:cNvPr id="7" name="Rectangle 6"/>
          <p:cNvSpPr/>
          <p:nvPr/>
        </p:nvSpPr>
        <p:spPr>
          <a:xfrm>
            <a:off x="373062" y="770896"/>
            <a:ext cx="6415363" cy="1384995"/>
          </a:xfrm>
          <a:prstGeom prst="rect">
            <a:avLst/>
          </a:prstGeom>
        </p:spPr>
        <p:txBody>
          <a:bodyPr wrap="square">
            <a:spAutoFit/>
          </a:bodyPr>
          <a:lstStyle/>
          <a:p>
            <a:pPr>
              <a:buFont typeface="Arial" pitchFamily="34" charset="0"/>
              <a:buChar char="•"/>
            </a:pPr>
            <a:r>
              <a:rPr lang="en-US" dirty="0">
                <a:latin typeface="Open Sans" charset="0"/>
                <a:ea typeface="Open Sans" charset="0"/>
                <a:cs typeface="Open Sans" charset="0"/>
              </a:rPr>
              <a:t>  In order to create a database, the </a:t>
            </a:r>
            <a:r>
              <a:rPr lang="en-US" dirty="0" err="1">
                <a:latin typeface="Open Sans" charset="0"/>
                <a:ea typeface="Open Sans" charset="0"/>
                <a:cs typeface="Open Sans" charset="0"/>
              </a:rPr>
              <a:t>PostgreSQL</a:t>
            </a:r>
            <a:r>
              <a:rPr lang="en-US" dirty="0">
                <a:latin typeface="Open Sans" charset="0"/>
                <a:ea typeface="Open Sans" charset="0"/>
                <a:cs typeface="Open Sans" charset="0"/>
              </a:rPr>
              <a:t> server must be up and running.</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  Databases are created with the SQL command </a:t>
            </a:r>
            <a:r>
              <a:rPr lang="en-US" u="sng" dirty="0">
                <a:latin typeface="Open Sans" charset="0"/>
                <a:ea typeface="Open Sans" charset="0"/>
                <a:cs typeface="Open Sans" charset="0"/>
              </a:rPr>
              <a:t>CREATE DATABASE</a:t>
            </a:r>
            <a:r>
              <a:rPr lang="en-US" dirty="0">
                <a:latin typeface="Open Sans" charset="0"/>
                <a:ea typeface="Open Sans" charset="0"/>
                <a:cs typeface="Open Sans" charset="0"/>
              </a:rPr>
              <a:t>:</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  CREATE DATABASE </a:t>
            </a:r>
            <a:r>
              <a:rPr lang="en-US" i="1" dirty="0">
                <a:latin typeface="Open Sans" charset="0"/>
                <a:ea typeface="Open Sans" charset="0"/>
                <a:cs typeface="Open Sans" charset="0"/>
              </a:rPr>
              <a:t>name</a:t>
            </a:r>
            <a:r>
              <a:rPr lang="en-US" dirty="0">
                <a:latin typeface="Open Sans" charset="0"/>
                <a:ea typeface="Open Sans" charset="0"/>
                <a:cs typeface="Open Sans" charset="0"/>
              </a:rPr>
              <a:t>;</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3063" y="268288"/>
            <a:ext cx="2885726"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PT Sans"/>
              </a:rPr>
              <a:t>Destroying a Database</a:t>
            </a:r>
          </a:p>
        </p:txBody>
      </p:sp>
      <p:sp>
        <p:nvSpPr>
          <p:cNvPr id="7" name="Rectangle 6"/>
          <p:cNvSpPr/>
          <p:nvPr/>
        </p:nvSpPr>
        <p:spPr>
          <a:xfrm>
            <a:off x="373062" y="770896"/>
            <a:ext cx="6325911" cy="738664"/>
          </a:xfrm>
          <a:prstGeom prst="rect">
            <a:avLst/>
          </a:prstGeom>
        </p:spPr>
        <p:txBody>
          <a:bodyPr wrap="square">
            <a:spAutoFit/>
          </a:bodyPr>
          <a:lstStyle/>
          <a:p>
            <a:pPr>
              <a:buFont typeface="Arial" pitchFamily="34" charset="0"/>
              <a:buChar char="•"/>
            </a:pPr>
            <a:r>
              <a:rPr lang="en-US" dirty="0">
                <a:latin typeface="Open Sans" charset="0"/>
                <a:ea typeface="Open Sans" charset="0"/>
                <a:cs typeface="Open Sans" charset="0"/>
              </a:rPr>
              <a:t>  Databases are destroyed with the command </a:t>
            </a:r>
            <a:r>
              <a:rPr lang="en-US" u="sng" dirty="0">
                <a:latin typeface="Open Sans" charset="0"/>
                <a:ea typeface="Open Sans" charset="0"/>
                <a:cs typeface="Open Sans" charset="0"/>
              </a:rPr>
              <a:t>DROP DATABASE</a:t>
            </a:r>
            <a:r>
              <a:rPr lang="en-US" dirty="0">
                <a:latin typeface="Open Sans" charset="0"/>
                <a:ea typeface="Open Sans" charset="0"/>
                <a:cs typeface="Open Sans" charset="0"/>
              </a:rPr>
              <a:t>:</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  DROP DATABASE </a:t>
            </a:r>
            <a:r>
              <a:rPr lang="en-US" i="1" dirty="0">
                <a:latin typeface="Open Sans" charset="0"/>
                <a:ea typeface="Open Sans" charset="0"/>
                <a:cs typeface="Open Sans" charset="0"/>
              </a:rPr>
              <a:t>name</a:t>
            </a:r>
            <a:r>
              <a:rPr lang="en-US" dirty="0">
                <a:latin typeface="Open Sans" charset="0"/>
                <a:ea typeface="Open Sans" charset="0"/>
                <a:cs typeface="Open Sans" charset="0"/>
              </a:rPr>
              <a:t>;</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7"/>
          <p:cNvSpPr txBox="1"/>
          <p:nvPr/>
        </p:nvSpPr>
        <p:spPr>
          <a:xfrm>
            <a:off x="138541" y="4547761"/>
            <a:ext cx="5721910" cy="4080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50" dirty="0">
                <a:solidFill>
                  <a:srgbClr val="231F20"/>
                </a:solidFill>
                <a:latin typeface="Montserrat"/>
                <a:ea typeface="Montserrat"/>
                <a:cs typeface="Montserrat"/>
                <a:sym typeface="Montserrat"/>
              </a:rPr>
              <a:t>Copyright © </a:t>
            </a:r>
            <a:r>
              <a:rPr lang="en" sz="1050" dirty="0">
                <a:solidFill>
                  <a:srgbClr val="231F20"/>
                </a:solidFill>
              </a:rPr>
              <a:t>Knowledgehut</a:t>
            </a:r>
            <a:r>
              <a:rPr lang="en" sz="1050" dirty="0">
                <a:solidFill>
                  <a:srgbClr val="231F20"/>
                </a:solidFill>
                <a:latin typeface="Montserrat"/>
                <a:ea typeface="Montserrat"/>
                <a:cs typeface="Montserrat"/>
                <a:sym typeface="Montserrat"/>
              </a:rPr>
              <a:t>., All rights reserved </a:t>
            </a:r>
            <a:endParaRPr sz="1050" dirty="0">
              <a:solidFill>
                <a:srgbClr val="231F20"/>
              </a:solidFill>
              <a:latin typeface="Montserrat"/>
              <a:ea typeface="Montserrat"/>
              <a:cs typeface="Montserrat"/>
              <a:sym typeface="Montserrat"/>
            </a:endParaRPr>
          </a:p>
          <a:p>
            <a:pPr marL="0" lvl="0" indent="0" algn="l" rtl="0">
              <a:spcBef>
                <a:spcPts val="0"/>
              </a:spcBef>
              <a:spcAft>
                <a:spcPts val="0"/>
              </a:spcAft>
              <a:buNone/>
            </a:pPr>
            <a:r>
              <a:rPr lang="en" sz="1050" dirty="0">
                <a:solidFill>
                  <a:srgbClr val="231F20"/>
                </a:solidFill>
                <a:latin typeface="Montserrat"/>
                <a:ea typeface="Montserrat"/>
                <a:cs typeface="Montserrat"/>
                <a:sym typeface="Montserrat"/>
              </a:rPr>
              <a:t>Confidential Information, intended for approved distribution list of </a:t>
            </a:r>
            <a:r>
              <a:rPr lang="en" sz="1050" dirty="0">
                <a:solidFill>
                  <a:srgbClr val="231F20"/>
                </a:solidFill>
              </a:rPr>
              <a:t>Knowledgehut</a:t>
            </a:r>
            <a:endParaRPr sz="1050" dirty="0">
              <a:solidFill>
                <a:srgbClr val="231F20"/>
              </a:solidFill>
              <a:latin typeface="Montserrat"/>
              <a:ea typeface="Montserrat"/>
              <a:cs typeface="Montserrat"/>
              <a:sym typeface="Montserrat"/>
            </a:endParaRPr>
          </a:p>
        </p:txBody>
      </p:sp>
      <p:pic>
        <p:nvPicPr>
          <p:cNvPr id="146" name="Google Shape;146;p27"/>
          <p:cNvPicPr preferRelativeResize="0"/>
          <p:nvPr/>
        </p:nvPicPr>
        <p:blipFill>
          <a:blip r:embed="rId3">
            <a:alphaModFix/>
          </a:blip>
          <a:stretch>
            <a:fillRect/>
          </a:stretch>
        </p:blipFill>
        <p:spPr>
          <a:xfrm>
            <a:off x="0" y="1656076"/>
            <a:ext cx="1374938" cy="1423031"/>
          </a:xfrm>
          <a:prstGeom prst="rect">
            <a:avLst/>
          </a:prstGeom>
          <a:noFill/>
          <a:ln>
            <a:noFill/>
          </a:ln>
        </p:spPr>
      </p:pic>
      <p:pic>
        <p:nvPicPr>
          <p:cNvPr id="147" name="Google Shape;147;p27"/>
          <p:cNvPicPr preferRelativeResize="0"/>
          <p:nvPr/>
        </p:nvPicPr>
        <p:blipFill>
          <a:blip r:embed="rId4">
            <a:alphaModFix/>
          </a:blip>
          <a:stretch>
            <a:fillRect/>
          </a:stretch>
        </p:blipFill>
        <p:spPr>
          <a:xfrm>
            <a:off x="6838351" y="4091439"/>
            <a:ext cx="1251826" cy="1052060"/>
          </a:xfrm>
          <a:prstGeom prst="rect">
            <a:avLst/>
          </a:prstGeom>
          <a:noFill/>
          <a:ln>
            <a:noFill/>
          </a:ln>
        </p:spPr>
      </p:pic>
      <p:sp>
        <p:nvSpPr>
          <p:cNvPr id="148" name="Google Shape;148;p27"/>
          <p:cNvSpPr txBox="1"/>
          <p:nvPr/>
        </p:nvSpPr>
        <p:spPr>
          <a:xfrm>
            <a:off x="2468700" y="2073050"/>
            <a:ext cx="4206600" cy="74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dirty="0"/>
              <a:t>thank you!</a:t>
            </a:r>
            <a:endParaRPr sz="2000" dirty="0"/>
          </a:p>
        </p:txBody>
      </p:sp>
    </p:spTree>
    <p:extLst>
      <p:ext uri="{BB962C8B-B14F-4D97-AF65-F5344CB8AC3E}">
        <p14:creationId xmlns:p14="http://schemas.microsoft.com/office/powerpoint/2010/main" val="394362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5" name="Rectangle 4"/>
          <p:cNvSpPr/>
          <p:nvPr/>
        </p:nvSpPr>
        <p:spPr>
          <a:xfrm>
            <a:off x="373063" y="268288"/>
            <a:ext cx="2749471"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Connecting to MySQL</a:t>
            </a:r>
          </a:p>
        </p:txBody>
      </p:sp>
      <p:sp>
        <p:nvSpPr>
          <p:cNvPr id="3" name="Rectangle 2"/>
          <p:cNvSpPr/>
          <p:nvPr/>
        </p:nvSpPr>
        <p:spPr>
          <a:xfrm>
            <a:off x="546651" y="916860"/>
            <a:ext cx="6987209" cy="1477328"/>
          </a:xfrm>
          <a:prstGeom prst="rect">
            <a:avLst/>
          </a:prstGeom>
        </p:spPr>
        <p:txBody>
          <a:bodyPr wrap="square">
            <a:spAutoFit/>
          </a:bodyPr>
          <a:lstStyle/>
          <a:p>
            <a:pPr marL="274320" indent="-274320">
              <a:spcBef>
                <a:spcPts val="58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MySQL provides an interactive shell for  creating tables, inserting data, etc.</a:t>
            </a:r>
          </a:p>
          <a:p>
            <a:pPr marL="274320" indent="-274320">
              <a:spcBef>
                <a:spcPts val="58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On Windows, just go to c:\mysql\bin,  and type:</a:t>
            </a:r>
          </a:p>
          <a:p>
            <a:pPr>
              <a:spcBef>
                <a:spcPts val="580"/>
              </a:spcBef>
              <a:defRPr/>
            </a:pPr>
            <a:r>
              <a:rPr lang="en-US" dirty="0">
                <a:solidFill>
                  <a:schemeClr val="tx1">
                    <a:lumMod val="75000"/>
                    <a:lumOff val="25000"/>
                  </a:schemeClr>
                </a:solidFill>
                <a:latin typeface="Open Sans" charset="0"/>
                <a:ea typeface="Open Sans" charset="0"/>
                <a:cs typeface="Open Sans" charset="0"/>
              </a:rPr>
              <a:t>	MySQL or</a:t>
            </a:r>
          </a:p>
          <a:p>
            <a:pPr>
              <a:spcBef>
                <a:spcPts val="580"/>
              </a:spcBef>
              <a:defRPr/>
            </a:pPr>
            <a:r>
              <a:rPr lang="en-US" dirty="0">
                <a:solidFill>
                  <a:schemeClr val="tx1">
                    <a:lumMod val="75000"/>
                    <a:lumOff val="25000"/>
                  </a:schemeClr>
                </a:solidFill>
                <a:latin typeface="Open Sans" charset="0"/>
                <a:ea typeface="Open Sans" charset="0"/>
                <a:cs typeface="Open Sans" charset="0"/>
              </a:rPr>
              <a:t>	MySQL -u user -p;</a:t>
            </a:r>
          </a:p>
          <a:p>
            <a:pPr marL="274320" indent="-274320">
              <a:spcBef>
                <a:spcPts val="58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Or, click on the Windows icon</a:t>
            </a:r>
          </a:p>
        </p:txBody>
      </p:sp>
    </p:spTree>
    <p:custDataLst>
      <p:tags r:id="rId1"/>
    </p:custDataLst>
    <p:extLst>
      <p:ext uri="{BB962C8B-B14F-4D97-AF65-F5344CB8AC3E}">
        <p14:creationId xmlns:p14="http://schemas.microsoft.com/office/powerpoint/2010/main" val="3935745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5" name="Rectangle 4"/>
          <p:cNvSpPr/>
          <p:nvPr/>
        </p:nvSpPr>
        <p:spPr>
          <a:xfrm>
            <a:off x="373063" y="268288"/>
            <a:ext cx="2045753"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Sample Session</a:t>
            </a:r>
          </a:p>
        </p:txBody>
      </p:sp>
      <p:sp>
        <p:nvSpPr>
          <p:cNvPr id="3" name="Rectangle 2"/>
          <p:cNvSpPr/>
          <p:nvPr/>
        </p:nvSpPr>
        <p:spPr>
          <a:xfrm>
            <a:off x="546651" y="916860"/>
            <a:ext cx="6987209" cy="2569934"/>
          </a:xfrm>
          <a:prstGeom prst="rect">
            <a:avLst/>
          </a:prstGeom>
        </p:spPr>
        <p:txBody>
          <a:bodyPr wrap="square">
            <a:spAutoFit/>
          </a:bodyPr>
          <a:lstStyle/>
          <a:p>
            <a:pPr marL="274320" indent="-274320">
              <a:spcBef>
                <a:spcPts val="58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For Example:</a:t>
            </a:r>
          </a:p>
          <a:p>
            <a:pPr lvl="2">
              <a:spcBef>
                <a:spcPts val="580"/>
              </a:spcBef>
              <a:defRPr/>
            </a:pPr>
            <a:r>
              <a:rPr lang="en-US" dirty="0">
                <a:solidFill>
                  <a:schemeClr val="tx1">
                    <a:lumMod val="75000"/>
                    <a:lumOff val="25000"/>
                  </a:schemeClr>
                </a:solidFill>
                <a:latin typeface="Open Sans" charset="0"/>
                <a:ea typeface="Open Sans" charset="0"/>
                <a:cs typeface="Open Sans" charset="0"/>
              </a:rPr>
              <a:t>Enter Password: *****</a:t>
            </a:r>
          </a:p>
          <a:p>
            <a:pPr lvl="2">
              <a:spcBef>
                <a:spcPts val="580"/>
              </a:spcBef>
              <a:defRPr/>
            </a:pPr>
            <a:r>
              <a:rPr lang="en-US" dirty="0">
                <a:solidFill>
                  <a:schemeClr val="tx1">
                    <a:lumMod val="75000"/>
                    <a:lumOff val="25000"/>
                  </a:schemeClr>
                </a:solidFill>
                <a:latin typeface="Open Sans" charset="0"/>
                <a:ea typeface="Open Sans" charset="0"/>
                <a:cs typeface="Open Sans" charset="0"/>
              </a:rPr>
              <a:t>Welcome to the MySQL monitor.	Commands end with ; or \g.  Your MySQL connection id is 241 to server version: 3.23.49</a:t>
            </a:r>
          </a:p>
          <a:p>
            <a:pPr lvl="2">
              <a:spcBef>
                <a:spcPts val="580"/>
              </a:spcBef>
              <a:defRPr/>
            </a:pPr>
            <a:r>
              <a:rPr lang="en-US" dirty="0">
                <a:solidFill>
                  <a:schemeClr val="tx1">
                    <a:lumMod val="75000"/>
                    <a:lumOff val="25000"/>
                  </a:schemeClr>
                </a:solidFill>
                <a:latin typeface="Open Sans" charset="0"/>
                <a:ea typeface="Open Sans" charset="0"/>
                <a:cs typeface="Open Sans" charset="0"/>
              </a:rPr>
              <a:t>Type 'help;' or ‘\h' for help. Type ‘\</a:t>
            </a:r>
            <a:r>
              <a:rPr lang="en-US" dirty="0" err="1">
                <a:solidFill>
                  <a:schemeClr val="tx1">
                    <a:lumMod val="75000"/>
                    <a:lumOff val="25000"/>
                  </a:schemeClr>
                </a:solidFill>
                <a:latin typeface="Open Sans" charset="0"/>
                <a:ea typeface="Open Sans" charset="0"/>
                <a:cs typeface="Open Sans" charset="0"/>
              </a:rPr>
              <a:t>c'</a:t>
            </a:r>
            <a:r>
              <a:rPr lang="en-US" dirty="0">
                <a:solidFill>
                  <a:schemeClr val="tx1">
                    <a:lumMod val="75000"/>
                    <a:lumOff val="25000"/>
                  </a:schemeClr>
                </a:solidFill>
                <a:latin typeface="Open Sans" charset="0"/>
                <a:ea typeface="Open Sans" charset="0"/>
                <a:cs typeface="Open Sans" charset="0"/>
              </a:rPr>
              <a:t> to clear the buffer.</a:t>
            </a:r>
          </a:p>
          <a:p>
            <a:pPr lvl="2">
              <a:spcBef>
                <a:spcPts val="580"/>
              </a:spcBef>
              <a:defRPr/>
            </a:pPr>
            <a:r>
              <a:rPr lang="en-US" dirty="0" err="1">
                <a:solidFill>
                  <a:schemeClr val="tx1">
                    <a:lumMod val="75000"/>
                    <a:lumOff val="25000"/>
                  </a:schemeClr>
                </a:solidFill>
                <a:latin typeface="Open Sans" charset="0"/>
                <a:ea typeface="Open Sans" charset="0"/>
                <a:cs typeface="Open Sans" charset="0"/>
              </a:rPr>
              <a:t>mysql</a:t>
            </a:r>
            <a:r>
              <a:rPr lang="en-US" dirty="0">
                <a:solidFill>
                  <a:schemeClr val="tx1">
                    <a:lumMod val="75000"/>
                    <a:lumOff val="25000"/>
                  </a:schemeClr>
                </a:solidFill>
                <a:latin typeface="Open Sans" charset="0"/>
                <a:ea typeface="Open Sans" charset="0"/>
                <a:cs typeface="Open Sans" charset="0"/>
              </a:rPr>
              <a:t>&gt;</a:t>
            </a:r>
          </a:p>
          <a:p>
            <a:pPr marL="274320" indent="-274320">
              <a:spcBef>
                <a:spcPts val="580"/>
              </a:spcBef>
              <a:buFont typeface="Wingdings 3" charset="2"/>
              <a:buChar char=""/>
              <a:defRPr/>
            </a:pPr>
            <a:endParaRPr lang="en-US" dirty="0">
              <a:solidFill>
                <a:schemeClr val="tx1">
                  <a:lumMod val="75000"/>
                  <a:lumOff val="25000"/>
                </a:schemeClr>
              </a:solidFill>
              <a:latin typeface="Open Sans" charset="0"/>
              <a:ea typeface="Open Sans" charset="0"/>
              <a:cs typeface="Open Sans" charset="0"/>
            </a:endParaRPr>
          </a:p>
          <a:p>
            <a:pPr marL="274320" indent="-274320">
              <a:spcBef>
                <a:spcPts val="58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To exit the MySQL Shell, just type QUIT or EXIT:</a:t>
            </a:r>
          </a:p>
          <a:p>
            <a:pPr>
              <a:spcBef>
                <a:spcPts val="580"/>
              </a:spcBef>
              <a:defRPr/>
            </a:pPr>
            <a:r>
              <a:rPr lang="en-US" dirty="0" err="1">
                <a:solidFill>
                  <a:schemeClr val="tx1">
                    <a:lumMod val="75000"/>
                    <a:lumOff val="25000"/>
                  </a:schemeClr>
                </a:solidFill>
                <a:latin typeface="Open Sans" charset="0"/>
                <a:ea typeface="Open Sans" charset="0"/>
                <a:cs typeface="Open Sans" charset="0"/>
              </a:rPr>
              <a:t>mysql</a:t>
            </a:r>
            <a:r>
              <a:rPr lang="en-US" dirty="0">
                <a:solidFill>
                  <a:schemeClr val="tx1">
                    <a:lumMod val="75000"/>
                    <a:lumOff val="25000"/>
                  </a:schemeClr>
                </a:solidFill>
                <a:latin typeface="Open Sans" charset="0"/>
                <a:ea typeface="Open Sans" charset="0"/>
                <a:cs typeface="Open Sans" charset="0"/>
              </a:rPr>
              <a:t>&gt; QUIT  </a:t>
            </a:r>
            <a:r>
              <a:rPr lang="en-US" dirty="0" err="1">
                <a:solidFill>
                  <a:schemeClr val="tx1">
                    <a:lumMod val="75000"/>
                    <a:lumOff val="25000"/>
                  </a:schemeClr>
                </a:solidFill>
                <a:latin typeface="Open Sans" charset="0"/>
                <a:ea typeface="Open Sans" charset="0"/>
                <a:cs typeface="Open Sans" charset="0"/>
              </a:rPr>
              <a:t>mysql</a:t>
            </a:r>
            <a:r>
              <a:rPr lang="en-US" dirty="0">
                <a:solidFill>
                  <a:schemeClr val="tx1">
                    <a:lumMod val="75000"/>
                    <a:lumOff val="25000"/>
                  </a:schemeClr>
                </a:solidFill>
                <a:latin typeface="Open Sans" charset="0"/>
                <a:ea typeface="Open Sans" charset="0"/>
                <a:cs typeface="Open Sans" charset="0"/>
              </a:rPr>
              <a:t>&gt; exit</a:t>
            </a:r>
          </a:p>
        </p:txBody>
      </p:sp>
    </p:spTree>
    <p:custDataLst>
      <p:tags r:id="rId1"/>
    </p:custDataLst>
    <p:extLst>
      <p:ext uri="{BB962C8B-B14F-4D97-AF65-F5344CB8AC3E}">
        <p14:creationId xmlns:p14="http://schemas.microsoft.com/office/powerpoint/2010/main" val="1488400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11" name="Rectangle 10">
            <a:extLst>
              <a:ext uri="{FF2B5EF4-FFF2-40B4-BE49-F238E27FC236}">
                <a16:creationId xmlns:a16="http://schemas.microsoft.com/office/drawing/2014/main" id="{6310B305-CEEC-43DE-B270-A721EDC34E93}"/>
              </a:ext>
            </a:extLst>
          </p:cNvPr>
          <p:cNvSpPr/>
          <p:nvPr/>
        </p:nvSpPr>
        <p:spPr>
          <a:xfrm>
            <a:off x="0" y="0"/>
            <a:ext cx="3317358" cy="5143500"/>
          </a:xfrm>
          <a:prstGeom prst="rect">
            <a:avLst/>
          </a:prstGeom>
          <a:solidFill>
            <a:srgbClr val="221E1F"/>
          </a:solidFill>
          <a:ln>
            <a:solidFill>
              <a:srgbClr val="221E1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3" name="Google Shape;75;p20">
            <a:extLst>
              <a:ext uri="{FF2B5EF4-FFF2-40B4-BE49-F238E27FC236}">
                <a16:creationId xmlns:a16="http://schemas.microsoft.com/office/drawing/2014/main" id="{E8D20CEF-F288-43BD-AD2A-5F1D4C213F3D}"/>
              </a:ext>
            </a:extLst>
          </p:cNvPr>
          <p:cNvSpPr txBox="1"/>
          <p:nvPr/>
        </p:nvSpPr>
        <p:spPr>
          <a:xfrm>
            <a:off x="3935627" y="1414849"/>
            <a:ext cx="4867866" cy="1156901"/>
          </a:xfrm>
          <a:prstGeom prst="rect">
            <a:avLst/>
          </a:prstGeom>
          <a:noFill/>
          <a:ln>
            <a:noFill/>
          </a:ln>
        </p:spPr>
        <p:txBody>
          <a:bodyPr spcFirstLastPara="1" wrap="square" lIns="91425" tIns="91425" rIns="91425" bIns="91425" anchor="ctr" anchorCtr="0">
            <a:noAutofit/>
          </a:bodyPr>
          <a:lstStyle/>
          <a:p>
            <a:pPr lvl="0"/>
            <a:r>
              <a:rPr lang="en-US" sz="4000" dirty="0">
                <a:latin typeface="Open Sans" charset="0"/>
                <a:ea typeface="Open Sans" charset="0"/>
                <a:cs typeface="Open Sans" charset="0"/>
              </a:rPr>
              <a:t>DDL, DML and DCL in MySQL</a:t>
            </a:r>
          </a:p>
        </p:txBody>
      </p:sp>
      <p:cxnSp>
        <p:nvCxnSpPr>
          <p:cNvPr id="14" name="Straight Connector 13">
            <a:extLst>
              <a:ext uri="{FF2B5EF4-FFF2-40B4-BE49-F238E27FC236}">
                <a16:creationId xmlns:a16="http://schemas.microsoft.com/office/drawing/2014/main" id="{6FCC732E-60DC-40B5-BA15-BC7C1ABDE638}"/>
              </a:ext>
            </a:extLst>
          </p:cNvPr>
          <p:cNvCxnSpPr>
            <a:cxnSpLocks/>
          </p:cNvCxnSpPr>
          <p:nvPr/>
        </p:nvCxnSpPr>
        <p:spPr>
          <a:xfrm>
            <a:off x="4072267" y="2711682"/>
            <a:ext cx="4040372" cy="0"/>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5" name="Google Shape;68;p19">
            <a:extLst>
              <a:ext uri="{FF2B5EF4-FFF2-40B4-BE49-F238E27FC236}">
                <a16:creationId xmlns:a16="http://schemas.microsoft.com/office/drawing/2014/main" id="{65A30FAE-378B-4E90-8386-7139E2476996}"/>
              </a:ext>
            </a:extLst>
          </p:cNvPr>
          <p:cNvPicPr preferRelativeResize="0"/>
          <p:nvPr/>
        </p:nvPicPr>
        <p:blipFill>
          <a:blip r:embed="rId4">
            <a:alphaModFix/>
          </a:blip>
          <a:stretch>
            <a:fillRect/>
          </a:stretch>
        </p:blipFill>
        <p:spPr>
          <a:xfrm>
            <a:off x="504901" y="3721376"/>
            <a:ext cx="1988577" cy="874676"/>
          </a:xfrm>
          <a:prstGeom prst="rect">
            <a:avLst/>
          </a:prstGeom>
          <a:noFill/>
          <a:ln>
            <a:noFill/>
          </a:ln>
        </p:spPr>
      </p:pic>
    </p:spTree>
    <p:custDataLst>
      <p:tags r:id="rId1"/>
    </p:custDataLst>
    <p:extLst>
      <p:ext uri="{BB962C8B-B14F-4D97-AF65-F5344CB8AC3E}">
        <p14:creationId xmlns:p14="http://schemas.microsoft.com/office/powerpoint/2010/main" val="1939818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53" name="Picture 52">
            <a:extLst>
              <a:ext uri="{FF2B5EF4-FFF2-40B4-BE49-F238E27FC236}">
                <a16:creationId xmlns:a16="http://schemas.microsoft.com/office/drawing/2014/main" id="{47A01BC6-DBF7-4B07-99A3-978DA4B9B0B3}"/>
              </a:ext>
            </a:extLst>
          </p:cNvPr>
          <p:cNvPicPr>
            <a:picLocks noChangeAspect="1"/>
          </p:cNvPicPr>
          <p:nvPr/>
        </p:nvPicPr>
        <p:blipFill>
          <a:blip r:embed="rId4"/>
          <a:stretch>
            <a:fillRect/>
          </a:stretch>
        </p:blipFill>
        <p:spPr>
          <a:xfrm>
            <a:off x="709896" y="91328"/>
            <a:ext cx="7149001" cy="4798858"/>
          </a:xfrm>
          <a:prstGeom prst="rect">
            <a:avLst/>
          </a:prstGeom>
        </p:spPr>
      </p:pic>
    </p:spTree>
    <p:custDataLst>
      <p:tags r:id="rId1"/>
    </p:custDataLst>
    <p:extLst>
      <p:ext uri="{BB962C8B-B14F-4D97-AF65-F5344CB8AC3E}">
        <p14:creationId xmlns:p14="http://schemas.microsoft.com/office/powerpoint/2010/main" val="3409325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271100" y="142308"/>
            <a:ext cx="7077967" cy="463800"/>
          </a:xfrm>
          <a:prstGeom prst="rect">
            <a:avLst/>
          </a:prstGeom>
          <a:noFill/>
          <a:ln>
            <a:noFill/>
          </a:ln>
        </p:spPr>
        <p:txBody>
          <a:bodyPr spcFirstLastPara="1" wrap="square" lIns="91425" tIns="91425" rIns="91425" bIns="91425" anchor="t" anchorCtr="0">
            <a:noAutofit/>
          </a:bodyPr>
          <a:lstStyle/>
          <a:p>
            <a:r>
              <a:rPr lang="en-US" sz="2000" b="0" dirty="0">
                <a:latin typeface="Open Sans" charset="0"/>
                <a:ea typeface="Open Sans" charset="0"/>
                <a:cs typeface="Open Sans" charset="0"/>
              </a:rPr>
              <a:t>Content</a:t>
            </a:r>
            <a:endParaRPr lang="en-IN" sz="2000" b="0" dirty="0">
              <a:latin typeface="Open Sans" charset="0"/>
              <a:ea typeface="Open Sans" charset="0"/>
              <a:cs typeface="Open Sans" charset="0"/>
              <a:sym typeface="Roboto"/>
            </a:endParaRPr>
          </a:p>
        </p:txBody>
      </p:sp>
      <p:sp>
        <p:nvSpPr>
          <p:cNvPr id="2" name="Rectangle 1"/>
          <p:cNvSpPr/>
          <p:nvPr/>
        </p:nvSpPr>
        <p:spPr>
          <a:xfrm>
            <a:off x="479832" y="1125976"/>
            <a:ext cx="7921783" cy="1384995"/>
          </a:xfrm>
          <a:prstGeom prst="rect">
            <a:avLst/>
          </a:prstGeom>
        </p:spPr>
        <p:txBody>
          <a:bodyPr wrap="square">
            <a:spAutoFit/>
          </a:bodyPr>
          <a:lstStyle/>
          <a:p>
            <a:pPr marL="285750" indent="-285750">
              <a:buFont typeface="Arial" panose="020B0604020202020204" pitchFamily="34" charset="0"/>
              <a:buChar char="•"/>
            </a:pPr>
            <a:r>
              <a:rPr lang="en-US" dirty="0">
                <a:latin typeface="Open Sans" charset="0"/>
                <a:ea typeface="Open Sans" charset="0"/>
                <a:cs typeface="Open Sans" charset="0"/>
              </a:rPr>
              <a:t>Introduction to MySQL</a:t>
            </a:r>
          </a:p>
          <a:p>
            <a:pPr marL="285750" indent="-285750">
              <a:buFont typeface="Arial" panose="020B0604020202020204" pitchFamily="34" charset="0"/>
              <a:buChar char="•"/>
            </a:pPr>
            <a:r>
              <a:rPr lang="en-US" dirty="0">
                <a:latin typeface="Open Sans" charset="0"/>
                <a:ea typeface="Open Sans" charset="0"/>
                <a:cs typeface="Open Sans" charset="0"/>
              </a:rPr>
              <a:t>Installation</a:t>
            </a:r>
          </a:p>
          <a:p>
            <a:pPr marL="285750" indent="-285750">
              <a:buFont typeface="Arial" panose="020B0604020202020204" pitchFamily="34" charset="0"/>
              <a:buChar char="•"/>
            </a:pPr>
            <a:r>
              <a:rPr lang="en-US" dirty="0">
                <a:latin typeface="Open Sans" charset="0"/>
                <a:ea typeface="Open Sans" charset="0"/>
                <a:cs typeface="Open Sans" charset="0"/>
              </a:rPr>
              <a:t>Connecting and Disconnecting</a:t>
            </a:r>
          </a:p>
          <a:p>
            <a:pPr marL="285750" indent="-285750">
              <a:buFont typeface="Arial" panose="020B0604020202020204" pitchFamily="34" charset="0"/>
              <a:buChar char="•"/>
            </a:pPr>
            <a:r>
              <a:rPr lang="en-US" dirty="0">
                <a:latin typeface="Open Sans" charset="0"/>
                <a:ea typeface="Open Sans" charset="0"/>
                <a:cs typeface="Open Sans" charset="0"/>
              </a:rPr>
              <a:t>DDL, DML and DCL Statements</a:t>
            </a:r>
          </a:p>
          <a:p>
            <a:pPr marL="285750" indent="-285750">
              <a:buFont typeface="Arial" panose="020B0604020202020204" pitchFamily="34" charset="0"/>
              <a:buChar char="•"/>
            </a:pPr>
            <a:r>
              <a:rPr lang="en-US" dirty="0">
                <a:latin typeface="Open Sans" charset="0"/>
                <a:ea typeface="Open Sans" charset="0"/>
                <a:cs typeface="Open Sans" charset="0"/>
              </a:rPr>
              <a:t>Entering Basic Queries</a:t>
            </a:r>
          </a:p>
          <a:p>
            <a:pPr marL="285750" indent="-285750">
              <a:buFont typeface="Arial" panose="020B0604020202020204" pitchFamily="34" charset="0"/>
              <a:buChar char="•"/>
            </a:pPr>
            <a:r>
              <a:rPr lang="en-US" dirty="0">
                <a:latin typeface="Open Sans" charset="0"/>
                <a:ea typeface="Open Sans" charset="0"/>
                <a:cs typeface="Open Sans" charset="0"/>
              </a:rPr>
              <a:t>Creating and Using a Database</a:t>
            </a:r>
          </a:p>
        </p:txBody>
      </p:sp>
    </p:spTree>
    <p:custDataLst>
      <p:tags r:id="rId1"/>
    </p:custDataLst>
    <p:extLst>
      <p:ext uri="{BB962C8B-B14F-4D97-AF65-F5344CB8AC3E}">
        <p14:creationId xmlns:p14="http://schemas.microsoft.com/office/powerpoint/2010/main" val="1237756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5" name="Rectangle 4"/>
          <p:cNvSpPr/>
          <p:nvPr/>
        </p:nvSpPr>
        <p:spPr>
          <a:xfrm>
            <a:off x="191531" y="268288"/>
            <a:ext cx="2733834" cy="400110"/>
          </a:xfrm>
          <a:prstGeom prst="rect">
            <a:avLst/>
          </a:prstGeom>
        </p:spPr>
        <p:txBody>
          <a:bodyPr wrap="square">
            <a:spAutoFit/>
          </a:bodyPr>
          <a:lstStyle/>
          <a:p>
            <a:r>
              <a:rPr lang="en-US" sz="2000" dirty="0">
                <a:solidFill>
                  <a:srgbClr val="2E318E"/>
                </a:solidFill>
                <a:latin typeface="Open Sans" charset="0"/>
                <a:ea typeface="Open Sans" charset="0"/>
                <a:cs typeface="Open Sans" charset="0"/>
                <a:sym typeface="Montserrat"/>
              </a:rPr>
              <a:t>Create Table Syntax</a:t>
            </a:r>
          </a:p>
        </p:txBody>
      </p:sp>
      <p:sp>
        <p:nvSpPr>
          <p:cNvPr id="3" name="Rectangle 2"/>
          <p:cNvSpPr/>
          <p:nvPr/>
        </p:nvSpPr>
        <p:spPr>
          <a:xfrm>
            <a:off x="191531" y="737050"/>
            <a:ext cx="8952470" cy="3914918"/>
          </a:xfrm>
          <a:prstGeom prst="rect">
            <a:avLst/>
          </a:prstGeom>
        </p:spPr>
        <p:txBody>
          <a:bodyPr wrap="square">
            <a:spAutoFit/>
          </a:bodyPr>
          <a:lstStyle/>
          <a:p>
            <a:pPr>
              <a:lnSpc>
                <a:spcPct val="90000"/>
              </a:lnSpc>
            </a:pPr>
            <a:r>
              <a:rPr lang="en-US" sz="1200" dirty="0">
                <a:solidFill>
                  <a:schemeClr val="tx1"/>
                </a:solidFill>
                <a:latin typeface="Open Sans" charset="0"/>
                <a:ea typeface="Open Sans" charset="0"/>
                <a:cs typeface="Open Sans" charset="0"/>
              </a:rPr>
              <a:t>CREATE [TEMPORARY] TABLE [IF NOT EXISTS] </a:t>
            </a:r>
            <a:r>
              <a:rPr lang="en-US" sz="1200" dirty="0" err="1">
                <a:solidFill>
                  <a:schemeClr val="tx1"/>
                </a:solidFill>
                <a:latin typeface="Open Sans" charset="0"/>
                <a:ea typeface="Open Sans" charset="0"/>
                <a:cs typeface="Open Sans" charset="0"/>
              </a:rPr>
              <a:t>tbl_name</a:t>
            </a:r>
            <a:r>
              <a:rPr lang="en-US" sz="1200" dirty="0">
                <a:solidFill>
                  <a:schemeClr val="tx1"/>
                </a:solidFill>
                <a:latin typeface="Open Sans" charset="0"/>
                <a:ea typeface="Open Sans" charset="0"/>
                <a:cs typeface="Open Sans" charset="0"/>
              </a:rPr>
              <a:t> [(</a:t>
            </a:r>
            <a:r>
              <a:rPr lang="en-US" sz="1200" dirty="0" err="1">
                <a:solidFill>
                  <a:schemeClr val="tx1"/>
                </a:solidFill>
                <a:latin typeface="Open Sans" charset="0"/>
                <a:ea typeface="Open Sans" charset="0"/>
                <a:cs typeface="Open Sans" charset="0"/>
              </a:rPr>
              <a:t>definition_create</a:t>
            </a:r>
            <a:r>
              <a:rPr lang="en-US" sz="1200" dirty="0">
                <a:solidFill>
                  <a:schemeClr val="tx1"/>
                </a:solidFill>
                <a:latin typeface="Open Sans" charset="0"/>
                <a:ea typeface="Open Sans" charset="0"/>
                <a:cs typeface="Open Sans" charset="0"/>
              </a:rPr>
              <a:t>,...)] [</a:t>
            </a:r>
            <a:r>
              <a:rPr lang="en-US" sz="1200" dirty="0" err="1">
                <a:solidFill>
                  <a:schemeClr val="tx1"/>
                </a:solidFill>
                <a:latin typeface="Open Sans" charset="0"/>
                <a:ea typeface="Open Sans" charset="0"/>
                <a:cs typeface="Open Sans" charset="0"/>
              </a:rPr>
              <a:t>options_table</a:t>
            </a:r>
            <a:r>
              <a:rPr lang="en-US" sz="1200" dirty="0">
                <a:solidFill>
                  <a:schemeClr val="tx1"/>
                </a:solidFill>
                <a:latin typeface="Open Sans" charset="0"/>
                <a:ea typeface="Open Sans" charset="0"/>
                <a:cs typeface="Open Sans" charset="0"/>
              </a:rPr>
              <a:t>] [</a:t>
            </a:r>
            <a:r>
              <a:rPr lang="en-US" sz="1200" dirty="0" err="1">
                <a:solidFill>
                  <a:schemeClr val="tx1"/>
                </a:solidFill>
                <a:latin typeface="Open Sans" charset="0"/>
                <a:ea typeface="Open Sans" charset="0"/>
                <a:cs typeface="Open Sans" charset="0"/>
              </a:rPr>
              <a:t>sentence_select</a:t>
            </a:r>
            <a:r>
              <a:rPr lang="en-US" sz="1200" dirty="0">
                <a:solidFill>
                  <a:schemeClr val="tx1"/>
                </a:solidFill>
                <a:latin typeface="Open Sans" charset="0"/>
                <a:ea typeface="Open Sans" charset="0"/>
                <a:cs typeface="Open Sans" charset="0"/>
              </a:rPr>
              <a:t>]</a:t>
            </a:r>
          </a:p>
          <a:p>
            <a:pPr>
              <a:lnSpc>
                <a:spcPct val="90000"/>
              </a:lnSpc>
            </a:pPr>
            <a:endParaRPr lang="en-US" sz="1200" dirty="0">
              <a:solidFill>
                <a:schemeClr val="tx1"/>
              </a:solidFill>
              <a:latin typeface="Open Sans" charset="0"/>
              <a:ea typeface="Open Sans" charset="0"/>
              <a:cs typeface="Open Sans" charset="0"/>
            </a:endParaRPr>
          </a:p>
          <a:p>
            <a:pPr>
              <a:lnSpc>
                <a:spcPct val="90000"/>
              </a:lnSpc>
            </a:pPr>
            <a:r>
              <a:rPr lang="en-US" sz="1200" dirty="0">
                <a:solidFill>
                  <a:schemeClr val="tx1"/>
                </a:solidFill>
                <a:latin typeface="Open Sans" charset="0"/>
                <a:ea typeface="Open Sans" charset="0"/>
                <a:cs typeface="Open Sans" charset="0"/>
              </a:rPr>
              <a:t>CREATE [TEMPORARY] TABLE [IF NOT EXISTS] </a:t>
            </a:r>
            <a:r>
              <a:rPr lang="en-US" sz="1200" dirty="0" err="1">
                <a:solidFill>
                  <a:schemeClr val="tx1"/>
                </a:solidFill>
                <a:latin typeface="Open Sans" charset="0"/>
                <a:ea typeface="Open Sans" charset="0"/>
                <a:cs typeface="Open Sans" charset="0"/>
              </a:rPr>
              <a:t>tbl_name</a:t>
            </a:r>
            <a:r>
              <a:rPr lang="en-US" sz="1200" dirty="0">
                <a:solidFill>
                  <a:schemeClr val="tx1"/>
                </a:solidFill>
                <a:latin typeface="Open Sans" charset="0"/>
                <a:ea typeface="Open Sans" charset="0"/>
                <a:cs typeface="Open Sans" charset="0"/>
              </a:rPr>
              <a:t> [(] LIKE </a:t>
            </a:r>
            <a:r>
              <a:rPr lang="en-US" sz="1200" dirty="0" err="1">
                <a:solidFill>
                  <a:schemeClr val="tx1"/>
                </a:solidFill>
                <a:latin typeface="Open Sans" charset="0"/>
                <a:ea typeface="Open Sans" charset="0"/>
                <a:cs typeface="Open Sans" charset="0"/>
              </a:rPr>
              <a:t>old_tbl_name</a:t>
            </a:r>
            <a:r>
              <a:rPr lang="en-US" sz="1200" dirty="0">
                <a:solidFill>
                  <a:schemeClr val="tx1"/>
                </a:solidFill>
                <a:latin typeface="Open Sans" charset="0"/>
                <a:ea typeface="Open Sans" charset="0"/>
                <a:cs typeface="Open Sans" charset="0"/>
              </a:rPr>
              <a:t> [)];</a:t>
            </a:r>
          </a:p>
          <a:p>
            <a:pPr>
              <a:lnSpc>
                <a:spcPct val="90000"/>
              </a:lnSpc>
            </a:pPr>
            <a:endParaRPr lang="en-US" sz="1200" dirty="0">
              <a:solidFill>
                <a:schemeClr val="tx1"/>
              </a:solidFill>
              <a:latin typeface="Open Sans" charset="0"/>
              <a:ea typeface="Open Sans" charset="0"/>
              <a:cs typeface="Open Sans" charset="0"/>
            </a:endParaRPr>
          </a:p>
          <a:p>
            <a:pPr>
              <a:lnSpc>
                <a:spcPct val="90000"/>
              </a:lnSpc>
            </a:pPr>
            <a:r>
              <a:rPr lang="en-US" sz="1200" b="1" dirty="0" err="1">
                <a:solidFill>
                  <a:schemeClr val="tx1"/>
                </a:solidFill>
                <a:latin typeface="Open Sans" charset="0"/>
                <a:ea typeface="Open Sans" charset="0"/>
                <a:cs typeface="Open Sans" charset="0"/>
              </a:rPr>
              <a:t>Definition_create</a:t>
            </a:r>
            <a:endParaRPr lang="en-US" sz="1200" b="1" dirty="0">
              <a:solidFill>
                <a:schemeClr val="tx1"/>
              </a:solidFill>
              <a:latin typeface="Open Sans" charset="0"/>
              <a:ea typeface="Open Sans" charset="0"/>
              <a:cs typeface="Open Sans" charset="0"/>
            </a:endParaRPr>
          </a:p>
          <a:p>
            <a:pPr>
              <a:lnSpc>
                <a:spcPct val="90000"/>
              </a:lnSpc>
            </a:pPr>
            <a:r>
              <a:rPr lang="en-US" sz="1200" dirty="0" err="1">
                <a:solidFill>
                  <a:schemeClr val="tx1"/>
                </a:solidFill>
                <a:latin typeface="Open Sans" charset="0"/>
                <a:ea typeface="Open Sans" charset="0"/>
                <a:cs typeface="Open Sans" charset="0"/>
              </a:rPr>
              <a:t>columns_definition</a:t>
            </a:r>
            <a:endParaRPr lang="en-US" sz="1200" dirty="0">
              <a:solidFill>
                <a:schemeClr val="tx1"/>
              </a:solidFill>
              <a:latin typeface="Open Sans" charset="0"/>
              <a:ea typeface="Open Sans" charset="0"/>
              <a:cs typeface="Open Sans" charset="0"/>
            </a:endParaRPr>
          </a:p>
          <a:p>
            <a:pPr>
              <a:lnSpc>
                <a:spcPct val="90000"/>
              </a:lnSpc>
            </a:pPr>
            <a:r>
              <a:rPr lang="en-US" sz="1200" dirty="0">
                <a:solidFill>
                  <a:schemeClr val="tx1"/>
                </a:solidFill>
                <a:latin typeface="Open Sans" charset="0"/>
                <a:ea typeface="Open Sans" charset="0"/>
                <a:cs typeface="Open Sans" charset="0"/>
              </a:rPr>
              <a:t>| [CONSTRAINT [symbol]] PRIMARY KEY (</a:t>
            </a:r>
            <a:r>
              <a:rPr lang="en-US" sz="1200" dirty="0" err="1">
                <a:solidFill>
                  <a:schemeClr val="tx1"/>
                </a:solidFill>
                <a:latin typeface="Open Sans" charset="0"/>
                <a:ea typeface="Open Sans" charset="0"/>
                <a:cs typeface="Open Sans" charset="0"/>
              </a:rPr>
              <a:t>index_column_name</a:t>
            </a:r>
            <a:r>
              <a:rPr lang="en-US" sz="1200" dirty="0">
                <a:solidFill>
                  <a:schemeClr val="tx1"/>
                </a:solidFill>
                <a:latin typeface="Open Sans" charset="0"/>
                <a:ea typeface="Open Sans" charset="0"/>
                <a:cs typeface="Open Sans" charset="0"/>
              </a:rPr>
              <a:t>,...)</a:t>
            </a:r>
          </a:p>
          <a:p>
            <a:pPr>
              <a:lnSpc>
                <a:spcPct val="90000"/>
              </a:lnSpc>
            </a:pPr>
            <a:r>
              <a:rPr lang="en-US" sz="1200" dirty="0">
                <a:solidFill>
                  <a:schemeClr val="tx1"/>
                </a:solidFill>
                <a:latin typeface="Open Sans" charset="0"/>
                <a:ea typeface="Open Sans" charset="0"/>
                <a:cs typeface="Open Sans" charset="0"/>
              </a:rPr>
              <a:t>| KEY [</a:t>
            </a:r>
            <a:r>
              <a:rPr lang="en-US" sz="1200" dirty="0" err="1">
                <a:solidFill>
                  <a:schemeClr val="tx1"/>
                </a:solidFill>
                <a:latin typeface="Open Sans" charset="0"/>
                <a:ea typeface="Open Sans" charset="0"/>
                <a:cs typeface="Open Sans" charset="0"/>
              </a:rPr>
              <a:t>index_name</a:t>
            </a:r>
            <a:r>
              <a:rPr lang="en-US" sz="1200" dirty="0">
                <a:solidFill>
                  <a:schemeClr val="tx1"/>
                </a:solidFill>
                <a:latin typeface="Open Sans" charset="0"/>
                <a:ea typeface="Open Sans" charset="0"/>
                <a:cs typeface="Open Sans" charset="0"/>
              </a:rPr>
              <a:t>] (</a:t>
            </a:r>
            <a:r>
              <a:rPr lang="en-US" sz="1200" dirty="0" err="1">
                <a:solidFill>
                  <a:schemeClr val="tx1"/>
                </a:solidFill>
                <a:latin typeface="Open Sans" charset="0"/>
                <a:ea typeface="Open Sans" charset="0"/>
                <a:cs typeface="Open Sans" charset="0"/>
              </a:rPr>
              <a:t>nombre_col_index</a:t>
            </a:r>
            <a:r>
              <a:rPr lang="en-US" sz="1200" dirty="0">
                <a:solidFill>
                  <a:schemeClr val="tx1"/>
                </a:solidFill>
                <a:latin typeface="Open Sans" charset="0"/>
                <a:ea typeface="Open Sans" charset="0"/>
                <a:cs typeface="Open Sans" charset="0"/>
              </a:rPr>
              <a:t>,...)</a:t>
            </a:r>
          </a:p>
          <a:p>
            <a:pPr>
              <a:lnSpc>
                <a:spcPct val="90000"/>
              </a:lnSpc>
            </a:pPr>
            <a:r>
              <a:rPr lang="en-US" sz="1200" dirty="0">
                <a:solidFill>
                  <a:schemeClr val="tx1"/>
                </a:solidFill>
                <a:latin typeface="Open Sans" charset="0"/>
                <a:ea typeface="Open Sans" charset="0"/>
                <a:cs typeface="Open Sans" charset="0"/>
              </a:rPr>
              <a:t>| INDEX [</a:t>
            </a:r>
            <a:r>
              <a:rPr lang="en-US" sz="1200" dirty="0" err="1">
                <a:solidFill>
                  <a:schemeClr val="tx1"/>
                </a:solidFill>
                <a:latin typeface="Open Sans" charset="0"/>
                <a:ea typeface="Open Sans" charset="0"/>
                <a:cs typeface="Open Sans" charset="0"/>
              </a:rPr>
              <a:t>index_name</a:t>
            </a:r>
            <a:r>
              <a:rPr lang="en-US" sz="1200" dirty="0">
                <a:solidFill>
                  <a:schemeClr val="tx1"/>
                </a:solidFill>
                <a:latin typeface="Open Sans" charset="0"/>
                <a:ea typeface="Open Sans" charset="0"/>
                <a:cs typeface="Open Sans" charset="0"/>
              </a:rPr>
              <a:t>] (</a:t>
            </a:r>
            <a:r>
              <a:rPr lang="en-US" sz="1200" dirty="0" err="1">
                <a:solidFill>
                  <a:schemeClr val="tx1"/>
                </a:solidFill>
                <a:latin typeface="Open Sans" charset="0"/>
                <a:ea typeface="Open Sans" charset="0"/>
                <a:cs typeface="Open Sans" charset="0"/>
              </a:rPr>
              <a:t>index_col_name</a:t>
            </a:r>
            <a:r>
              <a:rPr lang="en-US" sz="1200" dirty="0">
                <a:solidFill>
                  <a:schemeClr val="tx1"/>
                </a:solidFill>
                <a:latin typeface="Open Sans" charset="0"/>
                <a:ea typeface="Open Sans" charset="0"/>
                <a:cs typeface="Open Sans" charset="0"/>
              </a:rPr>
              <a:t>,...)</a:t>
            </a:r>
          </a:p>
          <a:p>
            <a:pPr>
              <a:lnSpc>
                <a:spcPct val="90000"/>
              </a:lnSpc>
            </a:pPr>
            <a:r>
              <a:rPr lang="en-US" sz="1200" dirty="0">
                <a:solidFill>
                  <a:schemeClr val="tx1"/>
                </a:solidFill>
                <a:latin typeface="Open Sans" charset="0"/>
                <a:ea typeface="Open Sans" charset="0"/>
                <a:cs typeface="Open Sans" charset="0"/>
              </a:rPr>
              <a:t>| [CONSTRAINT [symbol]] UNIQUE [INDEX] [</a:t>
            </a:r>
            <a:r>
              <a:rPr lang="en-US" sz="1200" dirty="0" err="1">
                <a:solidFill>
                  <a:schemeClr val="tx1"/>
                </a:solidFill>
                <a:latin typeface="Open Sans" charset="0"/>
                <a:ea typeface="Open Sans" charset="0"/>
                <a:cs typeface="Open Sans" charset="0"/>
              </a:rPr>
              <a:t>index_name</a:t>
            </a:r>
            <a:r>
              <a:rPr lang="en-US" sz="1200" dirty="0">
                <a:solidFill>
                  <a:schemeClr val="tx1"/>
                </a:solidFill>
                <a:latin typeface="Open Sans" charset="0"/>
                <a:ea typeface="Open Sans" charset="0"/>
                <a:cs typeface="Open Sans" charset="0"/>
              </a:rPr>
              <a:t>] [</a:t>
            </a:r>
            <a:r>
              <a:rPr lang="en-US" sz="1200" dirty="0" err="1">
                <a:solidFill>
                  <a:schemeClr val="tx1"/>
                </a:solidFill>
                <a:latin typeface="Open Sans" charset="0"/>
                <a:ea typeface="Open Sans" charset="0"/>
                <a:cs typeface="Open Sans" charset="0"/>
              </a:rPr>
              <a:t>index_type</a:t>
            </a:r>
            <a:r>
              <a:rPr lang="en-US" sz="1200" dirty="0">
                <a:solidFill>
                  <a:schemeClr val="tx1"/>
                </a:solidFill>
                <a:latin typeface="Open Sans" charset="0"/>
                <a:ea typeface="Open Sans" charset="0"/>
                <a:cs typeface="Open Sans" charset="0"/>
              </a:rPr>
              <a:t>] (</a:t>
            </a:r>
            <a:r>
              <a:rPr lang="en-US" sz="1200" dirty="0" err="1">
                <a:solidFill>
                  <a:schemeClr val="tx1"/>
                </a:solidFill>
                <a:latin typeface="Open Sans" charset="0"/>
                <a:ea typeface="Open Sans" charset="0"/>
                <a:cs typeface="Open Sans" charset="0"/>
              </a:rPr>
              <a:t>nombre_col_index</a:t>
            </a:r>
            <a:r>
              <a:rPr lang="en-US" sz="1200" dirty="0">
                <a:solidFill>
                  <a:schemeClr val="tx1"/>
                </a:solidFill>
                <a:latin typeface="Open Sans" charset="0"/>
                <a:ea typeface="Open Sans" charset="0"/>
                <a:cs typeface="Open Sans" charset="0"/>
              </a:rPr>
              <a:t>,...)</a:t>
            </a:r>
          </a:p>
          <a:p>
            <a:pPr>
              <a:lnSpc>
                <a:spcPct val="90000"/>
              </a:lnSpc>
            </a:pPr>
            <a:r>
              <a:rPr lang="en-US" sz="1200" dirty="0">
                <a:solidFill>
                  <a:schemeClr val="tx1"/>
                </a:solidFill>
                <a:latin typeface="Open Sans" charset="0"/>
                <a:ea typeface="Open Sans" charset="0"/>
                <a:cs typeface="Open Sans" charset="0"/>
              </a:rPr>
              <a:t>| [FULLTEXT|SPATIAL] [INDEX] [</a:t>
            </a:r>
            <a:r>
              <a:rPr lang="en-US" sz="1200" dirty="0" err="1">
                <a:solidFill>
                  <a:schemeClr val="tx1"/>
                </a:solidFill>
                <a:latin typeface="Open Sans" charset="0"/>
                <a:ea typeface="Open Sans" charset="0"/>
                <a:cs typeface="Open Sans" charset="0"/>
              </a:rPr>
              <a:t>nombre_index</a:t>
            </a:r>
            <a:r>
              <a:rPr lang="en-US" sz="1200" dirty="0">
                <a:solidFill>
                  <a:schemeClr val="tx1"/>
                </a:solidFill>
                <a:latin typeface="Open Sans" charset="0"/>
                <a:ea typeface="Open Sans" charset="0"/>
                <a:cs typeface="Open Sans" charset="0"/>
              </a:rPr>
              <a:t>] (</a:t>
            </a:r>
            <a:r>
              <a:rPr lang="en-US" sz="1200" dirty="0" err="1">
                <a:solidFill>
                  <a:schemeClr val="tx1"/>
                </a:solidFill>
                <a:latin typeface="Open Sans" charset="0"/>
                <a:ea typeface="Open Sans" charset="0"/>
                <a:cs typeface="Open Sans" charset="0"/>
              </a:rPr>
              <a:t>nombre_col_index</a:t>
            </a:r>
            <a:r>
              <a:rPr lang="en-US" sz="1200" dirty="0">
                <a:solidFill>
                  <a:schemeClr val="tx1"/>
                </a:solidFill>
                <a:latin typeface="Open Sans" charset="0"/>
                <a:ea typeface="Open Sans" charset="0"/>
                <a:cs typeface="Open Sans" charset="0"/>
              </a:rPr>
              <a:t>,...)</a:t>
            </a:r>
          </a:p>
          <a:p>
            <a:pPr>
              <a:lnSpc>
                <a:spcPct val="90000"/>
              </a:lnSpc>
            </a:pPr>
            <a:r>
              <a:rPr lang="en-US" sz="1200" dirty="0">
                <a:solidFill>
                  <a:schemeClr val="tx1"/>
                </a:solidFill>
                <a:latin typeface="Open Sans" charset="0"/>
                <a:ea typeface="Open Sans" charset="0"/>
                <a:cs typeface="Open Sans" charset="0"/>
              </a:rPr>
              <a:t>| [CONSTRAINT [</a:t>
            </a:r>
            <a:r>
              <a:rPr lang="en-US" sz="1200" dirty="0" err="1">
                <a:solidFill>
                  <a:schemeClr val="tx1"/>
                </a:solidFill>
                <a:latin typeface="Open Sans" charset="0"/>
                <a:ea typeface="Open Sans" charset="0"/>
                <a:cs typeface="Open Sans" charset="0"/>
              </a:rPr>
              <a:t>símbolo</a:t>
            </a:r>
            <a:r>
              <a:rPr lang="en-US" sz="1200" dirty="0">
                <a:solidFill>
                  <a:schemeClr val="tx1"/>
                </a:solidFill>
                <a:latin typeface="Open Sans" charset="0"/>
                <a:ea typeface="Open Sans" charset="0"/>
                <a:cs typeface="Open Sans" charset="0"/>
              </a:rPr>
              <a:t>]] FOREIGN KEY [</a:t>
            </a:r>
            <a:r>
              <a:rPr lang="en-US" sz="1200" dirty="0" err="1">
                <a:solidFill>
                  <a:schemeClr val="tx1"/>
                </a:solidFill>
                <a:latin typeface="Open Sans" charset="0"/>
                <a:ea typeface="Open Sans" charset="0"/>
                <a:cs typeface="Open Sans" charset="0"/>
              </a:rPr>
              <a:t>nombre_index</a:t>
            </a:r>
            <a:r>
              <a:rPr lang="en-US" sz="1200" dirty="0">
                <a:solidFill>
                  <a:schemeClr val="tx1"/>
                </a:solidFill>
                <a:latin typeface="Open Sans" charset="0"/>
                <a:ea typeface="Open Sans" charset="0"/>
                <a:cs typeface="Open Sans" charset="0"/>
              </a:rPr>
              <a:t>] (</a:t>
            </a:r>
            <a:r>
              <a:rPr lang="en-US" sz="1200" dirty="0" err="1">
                <a:solidFill>
                  <a:schemeClr val="tx1"/>
                </a:solidFill>
                <a:latin typeface="Open Sans" charset="0"/>
                <a:ea typeface="Open Sans" charset="0"/>
                <a:cs typeface="Open Sans" charset="0"/>
              </a:rPr>
              <a:t>nombre_col_index</a:t>
            </a:r>
            <a:r>
              <a:rPr lang="en-US" sz="1200" dirty="0">
                <a:solidFill>
                  <a:schemeClr val="tx1"/>
                </a:solidFill>
                <a:latin typeface="Open Sans" charset="0"/>
                <a:ea typeface="Open Sans" charset="0"/>
                <a:cs typeface="Open Sans" charset="0"/>
              </a:rPr>
              <a:t>,...) [</a:t>
            </a:r>
            <a:r>
              <a:rPr lang="en-US" sz="1200" dirty="0" err="1">
                <a:solidFill>
                  <a:schemeClr val="tx1"/>
                </a:solidFill>
                <a:latin typeface="Open Sans" charset="0"/>
                <a:ea typeface="Open Sans" charset="0"/>
                <a:cs typeface="Open Sans" charset="0"/>
              </a:rPr>
              <a:t>definición_referencia</a:t>
            </a:r>
            <a:r>
              <a:rPr lang="en-US" sz="1200" dirty="0">
                <a:solidFill>
                  <a:schemeClr val="tx1"/>
                </a:solidFill>
                <a:latin typeface="Open Sans" charset="0"/>
                <a:ea typeface="Open Sans" charset="0"/>
                <a:cs typeface="Open Sans" charset="0"/>
              </a:rPr>
              <a:t>] |  CHECK (expr)</a:t>
            </a:r>
          </a:p>
          <a:p>
            <a:pPr>
              <a:lnSpc>
                <a:spcPct val="90000"/>
              </a:lnSpc>
            </a:pPr>
            <a:endParaRPr lang="en-US" sz="1200" dirty="0">
              <a:solidFill>
                <a:schemeClr val="tx1"/>
              </a:solidFill>
              <a:latin typeface="Open Sans" charset="0"/>
              <a:ea typeface="Open Sans" charset="0"/>
              <a:cs typeface="Open Sans" charset="0"/>
            </a:endParaRPr>
          </a:p>
          <a:p>
            <a:pPr>
              <a:lnSpc>
                <a:spcPct val="90000"/>
              </a:lnSpc>
            </a:pPr>
            <a:r>
              <a:rPr lang="en-US" sz="1200" b="1" dirty="0" err="1">
                <a:solidFill>
                  <a:schemeClr val="tx1"/>
                </a:solidFill>
                <a:latin typeface="Open Sans" charset="0"/>
                <a:ea typeface="Open Sans" charset="0"/>
                <a:cs typeface="Open Sans" charset="0"/>
              </a:rPr>
              <a:t>columns_definition</a:t>
            </a:r>
            <a:endParaRPr lang="en-US" sz="1200" b="1" dirty="0">
              <a:solidFill>
                <a:schemeClr val="tx1"/>
              </a:solidFill>
              <a:latin typeface="Open Sans" charset="0"/>
              <a:ea typeface="Open Sans" charset="0"/>
              <a:cs typeface="Open Sans" charset="0"/>
            </a:endParaRPr>
          </a:p>
          <a:p>
            <a:pPr>
              <a:lnSpc>
                <a:spcPct val="90000"/>
              </a:lnSpc>
            </a:pPr>
            <a:r>
              <a:rPr lang="en-US" sz="1200" dirty="0" err="1">
                <a:solidFill>
                  <a:schemeClr val="tx1"/>
                </a:solidFill>
                <a:latin typeface="Open Sans" charset="0"/>
                <a:ea typeface="Open Sans" charset="0"/>
                <a:cs typeface="Open Sans" charset="0"/>
              </a:rPr>
              <a:t>column_name</a:t>
            </a:r>
            <a:r>
              <a:rPr lang="en-US" sz="1200" dirty="0">
                <a:solidFill>
                  <a:schemeClr val="tx1"/>
                </a:solidFill>
                <a:latin typeface="Open Sans" charset="0"/>
                <a:ea typeface="Open Sans" charset="0"/>
                <a:cs typeface="Open Sans" charset="0"/>
              </a:rPr>
              <a:t> type [NOT NULL | NULL] [DEFAULT </a:t>
            </a:r>
            <a:r>
              <a:rPr lang="en-US" sz="1200" dirty="0" err="1">
                <a:solidFill>
                  <a:schemeClr val="tx1"/>
                </a:solidFill>
                <a:latin typeface="Open Sans" charset="0"/>
                <a:ea typeface="Open Sans" charset="0"/>
                <a:cs typeface="Open Sans" charset="0"/>
              </a:rPr>
              <a:t>default_value</a:t>
            </a:r>
            <a:r>
              <a:rPr lang="en-US" sz="1200" dirty="0">
                <a:solidFill>
                  <a:schemeClr val="tx1"/>
                </a:solidFill>
                <a:latin typeface="Open Sans" charset="0"/>
                <a:ea typeface="Open Sans" charset="0"/>
                <a:cs typeface="Open Sans" charset="0"/>
              </a:rPr>
              <a:t>] [AUTO_INCREMENT] [[PRIMARY] KEY]  [COMMENT 'string'] [</a:t>
            </a:r>
            <a:r>
              <a:rPr lang="en-US" sz="1200" dirty="0" err="1">
                <a:solidFill>
                  <a:schemeClr val="tx1"/>
                </a:solidFill>
                <a:latin typeface="Open Sans" charset="0"/>
                <a:ea typeface="Open Sans" charset="0"/>
                <a:cs typeface="Open Sans" charset="0"/>
              </a:rPr>
              <a:t>reference_definition</a:t>
            </a:r>
            <a:r>
              <a:rPr lang="en-US" sz="1200" dirty="0">
                <a:solidFill>
                  <a:schemeClr val="tx1"/>
                </a:solidFill>
                <a:latin typeface="Open Sans" charset="0"/>
                <a:ea typeface="Open Sans" charset="0"/>
                <a:cs typeface="Open Sans" charset="0"/>
              </a:rPr>
              <a:t>]</a:t>
            </a:r>
          </a:p>
          <a:p>
            <a:pPr>
              <a:lnSpc>
                <a:spcPct val="90000"/>
              </a:lnSpc>
            </a:pPr>
            <a:endParaRPr lang="en-US" sz="1200" dirty="0">
              <a:solidFill>
                <a:schemeClr val="tx1"/>
              </a:solidFill>
              <a:latin typeface="Open Sans" charset="0"/>
              <a:ea typeface="Open Sans" charset="0"/>
              <a:cs typeface="Open Sans" charset="0"/>
            </a:endParaRPr>
          </a:p>
          <a:p>
            <a:pPr>
              <a:lnSpc>
                <a:spcPct val="90000"/>
              </a:lnSpc>
            </a:pPr>
            <a:r>
              <a:rPr lang="en-US" sz="1200" b="1" dirty="0" err="1">
                <a:solidFill>
                  <a:schemeClr val="tx1"/>
                </a:solidFill>
                <a:latin typeface="Open Sans" charset="0"/>
                <a:ea typeface="Open Sans" charset="0"/>
                <a:cs typeface="Open Sans" charset="0"/>
              </a:rPr>
              <a:t>reference_definition</a:t>
            </a:r>
            <a:endParaRPr lang="en-US" sz="1200" b="1" dirty="0">
              <a:solidFill>
                <a:schemeClr val="tx1"/>
              </a:solidFill>
              <a:latin typeface="Open Sans" charset="0"/>
              <a:ea typeface="Open Sans" charset="0"/>
              <a:cs typeface="Open Sans" charset="0"/>
            </a:endParaRPr>
          </a:p>
          <a:p>
            <a:pPr>
              <a:lnSpc>
                <a:spcPct val="90000"/>
              </a:lnSpc>
            </a:pPr>
            <a:r>
              <a:rPr lang="en-US" sz="1200" dirty="0">
                <a:solidFill>
                  <a:schemeClr val="tx1"/>
                </a:solidFill>
                <a:latin typeface="Open Sans" charset="0"/>
                <a:ea typeface="Open Sans" charset="0"/>
                <a:cs typeface="Open Sans" charset="0"/>
              </a:rPr>
              <a:t>REFERENCES </a:t>
            </a:r>
            <a:r>
              <a:rPr lang="en-US" sz="1200" dirty="0" err="1">
                <a:solidFill>
                  <a:schemeClr val="tx1"/>
                </a:solidFill>
                <a:latin typeface="Open Sans" charset="0"/>
                <a:ea typeface="Open Sans" charset="0"/>
                <a:cs typeface="Open Sans" charset="0"/>
              </a:rPr>
              <a:t>table_name</a:t>
            </a:r>
            <a:r>
              <a:rPr lang="en-US" sz="1200" dirty="0">
                <a:solidFill>
                  <a:schemeClr val="tx1"/>
                </a:solidFill>
                <a:latin typeface="Open Sans" charset="0"/>
                <a:ea typeface="Open Sans" charset="0"/>
                <a:cs typeface="Open Sans" charset="0"/>
              </a:rPr>
              <a:t> [(</a:t>
            </a:r>
            <a:r>
              <a:rPr lang="en-US" sz="1200" dirty="0" err="1">
                <a:solidFill>
                  <a:schemeClr val="tx1"/>
                </a:solidFill>
                <a:latin typeface="Open Sans" charset="0"/>
                <a:ea typeface="Open Sans" charset="0"/>
                <a:cs typeface="Open Sans" charset="0"/>
              </a:rPr>
              <a:t>index_col_name</a:t>
            </a:r>
            <a:r>
              <a:rPr lang="en-US" sz="1200" dirty="0">
                <a:solidFill>
                  <a:schemeClr val="tx1"/>
                </a:solidFill>
                <a:latin typeface="Open Sans" charset="0"/>
                <a:ea typeface="Open Sans" charset="0"/>
                <a:cs typeface="Open Sans" charset="0"/>
              </a:rPr>
              <a:t>,...)] [MATCH FULL | MATCH PARTIAL | MATCH SIMPLE] [ON  DELETE </a:t>
            </a:r>
            <a:r>
              <a:rPr lang="en-US" sz="1200" dirty="0" err="1">
                <a:solidFill>
                  <a:schemeClr val="tx1"/>
                </a:solidFill>
                <a:latin typeface="Open Sans" charset="0"/>
                <a:ea typeface="Open Sans" charset="0"/>
                <a:cs typeface="Open Sans" charset="0"/>
              </a:rPr>
              <a:t>reference_options</a:t>
            </a:r>
            <a:r>
              <a:rPr lang="en-US" sz="1200" dirty="0">
                <a:solidFill>
                  <a:schemeClr val="tx1"/>
                </a:solidFill>
                <a:latin typeface="Open Sans" charset="0"/>
                <a:ea typeface="Open Sans" charset="0"/>
                <a:cs typeface="Open Sans" charset="0"/>
              </a:rPr>
              <a:t>] [ON UPDATE </a:t>
            </a:r>
            <a:r>
              <a:rPr lang="en-US" sz="1200" dirty="0" err="1">
                <a:solidFill>
                  <a:schemeClr val="tx1"/>
                </a:solidFill>
                <a:latin typeface="Open Sans" charset="0"/>
                <a:ea typeface="Open Sans" charset="0"/>
                <a:cs typeface="Open Sans" charset="0"/>
              </a:rPr>
              <a:t>reference_options</a:t>
            </a:r>
            <a:r>
              <a:rPr lang="en-US" sz="1200" dirty="0">
                <a:solidFill>
                  <a:schemeClr val="tx1"/>
                </a:solidFill>
                <a:latin typeface="Open Sans" charset="0"/>
                <a:ea typeface="Open Sans" charset="0"/>
                <a:cs typeface="Open Sans" charset="0"/>
              </a:rPr>
              <a:t>]</a:t>
            </a:r>
          </a:p>
          <a:p>
            <a:pPr>
              <a:lnSpc>
                <a:spcPct val="90000"/>
              </a:lnSpc>
            </a:pPr>
            <a:endParaRPr lang="en-US" sz="1200" dirty="0">
              <a:solidFill>
                <a:schemeClr val="tx1"/>
              </a:solidFill>
              <a:latin typeface="Open Sans" charset="0"/>
              <a:ea typeface="Open Sans" charset="0"/>
              <a:cs typeface="Open Sans" charset="0"/>
            </a:endParaRPr>
          </a:p>
          <a:p>
            <a:pPr>
              <a:lnSpc>
                <a:spcPct val="90000"/>
              </a:lnSpc>
            </a:pPr>
            <a:r>
              <a:rPr lang="en-US" sz="1200" b="1" dirty="0" err="1">
                <a:solidFill>
                  <a:schemeClr val="tx1"/>
                </a:solidFill>
                <a:latin typeface="Open Sans" charset="0"/>
                <a:ea typeface="Open Sans" charset="0"/>
                <a:cs typeface="Open Sans" charset="0"/>
              </a:rPr>
              <a:t>reference_options</a:t>
            </a:r>
            <a:endParaRPr lang="en-US" sz="1200" b="1" dirty="0">
              <a:solidFill>
                <a:schemeClr val="tx1"/>
              </a:solidFill>
              <a:latin typeface="Open Sans" charset="0"/>
              <a:ea typeface="Open Sans" charset="0"/>
              <a:cs typeface="Open Sans" charset="0"/>
            </a:endParaRPr>
          </a:p>
          <a:p>
            <a:pPr>
              <a:lnSpc>
                <a:spcPct val="90000"/>
              </a:lnSpc>
            </a:pPr>
            <a:r>
              <a:rPr lang="en-US" sz="1200" dirty="0">
                <a:solidFill>
                  <a:schemeClr val="tx1"/>
                </a:solidFill>
                <a:latin typeface="Open Sans" charset="0"/>
                <a:ea typeface="Open Sans" charset="0"/>
                <a:cs typeface="Open Sans" charset="0"/>
              </a:rPr>
              <a:t>RESTRICT | CASCADE | SET NULL | NO ACTION | SET DEFAULT</a:t>
            </a:r>
          </a:p>
        </p:txBody>
      </p:sp>
    </p:spTree>
    <p:custDataLst>
      <p:tags r:id="rId1"/>
    </p:custDataLst>
    <p:extLst>
      <p:ext uri="{BB962C8B-B14F-4D97-AF65-F5344CB8AC3E}">
        <p14:creationId xmlns:p14="http://schemas.microsoft.com/office/powerpoint/2010/main" val="4123696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5" name="Rectangle 4"/>
          <p:cNvSpPr/>
          <p:nvPr/>
        </p:nvSpPr>
        <p:spPr>
          <a:xfrm>
            <a:off x="373063" y="268288"/>
            <a:ext cx="2674130"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MySQL column	types</a:t>
            </a:r>
          </a:p>
        </p:txBody>
      </p:sp>
      <p:sp>
        <p:nvSpPr>
          <p:cNvPr id="6" name="object 6">
            <a:extLst>
              <a:ext uri="{FF2B5EF4-FFF2-40B4-BE49-F238E27FC236}">
                <a16:creationId xmlns:a16="http://schemas.microsoft.com/office/drawing/2014/main" id="{EAC49168-D5D9-4863-BC52-3B4D129A259C}"/>
              </a:ext>
            </a:extLst>
          </p:cNvPr>
          <p:cNvSpPr txBox="1"/>
          <p:nvPr/>
        </p:nvSpPr>
        <p:spPr>
          <a:xfrm>
            <a:off x="302741" y="801130"/>
            <a:ext cx="5051425" cy="2814873"/>
          </a:xfrm>
          <a:prstGeom prst="rect">
            <a:avLst/>
          </a:prstGeom>
          <a:solidFill>
            <a:srgbClr val="CCCCE5"/>
          </a:solidFill>
          <a:ln w="9344">
            <a:solidFill>
              <a:srgbClr val="00007C"/>
            </a:solidFill>
          </a:ln>
        </p:spPr>
        <p:txBody>
          <a:bodyPr lIns="0" tIns="6350" rIns="0" bIns="0">
            <a:spAutoFit/>
          </a:bodyPr>
          <a:lstStyle/>
          <a:p>
            <a:pPr>
              <a:spcBef>
                <a:spcPts val="50"/>
              </a:spcBef>
              <a:defRPr/>
            </a:pPr>
            <a:endParaRPr sz="1450" dirty="0">
              <a:latin typeface="Times New Roman"/>
              <a:cs typeface="Times New Roman"/>
            </a:endParaRPr>
          </a:p>
          <a:p>
            <a:pPr marL="90170">
              <a:defRPr/>
            </a:pPr>
            <a:r>
              <a:rPr sz="1200" dirty="0">
                <a:solidFill>
                  <a:schemeClr val="tx1"/>
                </a:solidFill>
                <a:latin typeface="Open Sans" charset="0"/>
                <a:ea typeface="Open Sans" charset="0"/>
                <a:cs typeface="Open Sans" charset="0"/>
              </a:rPr>
              <a:t>TINYINT[(length)] [UNSIGNED] [ZEROFILL]</a:t>
            </a:r>
          </a:p>
          <a:p>
            <a:pPr marL="90170">
              <a:spcBef>
                <a:spcPts val="10"/>
              </a:spcBef>
              <a:defRPr/>
            </a:pPr>
            <a:r>
              <a:rPr sz="1200" dirty="0">
                <a:solidFill>
                  <a:schemeClr val="tx1"/>
                </a:solidFill>
                <a:latin typeface="Open Sans" charset="0"/>
                <a:ea typeface="Open Sans" charset="0"/>
                <a:cs typeface="Open Sans" charset="0"/>
              </a:rPr>
              <a:t>| SMALLINT[(length)] [UNSIGNED] [ZEROFILL]</a:t>
            </a:r>
          </a:p>
          <a:p>
            <a:pPr marL="90170">
              <a:spcBef>
                <a:spcPts val="10"/>
              </a:spcBef>
              <a:defRPr/>
            </a:pPr>
            <a:r>
              <a:rPr sz="1200" dirty="0">
                <a:solidFill>
                  <a:schemeClr val="tx1"/>
                </a:solidFill>
                <a:latin typeface="Open Sans" charset="0"/>
                <a:ea typeface="Open Sans" charset="0"/>
                <a:cs typeface="Open Sans" charset="0"/>
              </a:rPr>
              <a:t>| MEDIUMINT[(length)] [UNSIGNED] [ZEROFILL]</a:t>
            </a:r>
          </a:p>
          <a:p>
            <a:pPr marL="90170">
              <a:spcBef>
                <a:spcPts val="10"/>
              </a:spcBef>
              <a:defRPr/>
            </a:pPr>
            <a:r>
              <a:rPr sz="1200" dirty="0">
                <a:solidFill>
                  <a:schemeClr val="tx1"/>
                </a:solidFill>
                <a:latin typeface="Open Sans" charset="0"/>
                <a:ea typeface="Open Sans" charset="0"/>
                <a:cs typeface="Open Sans" charset="0"/>
              </a:rPr>
              <a:t>| INT[(length)] [UNSIGNED] [ZEROFILL]</a:t>
            </a:r>
          </a:p>
          <a:p>
            <a:pPr marL="90170">
              <a:spcBef>
                <a:spcPts val="10"/>
              </a:spcBef>
              <a:defRPr/>
            </a:pPr>
            <a:r>
              <a:rPr sz="1200" dirty="0">
                <a:solidFill>
                  <a:schemeClr val="tx1"/>
                </a:solidFill>
                <a:latin typeface="Open Sans" charset="0"/>
                <a:ea typeface="Open Sans" charset="0"/>
                <a:cs typeface="Open Sans" charset="0"/>
              </a:rPr>
              <a:t>| INTEGER[(length)] [UNSIGNED] [ZEROFILL]</a:t>
            </a:r>
          </a:p>
          <a:p>
            <a:pPr marL="90170">
              <a:spcBef>
                <a:spcPts val="10"/>
              </a:spcBef>
              <a:defRPr/>
            </a:pPr>
            <a:r>
              <a:rPr sz="1200" dirty="0">
                <a:solidFill>
                  <a:schemeClr val="tx1"/>
                </a:solidFill>
                <a:latin typeface="Open Sans" charset="0"/>
                <a:ea typeface="Open Sans" charset="0"/>
                <a:cs typeface="Open Sans" charset="0"/>
              </a:rPr>
              <a:t>| BIGINT[(length)] [UNSIGNED] [ZEROFILL]</a:t>
            </a:r>
          </a:p>
          <a:p>
            <a:pPr marL="90170">
              <a:spcBef>
                <a:spcPts val="10"/>
              </a:spcBef>
              <a:defRPr/>
            </a:pPr>
            <a:r>
              <a:rPr sz="1200" dirty="0">
                <a:solidFill>
                  <a:schemeClr val="tx1"/>
                </a:solidFill>
                <a:latin typeface="Open Sans" charset="0"/>
                <a:ea typeface="Open Sans" charset="0"/>
                <a:cs typeface="Open Sans" charset="0"/>
              </a:rPr>
              <a:t>| REAL[(length,decimals)] [UNSIGNED] [ZEROFILL]</a:t>
            </a:r>
          </a:p>
          <a:p>
            <a:pPr marL="90170">
              <a:spcBef>
                <a:spcPts val="10"/>
              </a:spcBef>
              <a:defRPr/>
            </a:pPr>
            <a:r>
              <a:rPr sz="1200" dirty="0">
                <a:solidFill>
                  <a:schemeClr val="tx1"/>
                </a:solidFill>
                <a:latin typeface="Open Sans" charset="0"/>
                <a:ea typeface="Open Sans" charset="0"/>
                <a:cs typeface="Open Sans" charset="0"/>
              </a:rPr>
              <a:t>| DOUBLE[(length,decimals)] [UNSIGNED] [ZEROFILL]</a:t>
            </a:r>
          </a:p>
          <a:p>
            <a:pPr marL="90170">
              <a:spcBef>
                <a:spcPts val="10"/>
              </a:spcBef>
              <a:defRPr/>
            </a:pPr>
            <a:r>
              <a:rPr sz="1200" dirty="0">
                <a:solidFill>
                  <a:schemeClr val="tx1"/>
                </a:solidFill>
                <a:latin typeface="Open Sans" charset="0"/>
                <a:ea typeface="Open Sans" charset="0"/>
                <a:cs typeface="Open Sans" charset="0"/>
              </a:rPr>
              <a:t>| FLOAT[(length,decimals)] [UNSIGNED] [ZEROFILL]</a:t>
            </a:r>
          </a:p>
          <a:p>
            <a:pPr marL="90170">
              <a:spcBef>
                <a:spcPts val="10"/>
              </a:spcBef>
              <a:defRPr/>
            </a:pPr>
            <a:r>
              <a:rPr sz="1200" dirty="0">
                <a:solidFill>
                  <a:schemeClr val="tx1"/>
                </a:solidFill>
                <a:latin typeface="Open Sans" charset="0"/>
                <a:ea typeface="Open Sans" charset="0"/>
                <a:cs typeface="Open Sans" charset="0"/>
              </a:rPr>
              <a:t>| DECIMAL(length,decimals) [UNSIGNED] [ZEROFILL]</a:t>
            </a:r>
          </a:p>
          <a:p>
            <a:pPr marL="90170">
              <a:spcBef>
                <a:spcPts val="10"/>
              </a:spcBef>
              <a:defRPr/>
            </a:pPr>
            <a:r>
              <a:rPr sz="1200" dirty="0">
                <a:solidFill>
                  <a:schemeClr val="tx1"/>
                </a:solidFill>
                <a:latin typeface="Open Sans" charset="0"/>
                <a:ea typeface="Open Sans" charset="0"/>
                <a:cs typeface="Open Sans" charset="0"/>
              </a:rPr>
              <a:t>| NUMERIC(length,decimals) [UNSIGNED] [ZEROFILL]</a:t>
            </a:r>
          </a:p>
          <a:p>
            <a:pPr marL="90170">
              <a:spcBef>
                <a:spcPts val="10"/>
              </a:spcBef>
              <a:defRPr/>
            </a:pPr>
            <a:r>
              <a:rPr sz="1200" dirty="0">
                <a:solidFill>
                  <a:schemeClr val="tx1"/>
                </a:solidFill>
                <a:latin typeface="Open Sans" charset="0"/>
                <a:ea typeface="Open Sans" charset="0"/>
                <a:cs typeface="Open Sans" charset="0"/>
              </a:rPr>
              <a:t>| DATE | TIME | TIMESTAMP | DATETIME</a:t>
            </a:r>
          </a:p>
          <a:p>
            <a:pPr marL="90170">
              <a:spcBef>
                <a:spcPts val="10"/>
              </a:spcBef>
              <a:defRPr/>
            </a:pPr>
            <a:r>
              <a:rPr sz="1200" dirty="0">
                <a:solidFill>
                  <a:schemeClr val="tx1"/>
                </a:solidFill>
                <a:latin typeface="Open Sans" charset="0"/>
                <a:ea typeface="Open Sans" charset="0"/>
                <a:cs typeface="Open Sans" charset="0"/>
              </a:rPr>
              <a:t>| CHAR(length) [BINARY | ASCII | UNICODE]</a:t>
            </a:r>
          </a:p>
          <a:p>
            <a:pPr marL="90170">
              <a:spcBef>
                <a:spcPts val="10"/>
              </a:spcBef>
              <a:defRPr/>
            </a:pPr>
            <a:r>
              <a:rPr sz="1200" dirty="0">
                <a:solidFill>
                  <a:schemeClr val="tx1"/>
                </a:solidFill>
                <a:latin typeface="Open Sans" charset="0"/>
                <a:ea typeface="Open Sans" charset="0"/>
                <a:cs typeface="Open Sans" charset="0"/>
              </a:rPr>
              <a:t>| VARCHAR(length) [BINARY]</a:t>
            </a:r>
          </a:p>
        </p:txBody>
      </p:sp>
      <p:sp>
        <p:nvSpPr>
          <p:cNvPr id="7" name="object 10">
            <a:extLst>
              <a:ext uri="{FF2B5EF4-FFF2-40B4-BE49-F238E27FC236}">
                <a16:creationId xmlns:a16="http://schemas.microsoft.com/office/drawing/2014/main" id="{48A7D654-4EE1-4948-88D2-B0E8615D90CC}"/>
              </a:ext>
            </a:extLst>
          </p:cNvPr>
          <p:cNvSpPr txBox="1"/>
          <p:nvPr/>
        </p:nvSpPr>
        <p:spPr>
          <a:xfrm>
            <a:off x="5570066" y="801130"/>
            <a:ext cx="2962275" cy="2776401"/>
          </a:xfrm>
          <a:prstGeom prst="rect">
            <a:avLst/>
          </a:prstGeom>
          <a:solidFill>
            <a:srgbClr val="CCCCE5"/>
          </a:solidFill>
          <a:ln w="9344">
            <a:solidFill>
              <a:srgbClr val="00007C"/>
            </a:solidFill>
          </a:ln>
        </p:spPr>
        <p:txBody>
          <a:bodyPr lIns="0" tIns="635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90170" eaLnBrk="1" hangingPunct="1">
              <a:spcBef>
                <a:spcPts val="50"/>
              </a:spcBef>
              <a:defRPr/>
            </a:pPr>
            <a:endParaRPr lang="en-US" altLang="en-US" sz="1200" dirty="0">
              <a:latin typeface="Open Sans" charset="0"/>
              <a:ea typeface="Open Sans" charset="0"/>
              <a:cs typeface="Open Sans" charset="0"/>
            </a:endParaRPr>
          </a:p>
          <a:p>
            <a:pPr marL="90170" eaLnBrk="1" hangingPunct="1">
              <a:defRPr/>
            </a:pPr>
            <a:r>
              <a:rPr lang="en-US" altLang="en-US" sz="1200" dirty="0">
                <a:latin typeface="Open Sans" charset="0"/>
                <a:ea typeface="Open Sans" charset="0"/>
                <a:cs typeface="Open Sans" charset="0"/>
              </a:rPr>
              <a:t>| TINYBLOB</a:t>
            </a:r>
          </a:p>
          <a:p>
            <a:pPr marL="90170" eaLnBrk="1" hangingPunct="1">
              <a:spcBef>
                <a:spcPts val="13"/>
              </a:spcBef>
              <a:defRPr/>
            </a:pPr>
            <a:r>
              <a:rPr lang="en-US" altLang="en-US" sz="1200" dirty="0">
                <a:latin typeface="Open Sans" charset="0"/>
                <a:ea typeface="Open Sans" charset="0"/>
                <a:cs typeface="Open Sans" charset="0"/>
              </a:rPr>
              <a:t>| BLOB</a:t>
            </a:r>
          </a:p>
          <a:p>
            <a:pPr marL="90170" eaLnBrk="1" hangingPunct="1">
              <a:spcBef>
                <a:spcPts val="13"/>
              </a:spcBef>
              <a:defRPr/>
            </a:pPr>
            <a:r>
              <a:rPr lang="en-US" altLang="en-US" sz="1200" dirty="0">
                <a:latin typeface="Open Sans" charset="0"/>
                <a:ea typeface="Open Sans" charset="0"/>
                <a:cs typeface="Open Sans" charset="0"/>
              </a:rPr>
              <a:t>| MEDIUMBLOB</a:t>
            </a:r>
          </a:p>
          <a:p>
            <a:pPr marL="90170" eaLnBrk="1" hangingPunct="1">
              <a:spcBef>
                <a:spcPts val="13"/>
              </a:spcBef>
              <a:defRPr/>
            </a:pPr>
            <a:r>
              <a:rPr lang="en-US" altLang="en-US" sz="1200" dirty="0">
                <a:latin typeface="Open Sans" charset="0"/>
                <a:ea typeface="Open Sans" charset="0"/>
                <a:cs typeface="Open Sans" charset="0"/>
              </a:rPr>
              <a:t>| LONGBLOB</a:t>
            </a:r>
          </a:p>
          <a:p>
            <a:pPr marL="90170" eaLnBrk="1" hangingPunct="1">
              <a:spcBef>
                <a:spcPts val="13"/>
              </a:spcBef>
              <a:defRPr/>
            </a:pPr>
            <a:r>
              <a:rPr lang="en-US" altLang="en-US" sz="1200" dirty="0">
                <a:latin typeface="Open Sans" charset="0"/>
                <a:ea typeface="Open Sans" charset="0"/>
                <a:cs typeface="Open Sans" charset="0"/>
              </a:rPr>
              <a:t>| TINYTEXT</a:t>
            </a:r>
          </a:p>
          <a:p>
            <a:pPr marL="90170" eaLnBrk="1" hangingPunct="1">
              <a:spcBef>
                <a:spcPts val="13"/>
              </a:spcBef>
              <a:defRPr/>
            </a:pPr>
            <a:r>
              <a:rPr lang="en-US" altLang="en-US" sz="1200" dirty="0">
                <a:latin typeface="Open Sans" charset="0"/>
                <a:ea typeface="Open Sans" charset="0"/>
                <a:cs typeface="Open Sans" charset="0"/>
              </a:rPr>
              <a:t>| TEXT</a:t>
            </a:r>
          </a:p>
          <a:p>
            <a:pPr marL="90170" eaLnBrk="1" hangingPunct="1">
              <a:spcBef>
                <a:spcPts val="13"/>
              </a:spcBef>
              <a:defRPr/>
            </a:pPr>
            <a:r>
              <a:rPr lang="en-US" altLang="en-US" sz="1200" dirty="0">
                <a:latin typeface="Open Sans" charset="0"/>
                <a:ea typeface="Open Sans" charset="0"/>
                <a:cs typeface="Open Sans" charset="0"/>
              </a:rPr>
              <a:t>| MEDIUMTEXT</a:t>
            </a:r>
          </a:p>
          <a:p>
            <a:pPr marL="90170" eaLnBrk="1" hangingPunct="1">
              <a:spcBef>
                <a:spcPts val="13"/>
              </a:spcBef>
              <a:defRPr/>
            </a:pPr>
            <a:r>
              <a:rPr lang="en-US" altLang="en-US" sz="1200" dirty="0">
                <a:latin typeface="Open Sans" charset="0"/>
                <a:ea typeface="Open Sans" charset="0"/>
                <a:cs typeface="Open Sans" charset="0"/>
              </a:rPr>
              <a:t>| LONGTEXT</a:t>
            </a:r>
          </a:p>
          <a:p>
            <a:pPr marL="90170" eaLnBrk="1" hangingPunct="1">
              <a:defRPr/>
            </a:pPr>
            <a:r>
              <a:rPr lang="en-US" altLang="en-US" sz="1200" dirty="0">
                <a:latin typeface="Open Sans" charset="0"/>
                <a:ea typeface="Open Sans" charset="0"/>
                <a:cs typeface="Open Sans" charset="0"/>
              </a:rPr>
              <a:t>| ENUM(value1,value2,value3,...)  SET(value1,value2,value3,...)</a:t>
            </a:r>
          </a:p>
          <a:p>
            <a:pPr marL="90170" eaLnBrk="1" hangingPunct="1">
              <a:spcBef>
                <a:spcPts val="13"/>
              </a:spcBef>
              <a:defRPr/>
            </a:pPr>
            <a:r>
              <a:rPr lang="en-US" altLang="en-US" sz="1200" dirty="0">
                <a:latin typeface="Open Sans" charset="0"/>
                <a:ea typeface="Open Sans" charset="0"/>
                <a:cs typeface="Open Sans" charset="0"/>
              </a:rPr>
              <a:t>| </a:t>
            </a:r>
            <a:r>
              <a:rPr lang="en-US" altLang="en-US" sz="1200" dirty="0" err="1">
                <a:latin typeface="Open Sans" charset="0"/>
                <a:ea typeface="Open Sans" charset="0"/>
                <a:cs typeface="Open Sans" charset="0"/>
              </a:rPr>
              <a:t>spatial_type</a:t>
            </a:r>
            <a:endParaRPr lang="en-US" altLang="en-US" sz="1200" dirty="0">
              <a:latin typeface="Open Sans" charset="0"/>
              <a:ea typeface="Open Sans" charset="0"/>
              <a:cs typeface="Open Sans" charset="0"/>
            </a:endParaRPr>
          </a:p>
          <a:p>
            <a:pPr marL="90170" eaLnBrk="1" hangingPunct="1">
              <a:spcBef>
                <a:spcPts val="13"/>
              </a:spcBef>
              <a:defRPr/>
            </a:pPr>
            <a:endParaRPr lang="en-US" altLang="en-US" sz="1200" dirty="0">
              <a:latin typeface="Open Sans" charset="0"/>
              <a:ea typeface="Open Sans" charset="0"/>
              <a:cs typeface="Open Sans" charset="0"/>
            </a:endParaRPr>
          </a:p>
          <a:p>
            <a:pPr marL="90170" eaLnBrk="1" hangingPunct="1">
              <a:spcBef>
                <a:spcPts val="13"/>
              </a:spcBef>
              <a:defRPr/>
            </a:pPr>
            <a:endParaRPr lang="en-US" altLang="en-US" sz="1200" dirty="0">
              <a:latin typeface="Open Sans" charset="0"/>
              <a:ea typeface="Open Sans" charset="0"/>
              <a:cs typeface="Open Sans" charset="0"/>
            </a:endParaRPr>
          </a:p>
          <a:p>
            <a:pPr marL="90170" eaLnBrk="1" hangingPunct="1">
              <a:spcBef>
                <a:spcPts val="13"/>
              </a:spcBef>
              <a:defRPr/>
            </a:pPr>
            <a:endParaRPr lang="en-US" altLang="en-US" sz="1200" dirty="0">
              <a:latin typeface="Open Sans" charset="0"/>
              <a:ea typeface="Open Sans" charset="0"/>
              <a:cs typeface="Open Sans" charset="0"/>
            </a:endParaRPr>
          </a:p>
        </p:txBody>
      </p:sp>
    </p:spTree>
    <p:custDataLst>
      <p:tags r:id="rId1"/>
    </p:custDataLst>
    <p:extLst>
      <p:ext uri="{BB962C8B-B14F-4D97-AF65-F5344CB8AC3E}">
        <p14:creationId xmlns:p14="http://schemas.microsoft.com/office/powerpoint/2010/main" val="20766316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2152" y="261684"/>
            <a:ext cx="4524945" cy="400110"/>
          </a:xfrm>
          <a:prstGeom prst="rect">
            <a:avLst/>
          </a:prstGeom>
        </p:spPr>
        <p:txBody>
          <a:bodyPr wrap="square">
            <a:spAutoFit/>
          </a:bodyPr>
          <a:lstStyle/>
          <a:p>
            <a:r>
              <a:rPr lang="en-US" sz="2000" dirty="0">
                <a:solidFill>
                  <a:srgbClr val="2E318E"/>
                </a:solidFill>
                <a:latin typeface="Open Sans" charset="0"/>
                <a:ea typeface="Open Sans" charset="0"/>
                <a:cs typeface="Open Sans" charset="0"/>
              </a:rPr>
              <a:t>Data Manipulation Language (DML)</a:t>
            </a:r>
          </a:p>
        </p:txBody>
      </p:sp>
      <p:sp>
        <p:nvSpPr>
          <p:cNvPr id="4" name="Rectangle 3"/>
          <p:cNvSpPr/>
          <p:nvPr/>
        </p:nvSpPr>
        <p:spPr>
          <a:xfrm>
            <a:off x="711200" y="1357848"/>
            <a:ext cx="6931378" cy="1754326"/>
          </a:xfrm>
          <a:prstGeom prst="rect">
            <a:avLst/>
          </a:prstGeom>
        </p:spPr>
        <p:txBody>
          <a:bodyPr wrap="square">
            <a:spAutoFit/>
          </a:bodyPr>
          <a:lstStyle/>
          <a:p>
            <a:pPr marL="274320" indent="-274320">
              <a:spcBef>
                <a:spcPts val="580"/>
              </a:spcBef>
              <a:buFont typeface="Arial" panose="020B0604020202020204" pitchFamily="34" charset="0"/>
              <a:buChar char="•"/>
              <a:defRPr/>
            </a:pPr>
            <a:r>
              <a:rPr lang="en-US" dirty="0">
                <a:solidFill>
                  <a:schemeClr val="tx1">
                    <a:lumMod val="75000"/>
                    <a:lumOff val="25000"/>
                  </a:schemeClr>
                </a:solidFill>
                <a:latin typeface="Open Sans" charset="0"/>
                <a:ea typeface="Open Sans" charset="0"/>
                <a:cs typeface="Open Sans" charset="0"/>
              </a:rPr>
              <a:t>Data Manipulation Language (DML) statements are used for managing data within schema objects DML deals with data manipulation, and therefore includes most common SQL statements such SELECT, INSERT, etc. </a:t>
            </a:r>
          </a:p>
          <a:p>
            <a:pPr marL="274320" indent="-274320">
              <a:spcBef>
                <a:spcPts val="580"/>
              </a:spcBef>
              <a:buFont typeface="Arial" panose="020B0604020202020204" pitchFamily="34" charset="0"/>
              <a:buChar char="•"/>
              <a:defRPr/>
            </a:pPr>
            <a:endParaRPr lang="en-US" dirty="0">
              <a:solidFill>
                <a:schemeClr val="tx1">
                  <a:lumMod val="75000"/>
                  <a:lumOff val="25000"/>
                </a:schemeClr>
              </a:solidFill>
              <a:latin typeface="Open Sans" charset="0"/>
              <a:ea typeface="Open Sans" charset="0"/>
              <a:cs typeface="Open Sans" charset="0"/>
            </a:endParaRPr>
          </a:p>
          <a:p>
            <a:pPr marL="274320" indent="-274320">
              <a:spcBef>
                <a:spcPts val="580"/>
              </a:spcBef>
              <a:buFont typeface="Arial" panose="020B0604020202020204" pitchFamily="34" charset="0"/>
              <a:buChar char="•"/>
              <a:defRPr/>
            </a:pPr>
            <a:r>
              <a:rPr lang="en-US" dirty="0">
                <a:solidFill>
                  <a:schemeClr val="tx1">
                    <a:lumMod val="75000"/>
                    <a:lumOff val="25000"/>
                  </a:schemeClr>
                </a:solidFill>
                <a:latin typeface="Open Sans" charset="0"/>
                <a:ea typeface="Open Sans" charset="0"/>
                <a:cs typeface="Open Sans" charset="0"/>
              </a:rPr>
              <a:t>DML allows to add / modify / delete data itself.</a:t>
            </a:r>
            <a:br>
              <a:rPr lang="en-US" dirty="0">
                <a:solidFill>
                  <a:schemeClr val="tx1">
                    <a:lumMod val="75000"/>
                    <a:lumOff val="25000"/>
                  </a:schemeClr>
                </a:solidFill>
                <a:latin typeface="Open Sans" charset="0"/>
                <a:ea typeface="Open Sans" charset="0"/>
                <a:cs typeface="Open Sans" charset="0"/>
              </a:rPr>
            </a:br>
            <a:r>
              <a:rPr lang="en-US" dirty="0">
                <a:solidFill>
                  <a:schemeClr val="tx1">
                    <a:lumMod val="75000"/>
                    <a:lumOff val="25000"/>
                  </a:schemeClr>
                </a:solidFill>
                <a:latin typeface="Open Sans" charset="0"/>
                <a:ea typeface="Open Sans" charset="0"/>
                <a:cs typeface="Open Sans" charset="0"/>
              </a:rPr>
              <a:t>DML is used to manipulate with the existing data in the database objects (insert, select, update, delete).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DEB1174-2DB6-4438-B9BB-8824967753DB}"/>
              </a:ext>
            </a:extLst>
          </p:cNvPr>
          <p:cNvSpPr/>
          <p:nvPr/>
        </p:nvSpPr>
        <p:spPr>
          <a:xfrm>
            <a:off x="362152" y="261684"/>
            <a:ext cx="2392335" cy="400110"/>
          </a:xfrm>
          <a:prstGeom prst="rect">
            <a:avLst/>
          </a:prstGeom>
        </p:spPr>
        <p:txBody>
          <a:bodyPr wrap="square">
            <a:spAutoFit/>
          </a:bodyPr>
          <a:lstStyle/>
          <a:p>
            <a:r>
              <a:rPr lang="en-US" sz="2000" dirty="0">
                <a:solidFill>
                  <a:srgbClr val="2E318E"/>
                </a:solidFill>
                <a:latin typeface="Open Sans" charset="0"/>
                <a:ea typeface="Open Sans" charset="0"/>
                <a:cs typeface="Open Sans" charset="0"/>
              </a:rPr>
              <a:t>DML Commands:</a:t>
            </a:r>
          </a:p>
        </p:txBody>
      </p:sp>
      <p:sp>
        <p:nvSpPr>
          <p:cNvPr id="4" name="Rectangle 3">
            <a:extLst>
              <a:ext uri="{FF2B5EF4-FFF2-40B4-BE49-F238E27FC236}">
                <a16:creationId xmlns:a16="http://schemas.microsoft.com/office/drawing/2014/main" id="{BE577755-D894-4EAA-AF49-1E8071D5F4A8}"/>
              </a:ext>
            </a:extLst>
          </p:cNvPr>
          <p:cNvSpPr/>
          <p:nvPr/>
        </p:nvSpPr>
        <p:spPr>
          <a:xfrm>
            <a:off x="722870" y="964563"/>
            <a:ext cx="4572000" cy="3539430"/>
          </a:xfrm>
          <a:prstGeom prst="rect">
            <a:avLst/>
          </a:prstGeom>
        </p:spPr>
        <p:txBody>
          <a:bodyPr>
            <a:spAutoFit/>
          </a:bodyPr>
          <a:lstStyle/>
          <a:p>
            <a:r>
              <a:rPr lang="en-US" dirty="0"/>
              <a:t>1.INSERT</a:t>
            </a:r>
            <a:br>
              <a:rPr lang="en-US" dirty="0"/>
            </a:br>
            <a:r>
              <a:rPr lang="en-US" dirty="0"/>
              <a:t>2.SELECT</a:t>
            </a:r>
            <a:br>
              <a:rPr lang="en-US" dirty="0"/>
            </a:br>
            <a:r>
              <a:rPr lang="en-US" dirty="0"/>
              <a:t>3.UPDATE</a:t>
            </a:r>
            <a:br>
              <a:rPr lang="en-US" dirty="0"/>
            </a:br>
            <a:r>
              <a:rPr lang="en-US" dirty="0"/>
              <a:t>4.DELETE</a:t>
            </a:r>
            <a:br>
              <a:rPr lang="en-US" dirty="0"/>
            </a:br>
            <a:br>
              <a:rPr lang="en-US" dirty="0"/>
            </a:br>
            <a:r>
              <a:rPr lang="en-US" dirty="0"/>
              <a:t>*INSERT:</a:t>
            </a:r>
            <a:br>
              <a:rPr lang="en-US" dirty="0"/>
            </a:br>
            <a:r>
              <a:rPr lang="en-US" dirty="0"/>
              <a:t>Syntax: INSERT INTO Table name values();</a:t>
            </a:r>
          </a:p>
          <a:p>
            <a:br>
              <a:rPr lang="en-US" dirty="0"/>
            </a:br>
            <a:r>
              <a:rPr lang="en-US" dirty="0"/>
              <a:t>*SELECT:</a:t>
            </a:r>
            <a:br>
              <a:rPr lang="en-US" dirty="0"/>
            </a:br>
            <a:r>
              <a:rPr lang="en-US" dirty="0"/>
              <a:t>Syntax: Select*from &lt;table name&gt;</a:t>
            </a:r>
            <a:br>
              <a:rPr lang="en-US" dirty="0"/>
            </a:br>
            <a:endParaRPr lang="en-US" dirty="0"/>
          </a:p>
          <a:p>
            <a:r>
              <a:rPr lang="en-US" dirty="0"/>
              <a:t>*UPDATE:</a:t>
            </a:r>
            <a:br>
              <a:rPr lang="en-US" dirty="0"/>
            </a:br>
            <a:r>
              <a:rPr lang="en-US" dirty="0"/>
              <a:t>Syntax: Update&lt;table name&gt; set to(calculation);</a:t>
            </a:r>
            <a:br>
              <a:rPr lang="en-US" dirty="0"/>
            </a:br>
            <a:endParaRPr lang="en-US" dirty="0"/>
          </a:p>
          <a:p>
            <a:r>
              <a:rPr lang="en-US" dirty="0"/>
              <a:t>*DELETE:</a:t>
            </a:r>
            <a:br>
              <a:rPr lang="en-US" dirty="0"/>
            </a:br>
            <a:r>
              <a:rPr lang="en-US" dirty="0"/>
              <a:t>Syntax: Delete form&lt;table name&gt;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2" y="268288"/>
            <a:ext cx="5020662" cy="400110"/>
          </a:xfrm>
          <a:prstGeom prst="rect">
            <a:avLst/>
          </a:prstGeom>
        </p:spPr>
        <p:txBody>
          <a:bodyPr wrap="square">
            <a:spAutoFit/>
          </a:bodyPr>
          <a:lstStyle/>
          <a:p>
            <a:r>
              <a:rPr lang="en-US" sz="2000" dirty="0">
                <a:solidFill>
                  <a:srgbClr val="2E318E"/>
                </a:solidFill>
                <a:latin typeface="Open Sans" charset="0"/>
                <a:ea typeface="Open Sans" charset="0"/>
                <a:cs typeface="Open Sans" charset="0"/>
              </a:rPr>
              <a:t>Data Control Language	(DCL)</a:t>
            </a:r>
            <a:endParaRPr lang="en-US" sz="2000" dirty="0">
              <a:solidFill>
                <a:srgbClr val="2E318E"/>
              </a:solidFill>
              <a:latin typeface="Open Sans" charset="0"/>
              <a:ea typeface="Open Sans" charset="0"/>
              <a:cs typeface="Open Sans" charset="0"/>
              <a:sym typeface="Montserrat"/>
            </a:endParaRPr>
          </a:p>
        </p:txBody>
      </p:sp>
      <p:sp>
        <p:nvSpPr>
          <p:cNvPr id="3" name="Rectangle 2"/>
          <p:cNvSpPr/>
          <p:nvPr/>
        </p:nvSpPr>
        <p:spPr>
          <a:xfrm>
            <a:off x="970722" y="1617643"/>
            <a:ext cx="6414052" cy="3323987"/>
          </a:xfrm>
          <a:prstGeom prst="rect">
            <a:avLst/>
          </a:prstGeom>
        </p:spPr>
        <p:txBody>
          <a:bodyPr wrap="square">
            <a:spAutoFit/>
          </a:bodyPr>
          <a:lstStyle/>
          <a:p>
            <a:pPr marL="285750" indent="-285750">
              <a:buFont typeface="Arial" panose="020B0604020202020204" pitchFamily="34" charset="0"/>
              <a:buChar char="•"/>
            </a:pPr>
            <a:r>
              <a:rPr lang="en-US" dirty="0">
                <a:latin typeface="Open Sans" charset="0"/>
                <a:ea typeface="Open Sans" charset="0"/>
                <a:cs typeface="Open Sans" charset="0"/>
              </a:rPr>
              <a:t>DCL is the abstract of Data Control Language. </a:t>
            </a:r>
          </a:p>
          <a:p>
            <a:pPr marL="285750" indent="-285750">
              <a:buFont typeface="Arial" panose="020B0604020202020204" pitchFamily="34" charset="0"/>
              <a:buChar char="•"/>
            </a:pPr>
            <a:r>
              <a:rPr lang="en-US" dirty="0">
                <a:latin typeface="Open Sans" charset="0"/>
                <a:ea typeface="Open Sans" charset="0"/>
                <a:cs typeface="Open Sans" charset="0"/>
              </a:rPr>
              <a:t>Data Control Language includes commands such as GRANT, and concerns with rights, permissions and other controls of the database system. </a:t>
            </a:r>
          </a:p>
          <a:p>
            <a:pPr marL="285750" indent="-285750">
              <a:buFont typeface="Arial" panose="020B0604020202020204" pitchFamily="34" charset="0"/>
              <a:buChar char="•"/>
            </a:pPr>
            <a:r>
              <a:rPr lang="en-US" dirty="0">
                <a:latin typeface="Open Sans" charset="0"/>
                <a:ea typeface="Open Sans" charset="0"/>
                <a:cs typeface="Open Sans" charset="0"/>
              </a:rPr>
              <a:t>DCL is used to grant / revoke permissions on databases and their contents. </a:t>
            </a:r>
          </a:p>
          <a:p>
            <a:pPr marL="285750" indent="-285750">
              <a:buFont typeface="Arial" panose="020B0604020202020204" pitchFamily="34" charset="0"/>
              <a:buChar char="•"/>
            </a:pPr>
            <a:r>
              <a:rPr lang="en-US" dirty="0">
                <a:latin typeface="Open Sans" charset="0"/>
                <a:ea typeface="Open Sans" charset="0"/>
                <a:cs typeface="Open Sans" charset="0"/>
              </a:rPr>
              <a:t>DCL is simple, but MySQL permissions are a bit complex. </a:t>
            </a:r>
          </a:p>
          <a:p>
            <a:pPr marL="285750" indent="-285750">
              <a:buFont typeface="Arial" panose="020B0604020202020204" pitchFamily="34" charset="0"/>
              <a:buChar char="•"/>
            </a:pPr>
            <a:r>
              <a:rPr lang="en-US" dirty="0">
                <a:latin typeface="Open Sans" charset="0"/>
                <a:ea typeface="Open Sans" charset="0"/>
                <a:cs typeface="Open Sans" charset="0"/>
              </a:rPr>
              <a:t>DCL is about security. DCL is used to control the database transaction.</a:t>
            </a:r>
          </a:p>
          <a:p>
            <a:pPr marL="285750" indent="-285750">
              <a:buFont typeface="Arial" panose="020B0604020202020204" pitchFamily="34" charset="0"/>
              <a:buChar char="•"/>
            </a:pPr>
            <a:r>
              <a:rPr lang="en-US" dirty="0">
                <a:latin typeface="Open Sans" charset="0"/>
                <a:ea typeface="Open Sans" charset="0"/>
                <a:cs typeface="Open Sans" charset="0"/>
              </a:rPr>
              <a:t>DCL statement allow you to control who has access to specific object in your database.</a:t>
            </a:r>
          </a:p>
          <a:p>
            <a:pPr marL="285750" indent="-285750">
              <a:buFont typeface="Arial" panose="020B0604020202020204" pitchFamily="34" charset="0"/>
              <a:buChar char="•"/>
            </a:pPr>
            <a:endParaRPr lang="en-US" dirty="0">
              <a:latin typeface="Open Sans" charset="0"/>
              <a:ea typeface="Open Sans" charset="0"/>
              <a:cs typeface="Open Sans" charset="0"/>
            </a:endParaRPr>
          </a:p>
          <a:p>
            <a:r>
              <a:rPr lang="en-US" b="1" dirty="0">
                <a:latin typeface="Open Sans" charset="0"/>
                <a:ea typeface="Open Sans" charset="0"/>
                <a:cs typeface="Open Sans" charset="0"/>
              </a:rPr>
              <a:t>GRANT </a:t>
            </a:r>
          </a:p>
          <a:p>
            <a:r>
              <a:rPr lang="en-US" b="1" dirty="0">
                <a:latin typeface="Open Sans" charset="0"/>
                <a:ea typeface="Open Sans" charset="0"/>
                <a:cs typeface="Open Sans" charset="0"/>
              </a:rPr>
              <a:t>REVOKE</a:t>
            </a:r>
          </a:p>
          <a:p>
            <a:br>
              <a:rPr lang="en-US" dirty="0">
                <a:latin typeface="Open Sans" charset="0"/>
                <a:ea typeface="Open Sans" charset="0"/>
                <a:cs typeface="Open Sans" charset="0"/>
              </a:rPr>
            </a:br>
            <a:endParaRPr lang="en-US" dirty="0">
              <a:latin typeface="Open Sans" charset="0"/>
              <a:ea typeface="Open Sans" charset="0"/>
              <a:cs typeface="Open Sans"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629520"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rPr>
              <a:t>Data Control Language (DCL)</a:t>
            </a:r>
          </a:p>
        </p:txBody>
      </p:sp>
      <p:sp>
        <p:nvSpPr>
          <p:cNvPr id="3" name="Rectangle 2"/>
          <p:cNvSpPr/>
          <p:nvPr/>
        </p:nvSpPr>
        <p:spPr>
          <a:xfrm>
            <a:off x="450180" y="1125539"/>
            <a:ext cx="6762045" cy="2677656"/>
          </a:xfrm>
          <a:prstGeom prst="rect">
            <a:avLst/>
          </a:prstGeom>
        </p:spPr>
        <p:txBody>
          <a:bodyPr wrap="square">
            <a:spAutoFit/>
          </a:bodyPr>
          <a:lstStyle/>
          <a:p>
            <a:pPr marL="285750" indent="-285750">
              <a:buFont typeface="Arial" panose="020B0604020202020204" pitchFamily="34" charset="0"/>
              <a:buChar char="•"/>
            </a:pPr>
            <a:r>
              <a:rPr lang="en-US" dirty="0">
                <a:latin typeface="Open Sans" charset="0"/>
                <a:ea typeface="Open Sans" charset="0"/>
                <a:cs typeface="Open Sans" charset="0"/>
              </a:rPr>
              <a:t>GRANT :It provides the  user's access privileges to the database. </a:t>
            </a:r>
          </a:p>
          <a:p>
            <a:pPr marL="285750" indent="-285750">
              <a:buFont typeface="Arial" panose="020B0604020202020204" pitchFamily="34" charset="0"/>
              <a:buChar char="•"/>
            </a:pPr>
            <a:endParaRPr lang="en-US" dirty="0">
              <a:latin typeface="Open Sans" charset="0"/>
              <a:ea typeface="Open Sans" charset="0"/>
              <a:cs typeface="Open Sans" charset="0"/>
            </a:endParaRPr>
          </a:p>
          <a:p>
            <a:pPr marL="285750" indent="-285750">
              <a:buFont typeface="Arial" panose="020B0604020202020204" pitchFamily="34" charset="0"/>
              <a:buChar char="•"/>
            </a:pPr>
            <a:r>
              <a:rPr lang="en-US" dirty="0">
                <a:latin typeface="Open Sans" charset="0"/>
                <a:ea typeface="Open Sans" charset="0"/>
                <a:cs typeface="Open Sans" charset="0"/>
              </a:rPr>
              <a:t>In the MySQL database offers both the administrator and user a great extent of the control options. </a:t>
            </a:r>
          </a:p>
          <a:p>
            <a:pPr marL="285750" indent="-285750">
              <a:buFont typeface="Arial" panose="020B0604020202020204" pitchFamily="34" charset="0"/>
              <a:buChar char="•"/>
            </a:pPr>
            <a:r>
              <a:rPr lang="en-US" dirty="0">
                <a:latin typeface="Open Sans" charset="0"/>
                <a:ea typeface="Open Sans" charset="0"/>
                <a:cs typeface="Open Sans" charset="0"/>
              </a:rPr>
              <a:t>By the administration side of the process includes the possibility for the administrators to control certain user privileges over the MySQL server by restricting their access to an entire the database or </a:t>
            </a:r>
            <a:r>
              <a:rPr lang="en-US" dirty="0" err="1">
                <a:latin typeface="Open Sans" charset="0"/>
                <a:ea typeface="Open Sans" charset="0"/>
                <a:cs typeface="Open Sans" charset="0"/>
              </a:rPr>
              <a:t>ust</a:t>
            </a:r>
            <a:r>
              <a:rPr lang="en-US" dirty="0">
                <a:latin typeface="Open Sans" charset="0"/>
                <a:ea typeface="Open Sans" charset="0"/>
                <a:cs typeface="Open Sans" charset="0"/>
              </a:rPr>
              <a:t> limiting permissions for a specific </a:t>
            </a:r>
            <a:r>
              <a:rPr lang="en-US" dirty="0" err="1">
                <a:latin typeface="Open Sans" charset="0"/>
                <a:ea typeface="Open Sans" charset="0"/>
                <a:cs typeface="Open Sans" charset="0"/>
              </a:rPr>
              <a:t>table.It</a:t>
            </a:r>
            <a:r>
              <a:rPr lang="en-US" dirty="0">
                <a:latin typeface="Open Sans" charset="0"/>
                <a:ea typeface="Open Sans" charset="0"/>
                <a:cs typeface="Open Sans" charset="0"/>
              </a:rPr>
              <a:t> Creates an entry in the security system that </a:t>
            </a:r>
            <a:br>
              <a:rPr lang="en-US" dirty="0">
                <a:latin typeface="Open Sans" charset="0"/>
                <a:ea typeface="Open Sans" charset="0"/>
                <a:cs typeface="Open Sans" charset="0"/>
              </a:rPr>
            </a:br>
            <a:r>
              <a:rPr lang="en-US" dirty="0">
                <a:latin typeface="Open Sans" charset="0"/>
                <a:ea typeface="Open Sans" charset="0"/>
                <a:cs typeface="Open Sans" charset="0"/>
              </a:rPr>
              <a:t>allows a user in the current database to work with data in the current database or execute specific statements.</a:t>
            </a:r>
            <a:br>
              <a:rPr lang="en-US" dirty="0">
                <a:latin typeface="Open Sans" charset="0"/>
                <a:ea typeface="Open Sans" charset="0"/>
                <a:cs typeface="Open Sans" charset="0"/>
              </a:rPr>
            </a:br>
            <a:br>
              <a:rPr lang="en-US" dirty="0">
                <a:latin typeface="Open Sans" charset="0"/>
                <a:ea typeface="Open Sans" charset="0"/>
                <a:cs typeface="Open Sans" charset="0"/>
              </a:rPr>
            </a:br>
            <a:endParaRPr lang="en-US" dirty="0">
              <a:latin typeface="Open Sans" charset="0"/>
              <a:ea typeface="Open Sans" charset="0"/>
              <a:cs typeface="Open Sans"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587842"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Data Control Language	(DCL)</a:t>
            </a:r>
          </a:p>
        </p:txBody>
      </p:sp>
      <p:sp>
        <p:nvSpPr>
          <p:cNvPr id="3" name="Rectangle 2"/>
          <p:cNvSpPr/>
          <p:nvPr/>
        </p:nvSpPr>
        <p:spPr>
          <a:xfrm>
            <a:off x="609600" y="1129413"/>
            <a:ext cx="7540977" cy="3770263"/>
          </a:xfrm>
          <a:prstGeom prst="rect">
            <a:avLst/>
          </a:prstGeom>
        </p:spPr>
        <p:txBody>
          <a:bodyPr wrap="square">
            <a:spAutoFit/>
          </a:bodyPr>
          <a:lstStyle/>
          <a:p>
            <a:pPr>
              <a:spcBef>
                <a:spcPts val="580"/>
              </a:spcBef>
              <a:defRPr/>
            </a:pPr>
            <a:br>
              <a:rPr lang="en-US" dirty="0">
                <a:latin typeface="Open Sans" charset="0"/>
                <a:ea typeface="Open Sans" charset="0"/>
                <a:cs typeface="Open Sans" charset="0"/>
              </a:rPr>
            </a:br>
            <a:r>
              <a:rPr lang="en-US" b="1" dirty="0">
                <a:latin typeface="Open Sans" charset="0"/>
                <a:ea typeface="Open Sans" charset="0"/>
                <a:cs typeface="Open Sans" charset="0"/>
              </a:rPr>
              <a:t>Syntax :</a:t>
            </a:r>
            <a:br>
              <a:rPr lang="en-US" dirty="0">
                <a:latin typeface="Open Sans" charset="0"/>
                <a:ea typeface="Open Sans" charset="0"/>
                <a:cs typeface="Open Sans" charset="0"/>
              </a:rPr>
            </a:br>
            <a:r>
              <a:rPr lang="en-US" dirty="0">
                <a:latin typeface="Open Sans" charset="0"/>
                <a:ea typeface="Open Sans" charset="0"/>
                <a:cs typeface="Open Sans" charset="0"/>
              </a:rPr>
              <a:t>Statement permissions:</a:t>
            </a:r>
          </a:p>
          <a:p>
            <a:pPr>
              <a:spcBef>
                <a:spcPts val="580"/>
              </a:spcBef>
              <a:defRPr/>
            </a:pPr>
            <a:r>
              <a:rPr lang="en-US" dirty="0">
                <a:latin typeface="Open Sans" charset="0"/>
                <a:ea typeface="Open Sans" charset="0"/>
                <a:cs typeface="Open Sans" charset="0"/>
              </a:rPr>
              <a:t>GRANT { ALL | statement [ ,...n ] }</a:t>
            </a:r>
            <a:br>
              <a:rPr lang="en-US" dirty="0">
                <a:latin typeface="Open Sans" charset="0"/>
                <a:ea typeface="Open Sans" charset="0"/>
                <a:cs typeface="Open Sans" charset="0"/>
              </a:rPr>
            </a:br>
            <a:r>
              <a:rPr lang="en-US" dirty="0">
                <a:latin typeface="Open Sans" charset="0"/>
                <a:ea typeface="Open Sans" charset="0"/>
                <a:cs typeface="Open Sans" charset="0"/>
              </a:rPr>
              <a:t>TO </a:t>
            </a:r>
            <a:r>
              <a:rPr lang="en-US" dirty="0" err="1">
                <a:latin typeface="Open Sans" charset="0"/>
                <a:ea typeface="Open Sans" charset="0"/>
                <a:cs typeface="Open Sans" charset="0"/>
              </a:rPr>
              <a:t>security_account</a:t>
            </a:r>
            <a:r>
              <a:rPr lang="en-US" dirty="0">
                <a:latin typeface="Open Sans" charset="0"/>
                <a:ea typeface="Open Sans" charset="0"/>
                <a:cs typeface="Open Sans" charset="0"/>
              </a:rPr>
              <a:t> [ ,...n ]</a:t>
            </a:r>
          </a:p>
          <a:p>
            <a:pPr>
              <a:spcBef>
                <a:spcPts val="580"/>
              </a:spcBef>
              <a:defRPr/>
            </a:pPr>
            <a:r>
              <a:rPr lang="en-US" dirty="0">
                <a:latin typeface="Open Sans" charset="0"/>
                <a:ea typeface="Open Sans" charset="0"/>
                <a:cs typeface="Open Sans" charset="0"/>
              </a:rPr>
              <a:t>Normally, a database administrator first uses CREATE USER to create an account, then GRANT to define its privileges and characteristics. </a:t>
            </a:r>
          </a:p>
          <a:p>
            <a:pPr>
              <a:spcBef>
                <a:spcPts val="580"/>
              </a:spcBef>
              <a:defRPr/>
            </a:pPr>
            <a:r>
              <a:rPr lang="en-US" b="1" dirty="0">
                <a:latin typeface="Open Sans" charset="0"/>
                <a:ea typeface="Open Sans" charset="0"/>
                <a:cs typeface="Open Sans" charset="0"/>
              </a:rPr>
              <a:t>For example:</a:t>
            </a:r>
            <a:br>
              <a:rPr lang="en-US" dirty="0">
                <a:latin typeface="Open Sans" charset="0"/>
                <a:ea typeface="Open Sans" charset="0"/>
                <a:cs typeface="Open Sans" charset="0"/>
              </a:rPr>
            </a:br>
            <a:r>
              <a:rPr lang="en-US" dirty="0">
                <a:latin typeface="Open Sans" charset="0"/>
                <a:ea typeface="Open Sans" charset="0"/>
                <a:cs typeface="Open Sans" charset="0"/>
              </a:rPr>
              <a:t>CREATE USER '</a:t>
            </a:r>
            <a:r>
              <a:rPr lang="en-US" dirty="0" err="1">
                <a:latin typeface="Open Sans" charset="0"/>
                <a:ea typeface="Open Sans" charset="0"/>
                <a:cs typeface="Open Sans" charset="0"/>
              </a:rPr>
              <a:t>arjun</a:t>
            </a:r>
            <a:r>
              <a:rPr lang="en-US" dirty="0">
                <a:latin typeface="Open Sans" charset="0"/>
                <a:ea typeface="Open Sans" charset="0"/>
                <a:cs typeface="Open Sans" charset="0"/>
              </a:rPr>
              <a:t>'@'localhost' IDENTIFIED BY '</a:t>
            </a:r>
            <a:r>
              <a:rPr lang="en-US" dirty="0" err="1">
                <a:latin typeface="Open Sans" charset="0"/>
                <a:ea typeface="Open Sans" charset="0"/>
                <a:cs typeface="Open Sans" charset="0"/>
              </a:rPr>
              <a:t>mypass</a:t>
            </a:r>
            <a:r>
              <a:rPr lang="en-US" dirty="0">
                <a:latin typeface="Open Sans" charset="0"/>
                <a:ea typeface="Open Sans" charset="0"/>
                <a:cs typeface="Open Sans" charset="0"/>
              </a:rPr>
              <a:t>';</a:t>
            </a:r>
            <a:br>
              <a:rPr lang="en-US" dirty="0">
                <a:latin typeface="Open Sans" charset="0"/>
                <a:ea typeface="Open Sans" charset="0"/>
                <a:cs typeface="Open Sans" charset="0"/>
              </a:rPr>
            </a:br>
            <a:br>
              <a:rPr lang="en-US" dirty="0">
                <a:latin typeface="Open Sans" charset="0"/>
                <a:ea typeface="Open Sans" charset="0"/>
                <a:cs typeface="Open Sans" charset="0"/>
              </a:rPr>
            </a:br>
            <a:r>
              <a:rPr lang="en-US" dirty="0">
                <a:latin typeface="Open Sans" charset="0"/>
                <a:ea typeface="Open Sans" charset="0"/>
                <a:cs typeface="Open Sans" charset="0"/>
              </a:rPr>
              <a:t>GRANT ALL ON db1.* TO '</a:t>
            </a:r>
            <a:r>
              <a:rPr lang="en-US" dirty="0" err="1">
                <a:latin typeface="Open Sans" charset="0"/>
                <a:ea typeface="Open Sans" charset="0"/>
                <a:cs typeface="Open Sans" charset="0"/>
              </a:rPr>
              <a:t>arjun</a:t>
            </a:r>
            <a:r>
              <a:rPr lang="en-US" dirty="0">
                <a:latin typeface="Open Sans" charset="0"/>
                <a:ea typeface="Open Sans" charset="0"/>
                <a:cs typeface="Open Sans" charset="0"/>
              </a:rPr>
              <a:t>'@'localhost';</a:t>
            </a:r>
            <a:br>
              <a:rPr lang="en-US" dirty="0">
                <a:latin typeface="Open Sans" charset="0"/>
                <a:ea typeface="Open Sans" charset="0"/>
                <a:cs typeface="Open Sans" charset="0"/>
              </a:rPr>
            </a:br>
            <a:br>
              <a:rPr lang="en-US" dirty="0">
                <a:latin typeface="Open Sans" charset="0"/>
                <a:ea typeface="Open Sans" charset="0"/>
                <a:cs typeface="Open Sans" charset="0"/>
              </a:rPr>
            </a:br>
            <a:r>
              <a:rPr lang="en-US" dirty="0">
                <a:latin typeface="Open Sans" charset="0"/>
                <a:ea typeface="Open Sans" charset="0"/>
                <a:cs typeface="Open Sans" charset="0"/>
              </a:rPr>
              <a:t>GRANT SELECT ON child TO '</a:t>
            </a:r>
            <a:r>
              <a:rPr lang="en-US" dirty="0" err="1">
                <a:latin typeface="Open Sans" charset="0"/>
                <a:ea typeface="Open Sans" charset="0"/>
                <a:cs typeface="Open Sans" charset="0"/>
              </a:rPr>
              <a:t>arjun</a:t>
            </a:r>
            <a:r>
              <a:rPr lang="en-US" dirty="0">
                <a:latin typeface="Open Sans" charset="0"/>
                <a:ea typeface="Open Sans" charset="0"/>
                <a:cs typeface="Open Sans" charset="0"/>
              </a:rPr>
              <a:t>'@'localhost';</a:t>
            </a:r>
            <a:br>
              <a:rPr lang="en-US" dirty="0">
                <a:latin typeface="Open Sans" charset="0"/>
                <a:ea typeface="Open Sans" charset="0"/>
                <a:cs typeface="Open Sans" charset="0"/>
              </a:rPr>
            </a:br>
            <a:br>
              <a:rPr lang="en-US" dirty="0">
                <a:latin typeface="Open Sans" charset="0"/>
                <a:ea typeface="Open Sans" charset="0"/>
                <a:cs typeface="Open Sans" charset="0"/>
              </a:rPr>
            </a:br>
            <a:r>
              <a:rPr lang="en-US" dirty="0">
                <a:latin typeface="Open Sans" charset="0"/>
                <a:ea typeface="Open Sans" charset="0"/>
                <a:cs typeface="Open Sans" charset="0"/>
              </a:rPr>
              <a:t>GRANT USAGE ON *.* TO '</a:t>
            </a:r>
            <a:r>
              <a:rPr lang="en-US" dirty="0" err="1">
                <a:latin typeface="Open Sans" charset="0"/>
                <a:ea typeface="Open Sans" charset="0"/>
                <a:cs typeface="Open Sans" charset="0"/>
              </a:rPr>
              <a:t>arjun</a:t>
            </a:r>
            <a:r>
              <a:rPr lang="en-US" dirty="0">
                <a:latin typeface="Open Sans" charset="0"/>
                <a:ea typeface="Open Sans" charset="0"/>
                <a:cs typeface="Open Sans" charset="0"/>
              </a:rPr>
              <a:t>'@'localhost' WITH MAX_QUERIES_PER_HOUR 90;</a:t>
            </a:r>
            <a:br>
              <a:rPr lang="en-US" dirty="0">
                <a:latin typeface="Open Sans" charset="0"/>
                <a:ea typeface="Open Sans" charset="0"/>
                <a:cs typeface="Open Sans" charset="0"/>
              </a:rPr>
            </a:br>
            <a:endParaRPr lang="en-US" dirty="0">
              <a:latin typeface="Open Sans" charset="0"/>
              <a:ea typeface="Open Sans" charset="0"/>
              <a:cs typeface="Open Sans"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587842"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Data Control Language	(DCL)</a:t>
            </a:r>
          </a:p>
        </p:txBody>
      </p:sp>
      <p:sp>
        <p:nvSpPr>
          <p:cNvPr id="3" name="Rectangle 2"/>
          <p:cNvSpPr/>
          <p:nvPr/>
        </p:nvSpPr>
        <p:spPr>
          <a:xfrm>
            <a:off x="609600" y="1129413"/>
            <a:ext cx="7540977" cy="2893100"/>
          </a:xfrm>
          <a:prstGeom prst="rect">
            <a:avLst/>
          </a:prstGeom>
        </p:spPr>
        <p:txBody>
          <a:bodyPr wrap="square">
            <a:spAutoFit/>
          </a:bodyPr>
          <a:lstStyle/>
          <a:p>
            <a:pPr>
              <a:spcBef>
                <a:spcPts val="580"/>
              </a:spcBef>
            </a:pPr>
            <a:r>
              <a:rPr lang="en-US" altLang="en-US" b="1" dirty="0">
                <a:latin typeface="Open Sans" charset="0"/>
                <a:ea typeface="Open Sans" charset="0"/>
                <a:cs typeface="Open Sans" charset="0"/>
              </a:rPr>
              <a:t>REVOKE : </a:t>
            </a:r>
            <a:r>
              <a:rPr lang="en-US" altLang="en-US" dirty="0">
                <a:latin typeface="Open Sans" charset="0"/>
                <a:ea typeface="Open Sans" charset="0"/>
                <a:cs typeface="Open Sans" charset="0"/>
              </a:rPr>
              <a:t>The REVOKE statement enables system administrators and to revoke the privileges from MySQL accounts. </a:t>
            </a:r>
          </a:p>
          <a:p>
            <a:pPr>
              <a:spcBef>
                <a:spcPts val="580"/>
              </a:spcBef>
            </a:pPr>
            <a:r>
              <a:rPr lang="en-US" altLang="en-US" b="1" dirty="0">
                <a:latin typeface="Open Sans" charset="0"/>
                <a:ea typeface="Open Sans" charset="0"/>
                <a:cs typeface="Open Sans" charset="0"/>
              </a:rPr>
              <a:t>Syntax : </a:t>
            </a:r>
            <a:r>
              <a:rPr lang="en-US" altLang="en-US" dirty="0">
                <a:latin typeface="Open Sans" charset="0"/>
                <a:ea typeface="Open Sans" charset="0"/>
                <a:cs typeface="Open Sans" charset="0"/>
              </a:rPr>
              <a:t>REVOKE</a:t>
            </a:r>
            <a:br>
              <a:rPr lang="en-US" altLang="en-US" dirty="0">
                <a:latin typeface="Open Sans" charset="0"/>
                <a:ea typeface="Open Sans" charset="0"/>
                <a:cs typeface="Open Sans" charset="0"/>
              </a:rPr>
            </a:br>
            <a:r>
              <a:rPr lang="en-US" altLang="en-US" dirty="0" err="1">
                <a:latin typeface="Open Sans" charset="0"/>
                <a:ea typeface="Open Sans" charset="0"/>
                <a:cs typeface="Open Sans" charset="0"/>
              </a:rPr>
              <a:t>priv_type</a:t>
            </a:r>
            <a:r>
              <a:rPr lang="en-US" altLang="en-US" dirty="0">
                <a:latin typeface="Open Sans" charset="0"/>
                <a:ea typeface="Open Sans" charset="0"/>
                <a:cs typeface="Open Sans" charset="0"/>
              </a:rPr>
              <a:t> [(</a:t>
            </a:r>
            <a:r>
              <a:rPr lang="en-US" altLang="en-US" dirty="0" err="1">
                <a:latin typeface="Open Sans" charset="0"/>
                <a:ea typeface="Open Sans" charset="0"/>
                <a:cs typeface="Open Sans" charset="0"/>
              </a:rPr>
              <a:t>column_list</a:t>
            </a:r>
            <a:r>
              <a:rPr lang="en-US" altLang="en-US" dirty="0">
                <a:latin typeface="Open Sans" charset="0"/>
                <a:ea typeface="Open Sans" charset="0"/>
                <a:cs typeface="Open Sans" charset="0"/>
              </a:rPr>
              <a:t>)]</a:t>
            </a:r>
            <a:br>
              <a:rPr lang="en-US" altLang="en-US" dirty="0">
                <a:latin typeface="Open Sans" charset="0"/>
                <a:ea typeface="Open Sans" charset="0"/>
                <a:cs typeface="Open Sans" charset="0"/>
              </a:rPr>
            </a:br>
            <a:r>
              <a:rPr lang="en-US" altLang="en-US" dirty="0">
                <a:latin typeface="Open Sans" charset="0"/>
                <a:ea typeface="Open Sans" charset="0"/>
                <a:cs typeface="Open Sans" charset="0"/>
              </a:rPr>
              <a:t>[, </a:t>
            </a:r>
            <a:r>
              <a:rPr lang="en-US" altLang="en-US" dirty="0" err="1">
                <a:latin typeface="Open Sans" charset="0"/>
                <a:ea typeface="Open Sans" charset="0"/>
                <a:cs typeface="Open Sans" charset="0"/>
              </a:rPr>
              <a:t>priv_type</a:t>
            </a:r>
            <a:r>
              <a:rPr lang="en-US" altLang="en-US" dirty="0">
                <a:latin typeface="Open Sans" charset="0"/>
                <a:ea typeface="Open Sans" charset="0"/>
                <a:cs typeface="Open Sans" charset="0"/>
              </a:rPr>
              <a:t> [(</a:t>
            </a:r>
            <a:r>
              <a:rPr lang="en-US" altLang="en-US" dirty="0" err="1">
                <a:latin typeface="Open Sans" charset="0"/>
                <a:ea typeface="Open Sans" charset="0"/>
                <a:cs typeface="Open Sans" charset="0"/>
              </a:rPr>
              <a:t>column_list</a:t>
            </a:r>
            <a:r>
              <a:rPr lang="en-US" altLang="en-US" dirty="0">
                <a:latin typeface="Open Sans" charset="0"/>
                <a:ea typeface="Open Sans" charset="0"/>
                <a:cs typeface="Open Sans" charset="0"/>
              </a:rPr>
              <a:t>)]] ...</a:t>
            </a:r>
            <a:br>
              <a:rPr lang="en-US" altLang="en-US" dirty="0">
                <a:latin typeface="Open Sans" charset="0"/>
                <a:ea typeface="Open Sans" charset="0"/>
                <a:cs typeface="Open Sans" charset="0"/>
              </a:rPr>
            </a:br>
            <a:r>
              <a:rPr lang="en-US" altLang="en-US" dirty="0">
                <a:latin typeface="Open Sans" charset="0"/>
                <a:ea typeface="Open Sans" charset="0"/>
                <a:cs typeface="Open Sans" charset="0"/>
              </a:rPr>
              <a:t>ON [</a:t>
            </a:r>
            <a:r>
              <a:rPr lang="en-US" altLang="en-US" dirty="0" err="1">
                <a:latin typeface="Open Sans" charset="0"/>
                <a:ea typeface="Open Sans" charset="0"/>
                <a:cs typeface="Open Sans" charset="0"/>
              </a:rPr>
              <a:t>object_type</a:t>
            </a:r>
            <a:r>
              <a:rPr lang="en-US" altLang="en-US" dirty="0">
                <a:latin typeface="Open Sans" charset="0"/>
                <a:ea typeface="Open Sans" charset="0"/>
                <a:cs typeface="Open Sans" charset="0"/>
              </a:rPr>
              <a:t>] </a:t>
            </a:r>
            <a:r>
              <a:rPr lang="en-US" altLang="en-US" dirty="0" err="1">
                <a:latin typeface="Open Sans" charset="0"/>
                <a:ea typeface="Open Sans" charset="0"/>
                <a:cs typeface="Open Sans" charset="0"/>
              </a:rPr>
              <a:t>priv_level</a:t>
            </a:r>
            <a:br>
              <a:rPr lang="en-US" altLang="en-US" dirty="0">
                <a:latin typeface="Open Sans" charset="0"/>
                <a:ea typeface="Open Sans" charset="0"/>
                <a:cs typeface="Open Sans" charset="0"/>
              </a:rPr>
            </a:br>
            <a:r>
              <a:rPr lang="en-US" altLang="en-US" dirty="0">
                <a:latin typeface="Open Sans" charset="0"/>
                <a:ea typeface="Open Sans" charset="0"/>
                <a:cs typeface="Open Sans" charset="0"/>
              </a:rPr>
              <a:t>FROM user [, user] ...</a:t>
            </a:r>
            <a:br>
              <a:rPr lang="en-US" altLang="en-US" dirty="0">
                <a:latin typeface="Open Sans" charset="0"/>
                <a:ea typeface="Open Sans" charset="0"/>
                <a:cs typeface="Open Sans" charset="0"/>
              </a:rPr>
            </a:br>
            <a:br>
              <a:rPr lang="en-US" altLang="en-US" dirty="0">
                <a:latin typeface="Open Sans" charset="0"/>
                <a:ea typeface="Open Sans" charset="0"/>
                <a:cs typeface="Open Sans" charset="0"/>
              </a:rPr>
            </a:br>
            <a:r>
              <a:rPr lang="en-US" altLang="en-US" dirty="0">
                <a:latin typeface="Open Sans" charset="0"/>
                <a:ea typeface="Open Sans" charset="0"/>
                <a:cs typeface="Open Sans" charset="0"/>
              </a:rPr>
              <a:t>REVOKE ALL PRIVILEGES, GRANT OPTION</a:t>
            </a:r>
            <a:br>
              <a:rPr lang="en-US" altLang="en-US" dirty="0">
                <a:latin typeface="Open Sans" charset="0"/>
                <a:ea typeface="Open Sans" charset="0"/>
                <a:cs typeface="Open Sans" charset="0"/>
              </a:rPr>
            </a:br>
            <a:r>
              <a:rPr lang="en-US" altLang="en-US" dirty="0">
                <a:latin typeface="Open Sans" charset="0"/>
                <a:ea typeface="Open Sans" charset="0"/>
                <a:cs typeface="Open Sans" charset="0"/>
              </a:rPr>
              <a:t>FROM user [, user] ...</a:t>
            </a:r>
            <a:br>
              <a:rPr lang="en-US" altLang="en-US" dirty="0">
                <a:latin typeface="Open Sans" charset="0"/>
                <a:ea typeface="Open Sans" charset="0"/>
                <a:cs typeface="Open Sans" charset="0"/>
              </a:rPr>
            </a:br>
            <a:br>
              <a:rPr lang="en-US" altLang="en-US" dirty="0">
                <a:latin typeface="Open Sans" charset="0"/>
                <a:ea typeface="Open Sans" charset="0"/>
                <a:cs typeface="Open Sans" charset="0"/>
              </a:rPr>
            </a:br>
            <a:r>
              <a:rPr lang="en-US" altLang="en-US" b="1" dirty="0">
                <a:latin typeface="Open Sans" charset="0"/>
                <a:ea typeface="Open Sans" charset="0"/>
                <a:cs typeface="Open Sans" charset="0"/>
              </a:rPr>
              <a:t>For example:</a:t>
            </a:r>
            <a:r>
              <a:rPr lang="en-US" altLang="en-US" dirty="0">
                <a:latin typeface="Open Sans" charset="0"/>
                <a:ea typeface="Open Sans" charset="0"/>
                <a:cs typeface="Open Sans" charset="0"/>
              </a:rPr>
              <a:t> </a:t>
            </a:r>
          </a:p>
          <a:p>
            <a:pPr>
              <a:spcBef>
                <a:spcPts val="580"/>
              </a:spcBef>
            </a:pPr>
            <a:r>
              <a:rPr lang="en-US" altLang="en-US" dirty="0" err="1">
                <a:latin typeface="Open Sans" charset="0"/>
                <a:ea typeface="Open Sans" charset="0"/>
                <a:cs typeface="Open Sans" charset="0"/>
              </a:rPr>
              <a:t>mysql</a:t>
            </a:r>
            <a:r>
              <a:rPr lang="en-US" altLang="en-US" dirty="0">
                <a:latin typeface="Open Sans" charset="0"/>
                <a:ea typeface="Open Sans" charset="0"/>
                <a:cs typeface="Open Sans" charset="0"/>
              </a:rPr>
              <a:t>&gt; REVOKE INSERT ON *.* FROM '</a:t>
            </a:r>
            <a:r>
              <a:rPr lang="en-US" altLang="en-US" dirty="0" err="1">
                <a:latin typeface="Open Sans" charset="0"/>
                <a:ea typeface="Open Sans" charset="0"/>
                <a:cs typeface="Open Sans" charset="0"/>
              </a:rPr>
              <a:t>arjun</a:t>
            </a:r>
            <a:r>
              <a:rPr lang="en-US" altLang="en-US" dirty="0">
                <a:latin typeface="Open Sans" charset="0"/>
                <a:ea typeface="Open Sans" charset="0"/>
                <a:cs typeface="Open Sans" charset="0"/>
              </a:rPr>
              <a:t>'@'localhost';</a:t>
            </a:r>
          </a:p>
        </p:txBody>
      </p:sp>
    </p:spTree>
    <p:extLst>
      <p:ext uri="{BB962C8B-B14F-4D97-AF65-F5344CB8AC3E}">
        <p14:creationId xmlns:p14="http://schemas.microsoft.com/office/powerpoint/2010/main" val="2208195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749471"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Connecting to MySQL</a:t>
            </a:r>
          </a:p>
        </p:txBody>
      </p:sp>
      <p:sp>
        <p:nvSpPr>
          <p:cNvPr id="3" name="Rectangle 2"/>
          <p:cNvSpPr/>
          <p:nvPr/>
        </p:nvSpPr>
        <p:spPr>
          <a:xfrm>
            <a:off x="609600" y="1129413"/>
            <a:ext cx="7540977" cy="3816429"/>
          </a:xfrm>
          <a:prstGeom prst="rect">
            <a:avLst/>
          </a:prstGeom>
        </p:spPr>
        <p:txBody>
          <a:bodyPr wrap="square">
            <a:spAutoFit/>
          </a:bodyPr>
          <a:lstStyle/>
          <a:p>
            <a:pPr>
              <a:spcBef>
                <a:spcPts val="580"/>
              </a:spcBef>
              <a:defRPr/>
            </a:pPr>
            <a:r>
              <a:rPr lang="en-US" altLang="en-US" dirty="0">
                <a:latin typeface="Open Sans" charset="0"/>
                <a:ea typeface="Open Sans" charset="0"/>
                <a:cs typeface="Open Sans" charset="0"/>
              </a:rPr>
              <a:t>How to use the </a:t>
            </a:r>
            <a:r>
              <a:rPr lang="en-US" altLang="en-US" dirty="0" err="1">
                <a:latin typeface="Open Sans" charset="0"/>
                <a:ea typeface="Open Sans" charset="0"/>
                <a:cs typeface="Open Sans" charset="0"/>
              </a:rPr>
              <a:t>mysql</a:t>
            </a:r>
            <a:r>
              <a:rPr lang="en-US" altLang="en-US" dirty="0">
                <a:latin typeface="Open Sans" charset="0"/>
                <a:ea typeface="Open Sans" charset="0"/>
                <a:cs typeface="Open Sans" charset="0"/>
              </a:rPr>
              <a:t>	client</a:t>
            </a:r>
          </a:p>
          <a:p>
            <a:pPr>
              <a:spcBef>
                <a:spcPts val="580"/>
              </a:spcBef>
              <a:defRPr/>
            </a:pPr>
            <a:endParaRPr lang="en-US" altLang="en-US" dirty="0">
              <a:latin typeface="Open Sans" charset="0"/>
              <a:ea typeface="Open Sans" charset="0"/>
              <a:cs typeface="Open Sans" charset="0"/>
            </a:endParaRPr>
          </a:p>
          <a:p>
            <a:pPr>
              <a:spcBef>
                <a:spcPts val="580"/>
              </a:spcBef>
              <a:defRPr/>
            </a:pPr>
            <a:r>
              <a:rPr lang="en-US" altLang="en-US" b="1" dirty="0" err="1">
                <a:latin typeface="Open Sans" charset="0"/>
                <a:ea typeface="Open Sans" charset="0"/>
                <a:cs typeface="Open Sans" charset="0"/>
              </a:rPr>
              <a:t>mysql</a:t>
            </a:r>
            <a:r>
              <a:rPr lang="en-US" altLang="en-US" dirty="0">
                <a:latin typeface="Open Sans" charset="0"/>
                <a:ea typeface="Open Sans" charset="0"/>
                <a:cs typeface="Open Sans" charset="0"/>
              </a:rPr>
              <a:t> is an interactive program that  enables you to:</a:t>
            </a:r>
          </a:p>
          <a:p>
            <a:pPr marL="285750" lvl="2"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connect to a MySQL server,</a:t>
            </a:r>
          </a:p>
          <a:p>
            <a:pPr marL="285750" lvl="2"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Run queries,</a:t>
            </a:r>
          </a:p>
          <a:p>
            <a:pPr marL="285750" lvl="2"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view the results</a:t>
            </a:r>
          </a:p>
          <a:p>
            <a:pPr lvl="2">
              <a:spcBef>
                <a:spcPts val="580"/>
              </a:spcBef>
              <a:defRPr/>
            </a:pPr>
            <a:endParaRPr lang="en-US" altLang="en-US" dirty="0">
              <a:latin typeface="Open Sans" charset="0"/>
              <a:ea typeface="Open Sans" charset="0"/>
              <a:cs typeface="Open Sans" charset="0"/>
            </a:endParaRPr>
          </a:p>
          <a:p>
            <a:pPr>
              <a:spcBef>
                <a:spcPts val="580"/>
              </a:spcBef>
              <a:defRPr/>
            </a:pPr>
            <a:r>
              <a:rPr lang="en-US" altLang="en-US" b="1" dirty="0" err="1">
                <a:latin typeface="Open Sans" charset="0"/>
                <a:ea typeface="Open Sans" charset="0"/>
                <a:cs typeface="Open Sans" charset="0"/>
              </a:rPr>
              <a:t>Mysql</a:t>
            </a:r>
            <a:r>
              <a:rPr lang="en-US" altLang="en-US" b="1" dirty="0">
                <a:latin typeface="Open Sans" charset="0"/>
                <a:ea typeface="Open Sans" charset="0"/>
                <a:cs typeface="Open Sans" charset="0"/>
              </a:rPr>
              <a:t> </a:t>
            </a:r>
            <a:r>
              <a:rPr lang="en-US" altLang="en-US" dirty="0">
                <a:latin typeface="Open Sans" charset="0"/>
                <a:ea typeface="Open Sans" charset="0"/>
                <a:cs typeface="Open Sans" charset="0"/>
              </a:rPr>
              <a:t>may also be used in batch mode:</a:t>
            </a:r>
          </a:p>
          <a:p>
            <a:pPr lvl="1">
              <a:spcBef>
                <a:spcPts val="580"/>
              </a:spcBef>
              <a:defRPr/>
            </a:pPr>
            <a:r>
              <a:rPr lang="en-US" altLang="en-US" dirty="0">
                <a:latin typeface="Open Sans" charset="0"/>
                <a:ea typeface="Open Sans" charset="0"/>
                <a:cs typeface="Open Sans" charset="0"/>
              </a:rPr>
              <a:t>place your queries in a file beforehand, then tell </a:t>
            </a:r>
            <a:r>
              <a:rPr lang="en-US" altLang="en-US" dirty="0" err="1">
                <a:latin typeface="Open Sans" charset="0"/>
                <a:ea typeface="Open Sans" charset="0"/>
                <a:cs typeface="Open Sans" charset="0"/>
              </a:rPr>
              <a:t>Mysql</a:t>
            </a:r>
            <a:r>
              <a:rPr lang="en-US" altLang="en-US" dirty="0">
                <a:latin typeface="Open Sans" charset="0"/>
                <a:ea typeface="Open Sans" charset="0"/>
                <a:cs typeface="Open Sans" charset="0"/>
              </a:rPr>
              <a:t> to execute the contents of the file</a:t>
            </a:r>
          </a:p>
          <a:p>
            <a:pPr lvl="1">
              <a:spcBef>
                <a:spcPts val="580"/>
              </a:spcBef>
              <a:defRPr/>
            </a:pPr>
            <a:endParaRPr lang="en-US" altLang="en-US" dirty="0">
              <a:latin typeface="Open Sans" charset="0"/>
              <a:ea typeface="Open Sans" charset="0"/>
              <a:cs typeface="Open Sans" charset="0"/>
            </a:endParaRPr>
          </a:p>
          <a:p>
            <a:pPr lvl="1">
              <a:spcBef>
                <a:spcPts val="580"/>
              </a:spcBef>
              <a:defRPr/>
            </a:pPr>
            <a:r>
              <a:rPr lang="en-US" altLang="en-US" dirty="0">
                <a:latin typeface="Open Sans" charset="0"/>
                <a:ea typeface="Open Sans" charset="0"/>
                <a:cs typeface="Open Sans" charset="0"/>
              </a:rPr>
              <a:t>shell&gt; </a:t>
            </a:r>
            <a:r>
              <a:rPr lang="en-US" altLang="en-US" dirty="0" err="1">
                <a:latin typeface="Open Sans" charset="0"/>
                <a:ea typeface="Open Sans" charset="0"/>
                <a:cs typeface="Open Sans" charset="0"/>
              </a:rPr>
              <a:t>mysql</a:t>
            </a:r>
            <a:r>
              <a:rPr lang="en-US" altLang="en-US" dirty="0">
                <a:latin typeface="Open Sans" charset="0"/>
                <a:ea typeface="Open Sans" charset="0"/>
                <a:cs typeface="Open Sans" charset="0"/>
              </a:rPr>
              <a:t> --help</a:t>
            </a:r>
          </a:p>
          <a:p>
            <a:pPr>
              <a:spcBef>
                <a:spcPts val="580"/>
              </a:spcBef>
              <a:defRPr/>
            </a:pPr>
            <a:endParaRPr lang="en-US" altLang="en-US" dirty="0">
              <a:latin typeface="Open Sans" charset="0"/>
              <a:ea typeface="Open Sans" charset="0"/>
              <a:cs typeface="Open Sans" charset="0"/>
            </a:endParaRPr>
          </a:p>
          <a:p>
            <a:pPr>
              <a:spcBef>
                <a:spcPts val="580"/>
              </a:spcBef>
              <a:defRPr/>
            </a:pPr>
            <a:r>
              <a:rPr lang="en-US" altLang="en-US" dirty="0">
                <a:latin typeface="Open Sans" charset="0"/>
                <a:ea typeface="Open Sans" charset="0"/>
                <a:cs typeface="Open Sans" charset="0"/>
              </a:rPr>
              <a:t>To see a list of options provided by </a:t>
            </a:r>
            <a:r>
              <a:rPr lang="en-US" altLang="en-US" dirty="0" err="1">
                <a:latin typeface="Open Sans" charset="0"/>
                <a:ea typeface="Open Sans" charset="0"/>
                <a:cs typeface="Open Sans" charset="0"/>
              </a:rPr>
              <a:t>mysql</a:t>
            </a:r>
            <a:endParaRPr lang="en-US" altLang="en-US" dirty="0">
              <a:latin typeface="Open Sans" charset="0"/>
              <a:ea typeface="Open Sans" charset="0"/>
              <a:cs typeface="Open Sans" charset="0"/>
            </a:endParaRPr>
          </a:p>
        </p:txBody>
      </p:sp>
    </p:spTree>
    <p:extLst>
      <p:ext uri="{BB962C8B-B14F-4D97-AF65-F5344CB8AC3E}">
        <p14:creationId xmlns:p14="http://schemas.microsoft.com/office/powerpoint/2010/main" val="19124068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724096"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Entering &amp; Editing commands</a:t>
            </a:r>
          </a:p>
        </p:txBody>
      </p:sp>
      <p:sp>
        <p:nvSpPr>
          <p:cNvPr id="3" name="Rectangle 2"/>
          <p:cNvSpPr/>
          <p:nvPr/>
        </p:nvSpPr>
        <p:spPr>
          <a:xfrm>
            <a:off x="609600" y="1129413"/>
            <a:ext cx="7540977" cy="2062103"/>
          </a:xfrm>
          <a:prstGeom prst="rect">
            <a:avLst/>
          </a:prstGeom>
        </p:spPr>
        <p:txBody>
          <a:bodyPr wrap="square">
            <a:spAutoFit/>
          </a:bodyPr>
          <a:lstStyle/>
          <a:p>
            <a:pPr marL="285750"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Prompt </a:t>
            </a:r>
            <a:r>
              <a:rPr lang="en-US" altLang="en-US" dirty="0" err="1">
                <a:latin typeface="Open Sans" charset="0"/>
                <a:ea typeface="Open Sans" charset="0"/>
                <a:cs typeface="Open Sans" charset="0"/>
              </a:rPr>
              <a:t>mysql</a:t>
            </a:r>
            <a:r>
              <a:rPr lang="en-US" altLang="en-US" dirty="0">
                <a:latin typeface="Open Sans" charset="0"/>
                <a:ea typeface="Open Sans" charset="0"/>
                <a:cs typeface="Open Sans" charset="0"/>
              </a:rPr>
              <a:t>&gt;</a:t>
            </a:r>
          </a:p>
          <a:p>
            <a:pPr marL="285750"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issue a command</a:t>
            </a:r>
          </a:p>
          <a:p>
            <a:pPr marL="285750" indent="-285750">
              <a:spcBef>
                <a:spcPts val="580"/>
              </a:spcBef>
              <a:buFont typeface="Arial" panose="020B0604020202020204" pitchFamily="34" charset="0"/>
              <a:buChar char="•"/>
              <a:defRPr/>
            </a:pPr>
            <a:r>
              <a:rPr lang="en-US" altLang="en-US" dirty="0" err="1">
                <a:latin typeface="Open Sans" charset="0"/>
                <a:ea typeface="Open Sans" charset="0"/>
                <a:cs typeface="Open Sans" charset="0"/>
              </a:rPr>
              <a:t>Mysql</a:t>
            </a:r>
            <a:r>
              <a:rPr lang="en-US" altLang="en-US" dirty="0">
                <a:latin typeface="Open Sans" charset="0"/>
                <a:ea typeface="Open Sans" charset="0"/>
                <a:cs typeface="Open Sans" charset="0"/>
              </a:rPr>
              <a:t> sends it to the server for execution</a:t>
            </a:r>
          </a:p>
          <a:p>
            <a:pPr marL="285750"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displays the results</a:t>
            </a:r>
          </a:p>
          <a:p>
            <a:pPr marL="285750"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prints another </a:t>
            </a:r>
            <a:r>
              <a:rPr lang="en-US" altLang="en-US" dirty="0" err="1">
                <a:latin typeface="Open Sans" charset="0"/>
                <a:ea typeface="Open Sans" charset="0"/>
                <a:cs typeface="Open Sans" charset="0"/>
              </a:rPr>
              <a:t>mysql</a:t>
            </a:r>
            <a:r>
              <a:rPr lang="en-US" altLang="en-US" dirty="0">
                <a:latin typeface="Open Sans" charset="0"/>
                <a:ea typeface="Open Sans" charset="0"/>
                <a:cs typeface="Open Sans" charset="0"/>
              </a:rPr>
              <a:t>&gt;</a:t>
            </a:r>
          </a:p>
          <a:p>
            <a:pPr marL="285750"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a command could span multiple lines</a:t>
            </a:r>
          </a:p>
          <a:p>
            <a:pPr marL="285750"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A command normally consists of SQL  statement followed by a semicolon</a:t>
            </a:r>
          </a:p>
        </p:txBody>
      </p:sp>
    </p:spTree>
    <p:extLst>
      <p:ext uri="{BB962C8B-B14F-4D97-AF65-F5344CB8AC3E}">
        <p14:creationId xmlns:p14="http://schemas.microsoft.com/office/powerpoint/2010/main" val="4248779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11" name="Rectangle 10">
            <a:extLst>
              <a:ext uri="{FF2B5EF4-FFF2-40B4-BE49-F238E27FC236}">
                <a16:creationId xmlns:a16="http://schemas.microsoft.com/office/drawing/2014/main" id="{6310B305-CEEC-43DE-B270-A721EDC34E93}"/>
              </a:ext>
            </a:extLst>
          </p:cNvPr>
          <p:cNvSpPr/>
          <p:nvPr/>
        </p:nvSpPr>
        <p:spPr>
          <a:xfrm>
            <a:off x="0" y="0"/>
            <a:ext cx="3317358" cy="5143500"/>
          </a:xfrm>
          <a:prstGeom prst="rect">
            <a:avLst/>
          </a:prstGeom>
          <a:solidFill>
            <a:srgbClr val="221E1F"/>
          </a:solidFill>
          <a:ln>
            <a:solidFill>
              <a:srgbClr val="221E1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13" name="Google Shape;75;p20">
            <a:extLst>
              <a:ext uri="{FF2B5EF4-FFF2-40B4-BE49-F238E27FC236}">
                <a16:creationId xmlns:a16="http://schemas.microsoft.com/office/drawing/2014/main" id="{E8D20CEF-F288-43BD-AD2A-5F1D4C213F3D}"/>
              </a:ext>
            </a:extLst>
          </p:cNvPr>
          <p:cNvSpPr txBox="1"/>
          <p:nvPr/>
        </p:nvSpPr>
        <p:spPr>
          <a:xfrm>
            <a:off x="3896370" y="1615719"/>
            <a:ext cx="4907123" cy="956031"/>
          </a:xfrm>
          <a:prstGeom prst="rect">
            <a:avLst/>
          </a:prstGeom>
          <a:noFill/>
          <a:ln>
            <a:noFill/>
          </a:ln>
        </p:spPr>
        <p:txBody>
          <a:bodyPr spcFirstLastPara="1" wrap="square" lIns="91425" tIns="91425" rIns="91425" bIns="91425" anchor="ctr" anchorCtr="0">
            <a:noAutofit/>
          </a:bodyPr>
          <a:lstStyle/>
          <a:p>
            <a:pPr lvl="0"/>
            <a:r>
              <a:rPr lang="en-US" sz="4000" dirty="0">
                <a:latin typeface="Open Sans" charset="0"/>
                <a:ea typeface="Open Sans" charset="0"/>
                <a:cs typeface="Open Sans" charset="0"/>
              </a:rPr>
              <a:t>Introduction to MySQL</a:t>
            </a:r>
            <a:endParaRPr lang="en-US" sz="4000" dirty="0">
              <a:solidFill>
                <a:schemeClr val="tx1"/>
              </a:solidFill>
              <a:latin typeface="Open Sans" charset="0"/>
              <a:ea typeface="Open Sans" charset="0"/>
              <a:cs typeface="Open Sans" charset="0"/>
              <a:sym typeface="Roboto"/>
            </a:endParaRPr>
          </a:p>
        </p:txBody>
      </p:sp>
      <p:cxnSp>
        <p:nvCxnSpPr>
          <p:cNvPr id="14" name="Straight Connector 13">
            <a:extLst>
              <a:ext uri="{FF2B5EF4-FFF2-40B4-BE49-F238E27FC236}">
                <a16:creationId xmlns:a16="http://schemas.microsoft.com/office/drawing/2014/main" id="{6FCC732E-60DC-40B5-BA15-BC7C1ABDE638}"/>
              </a:ext>
            </a:extLst>
          </p:cNvPr>
          <p:cNvCxnSpPr>
            <a:cxnSpLocks/>
          </p:cNvCxnSpPr>
          <p:nvPr/>
        </p:nvCxnSpPr>
        <p:spPr>
          <a:xfrm>
            <a:off x="4072267" y="2841428"/>
            <a:ext cx="4040372" cy="0"/>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5" name="Google Shape;68;p19">
            <a:extLst>
              <a:ext uri="{FF2B5EF4-FFF2-40B4-BE49-F238E27FC236}">
                <a16:creationId xmlns:a16="http://schemas.microsoft.com/office/drawing/2014/main" id="{65A30FAE-378B-4E90-8386-7139E2476996}"/>
              </a:ext>
            </a:extLst>
          </p:cNvPr>
          <p:cNvPicPr preferRelativeResize="0"/>
          <p:nvPr/>
        </p:nvPicPr>
        <p:blipFill>
          <a:blip r:embed="rId4">
            <a:alphaModFix/>
          </a:blip>
          <a:stretch>
            <a:fillRect/>
          </a:stretch>
        </p:blipFill>
        <p:spPr>
          <a:xfrm>
            <a:off x="504901" y="3721376"/>
            <a:ext cx="1988577" cy="874676"/>
          </a:xfrm>
          <a:prstGeom prst="rect">
            <a:avLst/>
          </a:prstGeom>
          <a:noFill/>
          <a:ln>
            <a:noFill/>
          </a:ln>
        </p:spPr>
      </p:pic>
    </p:spTree>
    <p:custDataLst>
      <p:tags r:id="rId1"/>
    </p:custDataLst>
    <p:extLst>
      <p:ext uri="{BB962C8B-B14F-4D97-AF65-F5344CB8AC3E}">
        <p14:creationId xmlns:p14="http://schemas.microsoft.com/office/powerpoint/2010/main" val="37043287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420856"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MySQL commands</a:t>
            </a:r>
          </a:p>
        </p:txBody>
      </p:sp>
      <p:sp>
        <p:nvSpPr>
          <p:cNvPr id="3" name="Rectangle 2"/>
          <p:cNvSpPr/>
          <p:nvPr/>
        </p:nvSpPr>
        <p:spPr>
          <a:xfrm>
            <a:off x="609600" y="1129413"/>
            <a:ext cx="7540977" cy="1477328"/>
          </a:xfrm>
          <a:prstGeom prst="rect">
            <a:avLst/>
          </a:prstGeom>
        </p:spPr>
        <p:txBody>
          <a:bodyPr wrap="square">
            <a:spAutoFit/>
          </a:bodyPr>
          <a:lstStyle/>
          <a:p>
            <a:pPr marL="285750"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help \h</a:t>
            </a:r>
          </a:p>
          <a:p>
            <a:pPr marL="285750"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Quit/exit \q</a:t>
            </a:r>
          </a:p>
          <a:p>
            <a:pPr marL="285750"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Cancel the command \c</a:t>
            </a:r>
          </a:p>
          <a:p>
            <a:pPr marL="285750"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Change database use</a:t>
            </a:r>
          </a:p>
          <a:p>
            <a:pPr marL="285750"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a:t>
            </a:r>
            <a:r>
              <a:rPr lang="en-US" altLang="en-US" dirty="0" err="1">
                <a:latin typeface="Open Sans" charset="0"/>
                <a:ea typeface="Open Sans" charset="0"/>
                <a:cs typeface="Open Sans" charset="0"/>
              </a:rPr>
              <a:t>etc</a:t>
            </a:r>
            <a:endParaRPr lang="en-US" altLang="en-US" dirty="0">
              <a:latin typeface="Open Sans" charset="0"/>
              <a:ea typeface="Open Sans" charset="0"/>
              <a:cs typeface="Open Sans" charset="0"/>
            </a:endParaRPr>
          </a:p>
        </p:txBody>
      </p:sp>
    </p:spTree>
    <p:extLst>
      <p:ext uri="{BB962C8B-B14F-4D97-AF65-F5344CB8AC3E}">
        <p14:creationId xmlns:p14="http://schemas.microsoft.com/office/powerpoint/2010/main" val="406499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1805302"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Basic Queries</a:t>
            </a:r>
          </a:p>
        </p:txBody>
      </p:sp>
      <p:sp>
        <p:nvSpPr>
          <p:cNvPr id="3" name="Rectangle 2"/>
          <p:cNvSpPr/>
          <p:nvPr/>
        </p:nvSpPr>
        <p:spPr>
          <a:xfrm>
            <a:off x="609600" y="1129413"/>
            <a:ext cx="7540977" cy="307777"/>
          </a:xfrm>
          <a:prstGeom prst="rect">
            <a:avLst/>
          </a:prstGeom>
        </p:spPr>
        <p:txBody>
          <a:bodyPr wrap="square">
            <a:spAutoFit/>
          </a:bodyPr>
          <a:lstStyle/>
          <a:p>
            <a:pPr marL="285750"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Once logged in, you can try some simple queries.  For example:</a:t>
            </a:r>
          </a:p>
        </p:txBody>
      </p:sp>
      <p:sp>
        <p:nvSpPr>
          <p:cNvPr id="6" name="object 7">
            <a:extLst>
              <a:ext uri="{FF2B5EF4-FFF2-40B4-BE49-F238E27FC236}">
                <a16:creationId xmlns:a16="http://schemas.microsoft.com/office/drawing/2014/main" id="{FE8BA52A-5533-4668-AF21-D683715DF07B}"/>
              </a:ext>
            </a:extLst>
          </p:cNvPr>
          <p:cNvSpPr txBox="1"/>
          <p:nvPr/>
        </p:nvSpPr>
        <p:spPr>
          <a:xfrm>
            <a:off x="986155" y="1625283"/>
            <a:ext cx="5237163" cy="1955800"/>
          </a:xfrm>
          <a:prstGeom prst="rect">
            <a:avLst/>
          </a:prstGeom>
        </p:spPr>
        <p:txBody>
          <a:bodyPr lIns="0" tIns="12700" rIns="0" bIns="0">
            <a:spAutoFit/>
          </a:bodyPr>
          <a:lstStyle/>
          <a:p>
            <a:pPr marL="12700">
              <a:spcBef>
                <a:spcPts val="100"/>
              </a:spcBef>
              <a:defRPr/>
            </a:pPr>
            <a:r>
              <a:rPr b="1" spc="-5" dirty="0">
                <a:solidFill>
                  <a:srgbClr val="000053"/>
                </a:solidFill>
                <a:latin typeface="Courier New"/>
                <a:cs typeface="Courier New"/>
              </a:rPr>
              <a:t>mysql&gt; SELECT VERSION(),</a:t>
            </a:r>
            <a:r>
              <a:rPr b="1" spc="-85" dirty="0">
                <a:solidFill>
                  <a:srgbClr val="000053"/>
                </a:solidFill>
                <a:latin typeface="Courier New"/>
                <a:cs typeface="Courier New"/>
              </a:rPr>
              <a:t> </a:t>
            </a:r>
            <a:r>
              <a:rPr b="1" spc="-5" dirty="0">
                <a:solidFill>
                  <a:srgbClr val="000053"/>
                </a:solidFill>
                <a:latin typeface="Courier New"/>
                <a:cs typeface="Courier New"/>
              </a:rPr>
              <a:t>CURRENT_DATE;</a:t>
            </a:r>
            <a:endParaRPr dirty="0">
              <a:latin typeface="Courier New"/>
              <a:cs typeface="Courier New"/>
            </a:endParaRPr>
          </a:p>
          <a:p>
            <a:pPr marL="12700">
              <a:spcBef>
                <a:spcPts val="10"/>
              </a:spcBef>
              <a:defRPr/>
            </a:pPr>
            <a:r>
              <a:rPr b="1" spc="-5" dirty="0">
                <a:solidFill>
                  <a:srgbClr val="000053"/>
                </a:solidFill>
                <a:latin typeface="Courier New"/>
                <a:cs typeface="Courier New"/>
              </a:rPr>
              <a:t>+-----------+--------------+</a:t>
            </a:r>
            <a:endParaRPr dirty="0">
              <a:latin typeface="Courier New"/>
              <a:cs typeface="Courier New"/>
            </a:endParaRPr>
          </a:p>
          <a:p>
            <a:pPr marL="12700">
              <a:spcBef>
                <a:spcPts val="20"/>
              </a:spcBef>
              <a:defRPr/>
            </a:pPr>
            <a:r>
              <a:rPr b="1" dirty="0">
                <a:solidFill>
                  <a:srgbClr val="000053"/>
                </a:solidFill>
                <a:latin typeface="Courier New"/>
                <a:cs typeface="Courier New"/>
              </a:rPr>
              <a:t>| </a:t>
            </a:r>
            <a:r>
              <a:rPr b="1" spc="-5" dirty="0">
                <a:solidFill>
                  <a:srgbClr val="000053"/>
                </a:solidFill>
                <a:latin typeface="Courier New"/>
                <a:cs typeface="Courier New"/>
              </a:rPr>
              <a:t>VERSION() </a:t>
            </a:r>
            <a:r>
              <a:rPr b="1" dirty="0">
                <a:solidFill>
                  <a:srgbClr val="000053"/>
                </a:solidFill>
                <a:latin typeface="Courier New"/>
                <a:cs typeface="Courier New"/>
              </a:rPr>
              <a:t>| </a:t>
            </a:r>
            <a:r>
              <a:rPr b="1" spc="-5" dirty="0">
                <a:solidFill>
                  <a:srgbClr val="000053"/>
                </a:solidFill>
                <a:latin typeface="Courier New"/>
                <a:cs typeface="Courier New"/>
              </a:rPr>
              <a:t>CURRENT_DATE</a:t>
            </a:r>
            <a:r>
              <a:rPr b="1" spc="-105" dirty="0">
                <a:solidFill>
                  <a:srgbClr val="000053"/>
                </a:solidFill>
                <a:latin typeface="Courier New"/>
                <a:cs typeface="Courier New"/>
              </a:rPr>
              <a:t> </a:t>
            </a:r>
            <a:r>
              <a:rPr b="1" dirty="0">
                <a:solidFill>
                  <a:srgbClr val="000053"/>
                </a:solidFill>
                <a:latin typeface="Courier New"/>
                <a:cs typeface="Courier New"/>
              </a:rPr>
              <a:t>|</a:t>
            </a:r>
            <a:endParaRPr dirty="0">
              <a:latin typeface="Courier New"/>
              <a:cs typeface="Courier New"/>
            </a:endParaRPr>
          </a:p>
          <a:p>
            <a:pPr marL="12700">
              <a:spcBef>
                <a:spcPts val="10"/>
              </a:spcBef>
              <a:defRPr/>
            </a:pPr>
            <a:r>
              <a:rPr b="1" spc="-5" dirty="0">
                <a:solidFill>
                  <a:srgbClr val="000053"/>
                </a:solidFill>
                <a:latin typeface="Courier New"/>
                <a:cs typeface="Courier New"/>
              </a:rPr>
              <a:t>+-----------+--------------+</a:t>
            </a:r>
            <a:endParaRPr dirty="0">
              <a:latin typeface="Courier New"/>
              <a:cs typeface="Courier New"/>
            </a:endParaRPr>
          </a:p>
          <a:p>
            <a:pPr marL="12700">
              <a:spcBef>
                <a:spcPts val="20"/>
              </a:spcBef>
              <a:tabLst>
                <a:tab pos="1657985" algn="l"/>
                <a:tab pos="3715385" algn="l"/>
              </a:tabLst>
              <a:defRPr/>
            </a:pPr>
            <a:r>
              <a:rPr b="1" dirty="0">
                <a:solidFill>
                  <a:srgbClr val="000053"/>
                </a:solidFill>
                <a:latin typeface="Courier New"/>
                <a:cs typeface="Courier New"/>
              </a:rPr>
              <a:t>|</a:t>
            </a:r>
            <a:r>
              <a:rPr b="1" spc="-5" dirty="0">
                <a:solidFill>
                  <a:srgbClr val="000053"/>
                </a:solidFill>
                <a:latin typeface="Courier New"/>
                <a:cs typeface="Courier New"/>
              </a:rPr>
              <a:t> 3.23.49	</a:t>
            </a:r>
            <a:r>
              <a:rPr b="1" dirty="0">
                <a:solidFill>
                  <a:srgbClr val="000053"/>
                </a:solidFill>
                <a:latin typeface="Courier New"/>
                <a:cs typeface="Courier New"/>
              </a:rPr>
              <a:t>| </a:t>
            </a:r>
            <a:r>
              <a:rPr b="1" spc="-5" dirty="0">
                <a:solidFill>
                  <a:srgbClr val="000053"/>
                </a:solidFill>
                <a:latin typeface="Courier New"/>
                <a:cs typeface="Courier New"/>
              </a:rPr>
              <a:t>2002-05-26	</a:t>
            </a:r>
            <a:r>
              <a:rPr b="1" dirty="0">
                <a:solidFill>
                  <a:srgbClr val="000053"/>
                </a:solidFill>
                <a:latin typeface="Courier New"/>
                <a:cs typeface="Courier New"/>
              </a:rPr>
              <a:t>|</a:t>
            </a:r>
            <a:endParaRPr dirty="0">
              <a:latin typeface="Courier New"/>
              <a:cs typeface="Courier New"/>
            </a:endParaRPr>
          </a:p>
          <a:p>
            <a:pPr marL="12700">
              <a:spcBef>
                <a:spcPts val="10"/>
              </a:spcBef>
              <a:defRPr/>
            </a:pPr>
            <a:r>
              <a:rPr b="1" spc="-5" dirty="0">
                <a:solidFill>
                  <a:srgbClr val="000053"/>
                </a:solidFill>
                <a:latin typeface="Courier New"/>
                <a:cs typeface="Courier New"/>
              </a:rPr>
              <a:t>+-----------+--------------+</a:t>
            </a:r>
            <a:endParaRPr dirty="0">
              <a:latin typeface="Courier New"/>
              <a:cs typeface="Courier New"/>
            </a:endParaRPr>
          </a:p>
          <a:p>
            <a:pPr marL="12700">
              <a:spcBef>
                <a:spcPts val="10"/>
              </a:spcBef>
              <a:defRPr/>
            </a:pPr>
            <a:r>
              <a:rPr b="1" dirty="0">
                <a:solidFill>
                  <a:srgbClr val="000053"/>
                </a:solidFill>
                <a:latin typeface="Courier New"/>
                <a:cs typeface="Courier New"/>
              </a:rPr>
              <a:t>1 </a:t>
            </a:r>
            <a:r>
              <a:rPr b="1" spc="-5" dirty="0">
                <a:solidFill>
                  <a:srgbClr val="000053"/>
                </a:solidFill>
                <a:latin typeface="Courier New"/>
                <a:cs typeface="Courier New"/>
              </a:rPr>
              <a:t>row in set (0.00</a:t>
            </a:r>
            <a:r>
              <a:rPr b="1" spc="-30" dirty="0">
                <a:solidFill>
                  <a:srgbClr val="000053"/>
                </a:solidFill>
                <a:latin typeface="Courier New"/>
                <a:cs typeface="Courier New"/>
              </a:rPr>
              <a:t> </a:t>
            </a:r>
            <a:r>
              <a:rPr b="1" spc="-5" dirty="0">
                <a:solidFill>
                  <a:srgbClr val="000053"/>
                </a:solidFill>
                <a:latin typeface="Courier New"/>
                <a:cs typeface="Courier New"/>
              </a:rPr>
              <a:t>sec)</a:t>
            </a:r>
            <a:endParaRPr dirty="0">
              <a:latin typeface="Courier New"/>
              <a:cs typeface="Courier New"/>
            </a:endParaRPr>
          </a:p>
        </p:txBody>
      </p:sp>
      <p:sp>
        <p:nvSpPr>
          <p:cNvPr id="7" name="Rectangle 6">
            <a:extLst>
              <a:ext uri="{FF2B5EF4-FFF2-40B4-BE49-F238E27FC236}">
                <a16:creationId xmlns:a16="http://schemas.microsoft.com/office/drawing/2014/main" id="{59750D6F-05BC-4BE4-AD09-B6134E0E8B00}"/>
              </a:ext>
            </a:extLst>
          </p:cNvPr>
          <p:cNvSpPr/>
          <p:nvPr/>
        </p:nvSpPr>
        <p:spPr>
          <a:xfrm>
            <a:off x="838200" y="3469705"/>
            <a:ext cx="6377940" cy="815608"/>
          </a:xfrm>
          <a:prstGeom prst="rect">
            <a:avLst/>
          </a:prstGeom>
        </p:spPr>
        <p:txBody>
          <a:bodyPr wrap="square">
            <a:spAutoFit/>
          </a:bodyPr>
          <a:lstStyle/>
          <a:p>
            <a:pPr marL="285750"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Note that most MySQL commands end with a semicolon (;)</a:t>
            </a:r>
          </a:p>
          <a:p>
            <a:pPr marL="285750"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MySQL returns the total number of rows found, and the total  time to execute the query.</a:t>
            </a:r>
          </a:p>
        </p:txBody>
      </p:sp>
    </p:spTree>
    <p:extLst>
      <p:ext uri="{BB962C8B-B14F-4D97-AF65-F5344CB8AC3E}">
        <p14:creationId xmlns:p14="http://schemas.microsoft.com/office/powerpoint/2010/main" val="2471742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1805302"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Basic Queries</a:t>
            </a:r>
          </a:p>
        </p:txBody>
      </p:sp>
      <p:sp>
        <p:nvSpPr>
          <p:cNvPr id="3" name="Rectangle 2"/>
          <p:cNvSpPr/>
          <p:nvPr/>
        </p:nvSpPr>
        <p:spPr>
          <a:xfrm>
            <a:off x="609600" y="1129413"/>
            <a:ext cx="7540977" cy="600164"/>
          </a:xfrm>
          <a:prstGeom prst="rect">
            <a:avLst/>
          </a:prstGeom>
        </p:spPr>
        <p:txBody>
          <a:bodyPr wrap="square">
            <a:spAutoFit/>
          </a:bodyPr>
          <a:lstStyle/>
          <a:p>
            <a:pPr marL="285750"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Keywords may be entered in any </a:t>
            </a:r>
            <a:r>
              <a:rPr lang="en-US" altLang="en-US" dirty="0" err="1">
                <a:latin typeface="Open Sans" charset="0"/>
                <a:ea typeface="Open Sans" charset="0"/>
                <a:cs typeface="Open Sans" charset="0"/>
              </a:rPr>
              <a:t>lettercase</a:t>
            </a:r>
            <a:r>
              <a:rPr lang="en-US" altLang="en-US" dirty="0">
                <a:latin typeface="Open Sans" charset="0"/>
                <a:ea typeface="Open Sans" charset="0"/>
                <a:cs typeface="Open Sans" charset="0"/>
              </a:rPr>
              <a:t>.</a:t>
            </a:r>
          </a:p>
          <a:p>
            <a:pPr marL="285750"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The following queries are equivalent:</a:t>
            </a:r>
          </a:p>
        </p:txBody>
      </p:sp>
      <p:graphicFrame>
        <p:nvGraphicFramePr>
          <p:cNvPr id="8" name="Table 7">
            <a:extLst>
              <a:ext uri="{FF2B5EF4-FFF2-40B4-BE49-F238E27FC236}">
                <a16:creationId xmlns:a16="http://schemas.microsoft.com/office/drawing/2014/main" id="{D1B754E9-35EE-421F-941F-809007EB8260}"/>
              </a:ext>
            </a:extLst>
          </p:cNvPr>
          <p:cNvGraphicFramePr>
            <a:graphicFrameLocks noGrp="1"/>
          </p:cNvGraphicFramePr>
          <p:nvPr/>
        </p:nvGraphicFramePr>
        <p:xfrm>
          <a:off x="722630" y="2156144"/>
          <a:ext cx="7013575" cy="1082676"/>
        </p:xfrm>
        <a:graphic>
          <a:graphicData uri="http://schemas.openxmlformats.org/drawingml/2006/table">
            <a:tbl>
              <a:tblPr/>
              <a:tblGrid>
                <a:gridCol w="1219200">
                  <a:extLst>
                    <a:ext uri="{9D8B030D-6E8A-4147-A177-3AD203B41FA5}">
                      <a16:colId xmlns:a16="http://schemas.microsoft.com/office/drawing/2014/main" val="1769948948"/>
                    </a:ext>
                  </a:extLst>
                </a:gridCol>
                <a:gridCol w="1281113">
                  <a:extLst>
                    <a:ext uri="{9D8B030D-6E8A-4147-A177-3AD203B41FA5}">
                      <a16:colId xmlns:a16="http://schemas.microsoft.com/office/drawing/2014/main" val="1298466122"/>
                    </a:ext>
                  </a:extLst>
                </a:gridCol>
                <a:gridCol w="2012950">
                  <a:extLst>
                    <a:ext uri="{9D8B030D-6E8A-4147-A177-3AD203B41FA5}">
                      <a16:colId xmlns:a16="http://schemas.microsoft.com/office/drawing/2014/main" val="3234392329"/>
                    </a:ext>
                  </a:extLst>
                </a:gridCol>
                <a:gridCol w="2500312">
                  <a:extLst>
                    <a:ext uri="{9D8B030D-6E8A-4147-A177-3AD203B41FA5}">
                      <a16:colId xmlns:a16="http://schemas.microsoft.com/office/drawing/2014/main" val="2391430747"/>
                    </a:ext>
                  </a:extLst>
                </a:gridCol>
              </a:tblGrid>
              <a:tr h="357188">
                <a:tc>
                  <a:txBody>
                    <a:bodyPr/>
                    <a:lstStyle>
                      <a:lvl1pPr marL="31750" marR="0" algn="l" rtl="0" eaLnBrk="0" hangingPunct="0">
                        <a:lnSpc>
                          <a:spcPct val="100000"/>
                        </a:lnSpc>
                        <a:spcBef>
                          <a:spcPts val="575"/>
                        </a:spcBef>
                        <a:spcAft>
                          <a:spcPts val="0"/>
                        </a:spcAft>
                        <a:buClr>
                          <a:schemeClr val="accent1"/>
                        </a:buClr>
                        <a:buSzPct val="85000"/>
                        <a:buFont typeface="Wingdings 2" panose="05020102010507070707" pitchFamily="18" charset="2"/>
                        <a:defRPr sz="2200" b="0" i="0" u="none" strike="noStrike" cap="none">
                          <a:solidFill>
                            <a:schemeClr val="tx1"/>
                          </a:solidFill>
                          <a:latin typeface="Perpetua" pitchFamily="18" charset="0"/>
                          <a:sym typeface="Arial"/>
                        </a:defRPr>
                      </a:lvl1pPr>
                      <a:lvl2pPr marL="742950" marR="0" indent="-285750" algn="l" rtl="0" eaLnBrk="0" hangingPunct="0">
                        <a:lnSpc>
                          <a:spcPct val="100000"/>
                        </a:lnSpc>
                        <a:spcBef>
                          <a:spcPts val="375"/>
                        </a:spcBef>
                        <a:spcAft>
                          <a:spcPts val="0"/>
                        </a:spcAft>
                        <a:buClr>
                          <a:schemeClr val="accent2"/>
                        </a:buClr>
                        <a:buSzPct val="85000"/>
                        <a:buFont typeface="Wingdings 2" panose="05020102010507070707" pitchFamily="18" charset="2"/>
                        <a:defRPr sz="2000" b="0" i="0" u="none" strike="noStrike" cap="none">
                          <a:solidFill>
                            <a:schemeClr val="tx1"/>
                          </a:solidFill>
                          <a:latin typeface="Perpetua" pitchFamily="18" charset="0"/>
                          <a:sym typeface="Arial"/>
                        </a:defRPr>
                      </a:lvl2pPr>
                      <a:lvl3pPr marL="1143000" marR="0" indent="-228600" algn="l" rtl="0" eaLnBrk="0" hangingPunct="0">
                        <a:lnSpc>
                          <a:spcPct val="100000"/>
                        </a:lnSpc>
                        <a:spcBef>
                          <a:spcPts val="375"/>
                        </a:spcBef>
                        <a:spcAft>
                          <a:spcPts val="0"/>
                        </a:spcAft>
                        <a:buClr>
                          <a:srgbClr val="E6B1AB"/>
                        </a:buClr>
                        <a:buSzPct val="85000"/>
                        <a:buFont typeface="Wingdings 2" panose="05020102010507070707" pitchFamily="18" charset="2"/>
                        <a:defRPr sz="1400" b="0" i="0" u="none" strike="noStrike" cap="none">
                          <a:solidFill>
                            <a:schemeClr val="tx1"/>
                          </a:solidFill>
                          <a:latin typeface="Perpetua" pitchFamily="18" charset="0"/>
                          <a:sym typeface="Arial"/>
                        </a:defRPr>
                      </a:lvl3pPr>
                      <a:lvl4pPr marL="1600200" marR="0" indent="-228600" algn="l" rtl="0" eaLnBrk="0" hangingPunct="0">
                        <a:lnSpc>
                          <a:spcPct val="100000"/>
                        </a:lnSpc>
                        <a:spcBef>
                          <a:spcPts val="375"/>
                        </a:spcBef>
                        <a:spcAft>
                          <a:spcPts val="0"/>
                        </a:spcAft>
                        <a:buClr>
                          <a:srgbClr val="A28E6A"/>
                        </a:buClr>
                        <a:buSzPct val="80000"/>
                        <a:buFont typeface="Wingdings 2" panose="05020102010507070707" pitchFamily="18" charset="2"/>
                        <a:defRPr sz="1400" b="0" i="0" u="none" strike="noStrike" cap="none">
                          <a:solidFill>
                            <a:schemeClr val="tx1"/>
                          </a:solidFill>
                          <a:latin typeface="Perpetua" pitchFamily="18" charset="0"/>
                          <a:sym typeface="Arial"/>
                        </a:defRPr>
                      </a:lvl4pPr>
                      <a:lvl5pPr marL="2057400" marR="0" indent="-228600" algn="l" rtl="0" eaLnBrk="0" hangingPunct="0">
                        <a:lnSpc>
                          <a:spcPct val="100000"/>
                        </a:lnSpc>
                        <a:spcBef>
                          <a:spcPts val="375"/>
                        </a:spcBef>
                        <a:spcAft>
                          <a:spcPts val="0"/>
                        </a:spcAft>
                        <a:buClr>
                          <a:srgbClr val="A28E6A"/>
                        </a:buClr>
                        <a:buFont typeface="Arial"/>
                        <a:defRPr sz="1400" b="0" i="0" u="none" strike="noStrike" cap="none">
                          <a:solidFill>
                            <a:schemeClr val="tx1"/>
                          </a:solidFill>
                          <a:latin typeface="Perpetua" pitchFamily="18" charset="0"/>
                          <a:sym typeface="Arial"/>
                        </a:defRPr>
                      </a:lvl5pPr>
                      <a:lvl6pPr marL="25146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6pPr>
                      <a:lvl7pPr marL="29718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7pPr>
                      <a:lvl8pPr marL="34290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8pPr>
                      <a:lvl9pPr marL="38862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9pPr>
                    </a:lstStyle>
                    <a:p>
                      <a:pPr marL="31750" marR="0" lvl="0" indent="0" algn="l" defTabSz="914400" rtl="0" eaLnBrk="1" fontAlgn="base" latinLnBrk="0" hangingPunct="1">
                        <a:lnSpc>
                          <a:spcPts val="2475"/>
                        </a:lnSpc>
                        <a:spcBef>
                          <a:spcPct val="0"/>
                        </a:spcBef>
                        <a:spcAft>
                          <a:spcPct val="0"/>
                        </a:spcAft>
                        <a:buClrTx/>
                        <a:buSzTx/>
                        <a:buFontTx/>
                        <a:buNone/>
                        <a:tabLst/>
                      </a:pPr>
                      <a:r>
                        <a:rPr kumimoji="0" lang="en-US" altLang="en-US" sz="18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mysql&gt;</a:t>
                      </a:r>
                      <a:endPar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R="0" algn="l" rtl="0" eaLnBrk="0" hangingPunct="0">
                        <a:lnSpc>
                          <a:spcPct val="100000"/>
                        </a:lnSpc>
                        <a:spcBef>
                          <a:spcPts val="575"/>
                        </a:spcBef>
                        <a:spcAft>
                          <a:spcPts val="0"/>
                        </a:spcAft>
                        <a:buClr>
                          <a:schemeClr val="accent1"/>
                        </a:buClr>
                        <a:buSzPct val="85000"/>
                        <a:buFont typeface="Wingdings 2" panose="05020102010507070707" pitchFamily="18" charset="2"/>
                        <a:defRPr sz="2200" b="0" i="0" u="none" strike="noStrike" cap="none">
                          <a:solidFill>
                            <a:schemeClr val="tx1"/>
                          </a:solidFill>
                          <a:latin typeface="Perpetua" pitchFamily="18" charset="0"/>
                          <a:sym typeface="Arial"/>
                        </a:defRPr>
                      </a:lvl1pPr>
                      <a:lvl2pPr marL="742950" marR="0" indent="-285750" algn="l" rtl="0" eaLnBrk="0" hangingPunct="0">
                        <a:lnSpc>
                          <a:spcPct val="100000"/>
                        </a:lnSpc>
                        <a:spcBef>
                          <a:spcPts val="375"/>
                        </a:spcBef>
                        <a:spcAft>
                          <a:spcPts val="0"/>
                        </a:spcAft>
                        <a:buClr>
                          <a:schemeClr val="accent2"/>
                        </a:buClr>
                        <a:buSzPct val="85000"/>
                        <a:buFont typeface="Wingdings 2" panose="05020102010507070707" pitchFamily="18" charset="2"/>
                        <a:defRPr sz="2000" b="0" i="0" u="none" strike="noStrike" cap="none">
                          <a:solidFill>
                            <a:schemeClr val="tx1"/>
                          </a:solidFill>
                          <a:latin typeface="Perpetua" pitchFamily="18" charset="0"/>
                          <a:sym typeface="Arial"/>
                        </a:defRPr>
                      </a:lvl2pPr>
                      <a:lvl3pPr marL="1143000" marR="0" indent="-228600" algn="l" rtl="0" eaLnBrk="0" hangingPunct="0">
                        <a:lnSpc>
                          <a:spcPct val="100000"/>
                        </a:lnSpc>
                        <a:spcBef>
                          <a:spcPts val="375"/>
                        </a:spcBef>
                        <a:spcAft>
                          <a:spcPts val="0"/>
                        </a:spcAft>
                        <a:buClr>
                          <a:srgbClr val="E6B1AB"/>
                        </a:buClr>
                        <a:buSzPct val="85000"/>
                        <a:buFont typeface="Wingdings 2" panose="05020102010507070707" pitchFamily="18" charset="2"/>
                        <a:defRPr sz="1400" b="0" i="0" u="none" strike="noStrike" cap="none">
                          <a:solidFill>
                            <a:schemeClr val="tx1"/>
                          </a:solidFill>
                          <a:latin typeface="Perpetua" pitchFamily="18" charset="0"/>
                          <a:sym typeface="Arial"/>
                        </a:defRPr>
                      </a:lvl3pPr>
                      <a:lvl4pPr marL="1600200" marR="0" indent="-228600" algn="l" rtl="0" eaLnBrk="0" hangingPunct="0">
                        <a:lnSpc>
                          <a:spcPct val="100000"/>
                        </a:lnSpc>
                        <a:spcBef>
                          <a:spcPts val="375"/>
                        </a:spcBef>
                        <a:spcAft>
                          <a:spcPts val="0"/>
                        </a:spcAft>
                        <a:buClr>
                          <a:srgbClr val="A28E6A"/>
                        </a:buClr>
                        <a:buSzPct val="80000"/>
                        <a:buFont typeface="Wingdings 2" panose="05020102010507070707" pitchFamily="18" charset="2"/>
                        <a:defRPr sz="1400" b="0" i="0" u="none" strike="noStrike" cap="none">
                          <a:solidFill>
                            <a:schemeClr val="tx1"/>
                          </a:solidFill>
                          <a:latin typeface="Perpetua" pitchFamily="18" charset="0"/>
                          <a:sym typeface="Arial"/>
                        </a:defRPr>
                      </a:lvl4pPr>
                      <a:lvl5pPr marL="2057400" marR="0" indent="-228600" algn="l" rtl="0" eaLnBrk="0" hangingPunct="0">
                        <a:lnSpc>
                          <a:spcPct val="100000"/>
                        </a:lnSpc>
                        <a:spcBef>
                          <a:spcPts val="375"/>
                        </a:spcBef>
                        <a:spcAft>
                          <a:spcPts val="0"/>
                        </a:spcAft>
                        <a:buClr>
                          <a:srgbClr val="A28E6A"/>
                        </a:buClr>
                        <a:buFont typeface="Arial"/>
                        <a:defRPr sz="1400" b="0" i="0" u="none" strike="noStrike" cap="none">
                          <a:solidFill>
                            <a:schemeClr val="tx1"/>
                          </a:solidFill>
                          <a:latin typeface="Perpetua" pitchFamily="18" charset="0"/>
                          <a:sym typeface="Arial"/>
                        </a:defRPr>
                      </a:lvl5pPr>
                      <a:lvl6pPr marL="25146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6pPr>
                      <a:lvl7pPr marL="29718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7pPr>
                      <a:lvl8pPr marL="34290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8pPr>
                      <a:lvl9pPr marL="38862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9pPr>
                    </a:lstStyle>
                    <a:p>
                      <a:pPr marL="0" marR="0" lvl="0" indent="0" algn="r" defTabSz="914400" rtl="0" eaLnBrk="1" fontAlgn="base" latinLnBrk="0" hangingPunct="1">
                        <a:lnSpc>
                          <a:spcPts val="2475"/>
                        </a:lnSpc>
                        <a:spcBef>
                          <a:spcPct val="0"/>
                        </a:spcBef>
                        <a:spcAft>
                          <a:spcPct val="0"/>
                        </a:spcAft>
                        <a:buClrTx/>
                        <a:buSzTx/>
                        <a:buFontTx/>
                        <a:buNone/>
                        <a:tabLst/>
                      </a:pPr>
                      <a:r>
                        <a:rPr kumimoji="0" lang="en-US" altLang="en-US" sz="18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SELECT</a:t>
                      </a:r>
                      <a:endPar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R="0" algn="l" rtl="0" eaLnBrk="0" hangingPunct="0">
                        <a:lnSpc>
                          <a:spcPct val="100000"/>
                        </a:lnSpc>
                        <a:spcBef>
                          <a:spcPts val="575"/>
                        </a:spcBef>
                        <a:spcAft>
                          <a:spcPts val="0"/>
                        </a:spcAft>
                        <a:buClr>
                          <a:schemeClr val="accent1"/>
                        </a:buClr>
                        <a:buSzPct val="85000"/>
                        <a:buFont typeface="Wingdings 2" panose="05020102010507070707" pitchFamily="18" charset="2"/>
                        <a:defRPr sz="2200" b="0" i="0" u="none" strike="noStrike" cap="none">
                          <a:solidFill>
                            <a:schemeClr val="tx1"/>
                          </a:solidFill>
                          <a:latin typeface="Perpetua" pitchFamily="18" charset="0"/>
                          <a:sym typeface="Arial"/>
                        </a:defRPr>
                      </a:lvl1pPr>
                      <a:lvl2pPr marL="742950" marR="0" indent="-285750" algn="l" rtl="0" eaLnBrk="0" hangingPunct="0">
                        <a:lnSpc>
                          <a:spcPct val="100000"/>
                        </a:lnSpc>
                        <a:spcBef>
                          <a:spcPts val="375"/>
                        </a:spcBef>
                        <a:spcAft>
                          <a:spcPts val="0"/>
                        </a:spcAft>
                        <a:buClr>
                          <a:schemeClr val="accent2"/>
                        </a:buClr>
                        <a:buSzPct val="85000"/>
                        <a:buFont typeface="Wingdings 2" panose="05020102010507070707" pitchFamily="18" charset="2"/>
                        <a:defRPr sz="2000" b="0" i="0" u="none" strike="noStrike" cap="none">
                          <a:solidFill>
                            <a:schemeClr val="tx1"/>
                          </a:solidFill>
                          <a:latin typeface="Perpetua" pitchFamily="18" charset="0"/>
                          <a:sym typeface="Arial"/>
                        </a:defRPr>
                      </a:lvl2pPr>
                      <a:lvl3pPr marL="1143000" marR="0" indent="-228600" algn="l" rtl="0" eaLnBrk="0" hangingPunct="0">
                        <a:lnSpc>
                          <a:spcPct val="100000"/>
                        </a:lnSpc>
                        <a:spcBef>
                          <a:spcPts val="375"/>
                        </a:spcBef>
                        <a:spcAft>
                          <a:spcPts val="0"/>
                        </a:spcAft>
                        <a:buClr>
                          <a:srgbClr val="E6B1AB"/>
                        </a:buClr>
                        <a:buSzPct val="85000"/>
                        <a:buFont typeface="Wingdings 2" panose="05020102010507070707" pitchFamily="18" charset="2"/>
                        <a:defRPr sz="1400" b="0" i="0" u="none" strike="noStrike" cap="none">
                          <a:solidFill>
                            <a:schemeClr val="tx1"/>
                          </a:solidFill>
                          <a:latin typeface="Perpetua" pitchFamily="18" charset="0"/>
                          <a:sym typeface="Arial"/>
                        </a:defRPr>
                      </a:lvl3pPr>
                      <a:lvl4pPr marL="1600200" marR="0" indent="-228600" algn="l" rtl="0" eaLnBrk="0" hangingPunct="0">
                        <a:lnSpc>
                          <a:spcPct val="100000"/>
                        </a:lnSpc>
                        <a:spcBef>
                          <a:spcPts val="375"/>
                        </a:spcBef>
                        <a:spcAft>
                          <a:spcPts val="0"/>
                        </a:spcAft>
                        <a:buClr>
                          <a:srgbClr val="A28E6A"/>
                        </a:buClr>
                        <a:buSzPct val="80000"/>
                        <a:buFont typeface="Wingdings 2" panose="05020102010507070707" pitchFamily="18" charset="2"/>
                        <a:defRPr sz="1400" b="0" i="0" u="none" strike="noStrike" cap="none">
                          <a:solidFill>
                            <a:schemeClr val="tx1"/>
                          </a:solidFill>
                          <a:latin typeface="Perpetua" pitchFamily="18" charset="0"/>
                          <a:sym typeface="Arial"/>
                        </a:defRPr>
                      </a:lvl4pPr>
                      <a:lvl5pPr marL="2057400" marR="0" indent="-228600" algn="l" rtl="0" eaLnBrk="0" hangingPunct="0">
                        <a:lnSpc>
                          <a:spcPct val="100000"/>
                        </a:lnSpc>
                        <a:spcBef>
                          <a:spcPts val="375"/>
                        </a:spcBef>
                        <a:spcAft>
                          <a:spcPts val="0"/>
                        </a:spcAft>
                        <a:buClr>
                          <a:srgbClr val="A28E6A"/>
                        </a:buClr>
                        <a:buFont typeface="Arial"/>
                        <a:defRPr sz="1400" b="0" i="0" u="none" strike="noStrike" cap="none">
                          <a:solidFill>
                            <a:schemeClr val="tx1"/>
                          </a:solidFill>
                          <a:latin typeface="Perpetua" pitchFamily="18" charset="0"/>
                          <a:sym typeface="Arial"/>
                        </a:defRPr>
                      </a:lvl5pPr>
                      <a:lvl6pPr marL="25146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6pPr>
                      <a:lvl7pPr marL="29718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7pPr>
                      <a:lvl8pPr marL="34290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8pPr>
                      <a:lvl9pPr marL="38862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9pPr>
                    </a:lstStyle>
                    <a:p>
                      <a:pPr marL="0" marR="0" lvl="0" indent="0" algn="ctr" defTabSz="914400" rtl="0" eaLnBrk="1" fontAlgn="base" latinLnBrk="0" hangingPunct="1">
                        <a:lnSpc>
                          <a:spcPts val="2475"/>
                        </a:lnSpc>
                        <a:spcBef>
                          <a:spcPct val="0"/>
                        </a:spcBef>
                        <a:spcAft>
                          <a:spcPct val="0"/>
                        </a:spcAft>
                        <a:buClrTx/>
                        <a:buSzTx/>
                        <a:buFontTx/>
                        <a:buNone/>
                        <a:tabLst/>
                      </a:pPr>
                      <a:r>
                        <a:rPr kumimoji="0" lang="en-US" altLang="en-US" sz="18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VERSION(),</a:t>
                      </a:r>
                      <a:endPar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R="0" algn="l" rtl="0" eaLnBrk="0" hangingPunct="0">
                        <a:lnSpc>
                          <a:spcPct val="100000"/>
                        </a:lnSpc>
                        <a:spcBef>
                          <a:spcPts val="575"/>
                        </a:spcBef>
                        <a:spcAft>
                          <a:spcPts val="0"/>
                        </a:spcAft>
                        <a:buClr>
                          <a:schemeClr val="accent1"/>
                        </a:buClr>
                        <a:buSzPct val="85000"/>
                        <a:buFont typeface="Wingdings 2" panose="05020102010507070707" pitchFamily="18" charset="2"/>
                        <a:defRPr sz="2200" b="0" i="0" u="none" strike="noStrike" cap="none">
                          <a:solidFill>
                            <a:schemeClr val="tx1"/>
                          </a:solidFill>
                          <a:latin typeface="Perpetua" pitchFamily="18" charset="0"/>
                          <a:sym typeface="Arial"/>
                        </a:defRPr>
                      </a:lvl1pPr>
                      <a:lvl2pPr marL="742950" marR="0" indent="-285750" algn="l" rtl="0" eaLnBrk="0" hangingPunct="0">
                        <a:lnSpc>
                          <a:spcPct val="100000"/>
                        </a:lnSpc>
                        <a:spcBef>
                          <a:spcPts val="375"/>
                        </a:spcBef>
                        <a:spcAft>
                          <a:spcPts val="0"/>
                        </a:spcAft>
                        <a:buClr>
                          <a:schemeClr val="accent2"/>
                        </a:buClr>
                        <a:buSzPct val="85000"/>
                        <a:buFont typeface="Wingdings 2" panose="05020102010507070707" pitchFamily="18" charset="2"/>
                        <a:defRPr sz="2000" b="0" i="0" u="none" strike="noStrike" cap="none">
                          <a:solidFill>
                            <a:schemeClr val="tx1"/>
                          </a:solidFill>
                          <a:latin typeface="Perpetua" pitchFamily="18" charset="0"/>
                          <a:sym typeface="Arial"/>
                        </a:defRPr>
                      </a:lvl2pPr>
                      <a:lvl3pPr marL="1143000" marR="0" indent="-228600" algn="l" rtl="0" eaLnBrk="0" hangingPunct="0">
                        <a:lnSpc>
                          <a:spcPct val="100000"/>
                        </a:lnSpc>
                        <a:spcBef>
                          <a:spcPts val="375"/>
                        </a:spcBef>
                        <a:spcAft>
                          <a:spcPts val="0"/>
                        </a:spcAft>
                        <a:buClr>
                          <a:srgbClr val="E6B1AB"/>
                        </a:buClr>
                        <a:buSzPct val="85000"/>
                        <a:buFont typeface="Wingdings 2" panose="05020102010507070707" pitchFamily="18" charset="2"/>
                        <a:defRPr sz="1400" b="0" i="0" u="none" strike="noStrike" cap="none">
                          <a:solidFill>
                            <a:schemeClr val="tx1"/>
                          </a:solidFill>
                          <a:latin typeface="Perpetua" pitchFamily="18" charset="0"/>
                          <a:sym typeface="Arial"/>
                        </a:defRPr>
                      </a:lvl3pPr>
                      <a:lvl4pPr marL="1600200" marR="0" indent="-228600" algn="l" rtl="0" eaLnBrk="0" hangingPunct="0">
                        <a:lnSpc>
                          <a:spcPct val="100000"/>
                        </a:lnSpc>
                        <a:spcBef>
                          <a:spcPts val="375"/>
                        </a:spcBef>
                        <a:spcAft>
                          <a:spcPts val="0"/>
                        </a:spcAft>
                        <a:buClr>
                          <a:srgbClr val="A28E6A"/>
                        </a:buClr>
                        <a:buSzPct val="80000"/>
                        <a:buFont typeface="Wingdings 2" panose="05020102010507070707" pitchFamily="18" charset="2"/>
                        <a:defRPr sz="1400" b="0" i="0" u="none" strike="noStrike" cap="none">
                          <a:solidFill>
                            <a:schemeClr val="tx1"/>
                          </a:solidFill>
                          <a:latin typeface="Perpetua" pitchFamily="18" charset="0"/>
                          <a:sym typeface="Arial"/>
                        </a:defRPr>
                      </a:lvl4pPr>
                      <a:lvl5pPr marL="2057400" marR="0" indent="-228600" algn="l" rtl="0" eaLnBrk="0" hangingPunct="0">
                        <a:lnSpc>
                          <a:spcPct val="100000"/>
                        </a:lnSpc>
                        <a:spcBef>
                          <a:spcPts val="375"/>
                        </a:spcBef>
                        <a:spcAft>
                          <a:spcPts val="0"/>
                        </a:spcAft>
                        <a:buClr>
                          <a:srgbClr val="A28E6A"/>
                        </a:buClr>
                        <a:buFont typeface="Arial"/>
                        <a:defRPr sz="1400" b="0" i="0" u="none" strike="noStrike" cap="none">
                          <a:solidFill>
                            <a:schemeClr val="tx1"/>
                          </a:solidFill>
                          <a:latin typeface="Perpetua" pitchFamily="18" charset="0"/>
                          <a:sym typeface="Arial"/>
                        </a:defRPr>
                      </a:lvl5pPr>
                      <a:lvl6pPr marL="25146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6pPr>
                      <a:lvl7pPr marL="29718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7pPr>
                      <a:lvl8pPr marL="34290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8pPr>
                      <a:lvl9pPr marL="38862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9pPr>
                    </a:lstStyle>
                    <a:p>
                      <a:pPr marL="0" marR="0" lvl="0" indent="0" algn="r" defTabSz="914400" rtl="0" eaLnBrk="1" fontAlgn="base" latinLnBrk="0" hangingPunct="1">
                        <a:lnSpc>
                          <a:spcPts val="2475"/>
                        </a:lnSpc>
                        <a:spcBef>
                          <a:spcPct val="0"/>
                        </a:spcBef>
                        <a:spcAft>
                          <a:spcPct val="0"/>
                        </a:spcAft>
                        <a:buClrTx/>
                        <a:buSzTx/>
                        <a:buFontTx/>
                        <a:buNone/>
                        <a:tabLst/>
                      </a:pPr>
                      <a:r>
                        <a:rPr kumimoji="0" lang="en-US" altLang="en-US" sz="18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CURRENT_DATE;</a:t>
                      </a:r>
                      <a:endPar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2862125842"/>
                  </a:ext>
                </a:extLst>
              </a:tr>
              <a:tr h="368300">
                <a:tc>
                  <a:txBody>
                    <a:bodyPr/>
                    <a:lstStyle>
                      <a:lvl1pPr marL="31750" marR="0" algn="l" rtl="0" eaLnBrk="0" hangingPunct="0">
                        <a:lnSpc>
                          <a:spcPct val="100000"/>
                        </a:lnSpc>
                        <a:spcBef>
                          <a:spcPts val="575"/>
                        </a:spcBef>
                        <a:spcAft>
                          <a:spcPts val="0"/>
                        </a:spcAft>
                        <a:buClr>
                          <a:schemeClr val="accent1"/>
                        </a:buClr>
                        <a:buSzPct val="85000"/>
                        <a:buFont typeface="Wingdings 2" panose="05020102010507070707" pitchFamily="18" charset="2"/>
                        <a:defRPr sz="2200" b="0" i="0" u="none" strike="noStrike" cap="none">
                          <a:solidFill>
                            <a:schemeClr val="tx1"/>
                          </a:solidFill>
                          <a:latin typeface="Perpetua" pitchFamily="18" charset="0"/>
                          <a:sym typeface="Arial"/>
                        </a:defRPr>
                      </a:lvl1pPr>
                      <a:lvl2pPr marL="742950" marR="0" indent="-285750" algn="l" rtl="0" eaLnBrk="0" hangingPunct="0">
                        <a:lnSpc>
                          <a:spcPct val="100000"/>
                        </a:lnSpc>
                        <a:spcBef>
                          <a:spcPts val="375"/>
                        </a:spcBef>
                        <a:spcAft>
                          <a:spcPts val="0"/>
                        </a:spcAft>
                        <a:buClr>
                          <a:schemeClr val="accent2"/>
                        </a:buClr>
                        <a:buSzPct val="85000"/>
                        <a:buFont typeface="Wingdings 2" panose="05020102010507070707" pitchFamily="18" charset="2"/>
                        <a:defRPr sz="2000" b="0" i="0" u="none" strike="noStrike" cap="none">
                          <a:solidFill>
                            <a:schemeClr val="tx1"/>
                          </a:solidFill>
                          <a:latin typeface="Perpetua" pitchFamily="18" charset="0"/>
                          <a:sym typeface="Arial"/>
                        </a:defRPr>
                      </a:lvl2pPr>
                      <a:lvl3pPr marL="1143000" marR="0" indent="-228600" algn="l" rtl="0" eaLnBrk="0" hangingPunct="0">
                        <a:lnSpc>
                          <a:spcPct val="100000"/>
                        </a:lnSpc>
                        <a:spcBef>
                          <a:spcPts val="375"/>
                        </a:spcBef>
                        <a:spcAft>
                          <a:spcPts val="0"/>
                        </a:spcAft>
                        <a:buClr>
                          <a:srgbClr val="E6B1AB"/>
                        </a:buClr>
                        <a:buSzPct val="85000"/>
                        <a:buFont typeface="Wingdings 2" panose="05020102010507070707" pitchFamily="18" charset="2"/>
                        <a:defRPr sz="1400" b="0" i="0" u="none" strike="noStrike" cap="none">
                          <a:solidFill>
                            <a:schemeClr val="tx1"/>
                          </a:solidFill>
                          <a:latin typeface="Perpetua" pitchFamily="18" charset="0"/>
                          <a:sym typeface="Arial"/>
                        </a:defRPr>
                      </a:lvl3pPr>
                      <a:lvl4pPr marL="1600200" marR="0" indent="-228600" algn="l" rtl="0" eaLnBrk="0" hangingPunct="0">
                        <a:lnSpc>
                          <a:spcPct val="100000"/>
                        </a:lnSpc>
                        <a:spcBef>
                          <a:spcPts val="375"/>
                        </a:spcBef>
                        <a:spcAft>
                          <a:spcPts val="0"/>
                        </a:spcAft>
                        <a:buClr>
                          <a:srgbClr val="A28E6A"/>
                        </a:buClr>
                        <a:buSzPct val="80000"/>
                        <a:buFont typeface="Wingdings 2" panose="05020102010507070707" pitchFamily="18" charset="2"/>
                        <a:defRPr sz="1400" b="0" i="0" u="none" strike="noStrike" cap="none">
                          <a:solidFill>
                            <a:schemeClr val="tx1"/>
                          </a:solidFill>
                          <a:latin typeface="Perpetua" pitchFamily="18" charset="0"/>
                          <a:sym typeface="Arial"/>
                        </a:defRPr>
                      </a:lvl4pPr>
                      <a:lvl5pPr marL="2057400" marR="0" indent="-228600" algn="l" rtl="0" eaLnBrk="0" hangingPunct="0">
                        <a:lnSpc>
                          <a:spcPct val="100000"/>
                        </a:lnSpc>
                        <a:spcBef>
                          <a:spcPts val="375"/>
                        </a:spcBef>
                        <a:spcAft>
                          <a:spcPts val="0"/>
                        </a:spcAft>
                        <a:buClr>
                          <a:srgbClr val="A28E6A"/>
                        </a:buClr>
                        <a:buFont typeface="Arial"/>
                        <a:defRPr sz="1400" b="0" i="0" u="none" strike="noStrike" cap="none">
                          <a:solidFill>
                            <a:schemeClr val="tx1"/>
                          </a:solidFill>
                          <a:latin typeface="Perpetua" pitchFamily="18" charset="0"/>
                          <a:sym typeface="Arial"/>
                        </a:defRPr>
                      </a:lvl5pPr>
                      <a:lvl6pPr marL="25146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6pPr>
                      <a:lvl7pPr marL="29718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7pPr>
                      <a:lvl8pPr marL="34290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8pPr>
                      <a:lvl9pPr marL="38862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9pPr>
                    </a:lstStyle>
                    <a:p>
                      <a:pPr marL="31750" marR="0" lvl="0" indent="0" algn="l" defTabSz="914400" rtl="0" eaLnBrk="1" fontAlgn="base" latinLnBrk="0" hangingPunct="1">
                        <a:lnSpc>
                          <a:spcPts val="2575"/>
                        </a:lnSpc>
                        <a:spcBef>
                          <a:spcPct val="0"/>
                        </a:spcBef>
                        <a:spcAft>
                          <a:spcPct val="0"/>
                        </a:spcAft>
                        <a:buClrTx/>
                        <a:buSzTx/>
                        <a:buFontTx/>
                        <a:buNone/>
                        <a:tabLst/>
                      </a:pPr>
                      <a:r>
                        <a:rPr kumimoji="0" lang="en-US" altLang="en-US" sz="1800" b="1" i="0" u="none" strike="noStrike" cap="none" normalizeH="0" baseline="0" dirty="0" err="1">
                          <a:ln>
                            <a:noFill/>
                          </a:ln>
                          <a:solidFill>
                            <a:srgbClr val="000053"/>
                          </a:solidFill>
                          <a:effectLst/>
                          <a:latin typeface="Courier New" panose="02070309020205020404" pitchFamily="49" charset="0"/>
                          <a:cs typeface="Courier New" panose="02070309020205020404" pitchFamily="49" charset="0"/>
                        </a:rPr>
                        <a:t>mysql</a:t>
                      </a:r>
                      <a:r>
                        <a:rPr kumimoji="0" lang="en-US" altLang="en-US" sz="1800" b="1" i="0" u="none" strike="noStrike" cap="none" normalizeH="0" baseline="0" dirty="0">
                          <a:ln>
                            <a:noFill/>
                          </a:ln>
                          <a:solidFill>
                            <a:srgbClr val="000053"/>
                          </a:solidFill>
                          <a:effectLst/>
                          <a:latin typeface="Courier New" panose="02070309020205020404" pitchFamily="49" charset="0"/>
                          <a:cs typeface="Courier New" panose="02070309020205020404" pitchFamily="49" charset="0"/>
                        </a:rPr>
                        <a:t>&gt;</a:t>
                      </a:r>
                      <a:endPar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R="0" algn="l" rtl="0" eaLnBrk="0" hangingPunct="0">
                        <a:lnSpc>
                          <a:spcPct val="100000"/>
                        </a:lnSpc>
                        <a:spcBef>
                          <a:spcPts val="575"/>
                        </a:spcBef>
                        <a:spcAft>
                          <a:spcPts val="0"/>
                        </a:spcAft>
                        <a:buClr>
                          <a:schemeClr val="accent1"/>
                        </a:buClr>
                        <a:buSzPct val="85000"/>
                        <a:buFont typeface="Wingdings 2" panose="05020102010507070707" pitchFamily="18" charset="2"/>
                        <a:defRPr sz="2200" b="0" i="0" u="none" strike="noStrike" cap="none">
                          <a:solidFill>
                            <a:schemeClr val="tx1"/>
                          </a:solidFill>
                          <a:latin typeface="Perpetua" pitchFamily="18" charset="0"/>
                          <a:sym typeface="Arial"/>
                        </a:defRPr>
                      </a:lvl1pPr>
                      <a:lvl2pPr marL="742950" marR="0" indent="-285750" algn="l" rtl="0" eaLnBrk="0" hangingPunct="0">
                        <a:lnSpc>
                          <a:spcPct val="100000"/>
                        </a:lnSpc>
                        <a:spcBef>
                          <a:spcPts val="375"/>
                        </a:spcBef>
                        <a:spcAft>
                          <a:spcPts val="0"/>
                        </a:spcAft>
                        <a:buClr>
                          <a:schemeClr val="accent2"/>
                        </a:buClr>
                        <a:buSzPct val="85000"/>
                        <a:buFont typeface="Wingdings 2" panose="05020102010507070707" pitchFamily="18" charset="2"/>
                        <a:defRPr sz="2000" b="0" i="0" u="none" strike="noStrike" cap="none">
                          <a:solidFill>
                            <a:schemeClr val="tx1"/>
                          </a:solidFill>
                          <a:latin typeface="Perpetua" pitchFamily="18" charset="0"/>
                          <a:sym typeface="Arial"/>
                        </a:defRPr>
                      </a:lvl2pPr>
                      <a:lvl3pPr marL="1143000" marR="0" indent="-228600" algn="l" rtl="0" eaLnBrk="0" hangingPunct="0">
                        <a:lnSpc>
                          <a:spcPct val="100000"/>
                        </a:lnSpc>
                        <a:spcBef>
                          <a:spcPts val="375"/>
                        </a:spcBef>
                        <a:spcAft>
                          <a:spcPts val="0"/>
                        </a:spcAft>
                        <a:buClr>
                          <a:srgbClr val="E6B1AB"/>
                        </a:buClr>
                        <a:buSzPct val="85000"/>
                        <a:buFont typeface="Wingdings 2" panose="05020102010507070707" pitchFamily="18" charset="2"/>
                        <a:defRPr sz="1400" b="0" i="0" u="none" strike="noStrike" cap="none">
                          <a:solidFill>
                            <a:schemeClr val="tx1"/>
                          </a:solidFill>
                          <a:latin typeface="Perpetua" pitchFamily="18" charset="0"/>
                          <a:sym typeface="Arial"/>
                        </a:defRPr>
                      </a:lvl3pPr>
                      <a:lvl4pPr marL="1600200" marR="0" indent="-228600" algn="l" rtl="0" eaLnBrk="0" hangingPunct="0">
                        <a:lnSpc>
                          <a:spcPct val="100000"/>
                        </a:lnSpc>
                        <a:spcBef>
                          <a:spcPts val="375"/>
                        </a:spcBef>
                        <a:spcAft>
                          <a:spcPts val="0"/>
                        </a:spcAft>
                        <a:buClr>
                          <a:srgbClr val="A28E6A"/>
                        </a:buClr>
                        <a:buSzPct val="80000"/>
                        <a:buFont typeface="Wingdings 2" panose="05020102010507070707" pitchFamily="18" charset="2"/>
                        <a:defRPr sz="1400" b="0" i="0" u="none" strike="noStrike" cap="none">
                          <a:solidFill>
                            <a:schemeClr val="tx1"/>
                          </a:solidFill>
                          <a:latin typeface="Perpetua" pitchFamily="18" charset="0"/>
                          <a:sym typeface="Arial"/>
                        </a:defRPr>
                      </a:lvl4pPr>
                      <a:lvl5pPr marL="2057400" marR="0" indent="-228600" algn="l" rtl="0" eaLnBrk="0" hangingPunct="0">
                        <a:lnSpc>
                          <a:spcPct val="100000"/>
                        </a:lnSpc>
                        <a:spcBef>
                          <a:spcPts val="375"/>
                        </a:spcBef>
                        <a:spcAft>
                          <a:spcPts val="0"/>
                        </a:spcAft>
                        <a:buClr>
                          <a:srgbClr val="A28E6A"/>
                        </a:buClr>
                        <a:buFont typeface="Arial"/>
                        <a:defRPr sz="1400" b="0" i="0" u="none" strike="noStrike" cap="none">
                          <a:solidFill>
                            <a:schemeClr val="tx1"/>
                          </a:solidFill>
                          <a:latin typeface="Perpetua" pitchFamily="18" charset="0"/>
                          <a:sym typeface="Arial"/>
                        </a:defRPr>
                      </a:lvl5pPr>
                      <a:lvl6pPr marL="25146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6pPr>
                      <a:lvl7pPr marL="29718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7pPr>
                      <a:lvl8pPr marL="34290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8pPr>
                      <a:lvl9pPr marL="38862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9pPr>
                    </a:lstStyle>
                    <a:p>
                      <a:pPr marL="0" marR="0" lvl="0" indent="0" algn="r" defTabSz="914400" rtl="0" eaLnBrk="1" fontAlgn="base" latinLnBrk="0" hangingPunct="1">
                        <a:lnSpc>
                          <a:spcPts val="2575"/>
                        </a:lnSpc>
                        <a:spcBef>
                          <a:spcPct val="0"/>
                        </a:spcBef>
                        <a:spcAft>
                          <a:spcPct val="0"/>
                        </a:spcAft>
                        <a:buClrTx/>
                        <a:buSzTx/>
                        <a:buFontTx/>
                        <a:buNone/>
                        <a:tabLst/>
                      </a:pPr>
                      <a:r>
                        <a:rPr kumimoji="0" lang="en-US" altLang="en-US" sz="18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select</a:t>
                      </a:r>
                      <a:endPar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R="0" algn="l" rtl="0" eaLnBrk="0" hangingPunct="0">
                        <a:lnSpc>
                          <a:spcPct val="100000"/>
                        </a:lnSpc>
                        <a:spcBef>
                          <a:spcPts val="575"/>
                        </a:spcBef>
                        <a:spcAft>
                          <a:spcPts val="0"/>
                        </a:spcAft>
                        <a:buClr>
                          <a:schemeClr val="accent1"/>
                        </a:buClr>
                        <a:buSzPct val="85000"/>
                        <a:buFont typeface="Wingdings 2" panose="05020102010507070707" pitchFamily="18" charset="2"/>
                        <a:defRPr sz="2200" b="0" i="0" u="none" strike="noStrike" cap="none">
                          <a:solidFill>
                            <a:schemeClr val="tx1"/>
                          </a:solidFill>
                          <a:latin typeface="Perpetua" pitchFamily="18" charset="0"/>
                          <a:sym typeface="Arial"/>
                        </a:defRPr>
                      </a:lvl1pPr>
                      <a:lvl2pPr marL="742950" marR="0" indent="-285750" algn="l" rtl="0" eaLnBrk="0" hangingPunct="0">
                        <a:lnSpc>
                          <a:spcPct val="100000"/>
                        </a:lnSpc>
                        <a:spcBef>
                          <a:spcPts val="375"/>
                        </a:spcBef>
                        <a:spcAft>
                          <a:spcPts val="0"/>
                        </a:spcAft>
                        <a:buClr>
                          <a:schemeClr val="accent2"/>
                        </a:buClr>
                        <a:buSzPct val="85000"/>
                        <a:buFont typeface="Wingdings 2" panose="05020102010507070707" pitchFamily="18" charset="2"/>
                        <a:defRPr sz="2000" b="0" i="0" u="none" strike="noStrike" cap="none">
                          <a:solidFill>
                            <a:schemeClr val="tx1"/>
                          </a:solidFill>
                          <a:latin typeface="Perpetua" pitchFamily="18" charset="0"/>
                          <a:sym typeface="Arial"/>
                        </a:defRPr>
                      </a:lvl2pPr>
                      <a:lvl3pPr marL="1143000" marR="0" indent="-228600" algn="l" rtl="0" eaLnBrk="0" hangingPunct="0">
                        <a:lnSpc>
                          <a:spcPct val="100000"/>
                        </a:lnSpc>
                        <a:spcBef>
                          <a:spcPts val="375"/>
                        </a:spcBef>
                        <a:spcAft>
                          <a:spcPts val="0"/>
                        </a:spcAft>
                        <a:buClr>
                          <a:srgbClr val="E6B1AB"/>
                        </a:buClr>
                        <a:buSzPct val="85000"/>
                        <a:buFont typeface="Wingdings 2" panose="05020102010507070707" pitchFamily="18" charset="2"/>
                        <a:defRPr sz="1400" b="0" i="0" u="none" strike="noStrike" cap="none">
                          <a:solidFill>
                            <a:schemeClr val="tx1"/>
                          </a:solidFill>
                          <a:latin typeface="Perpetua" pitchFamily="18" charset="0"/>
                          <a:sym typeface="Arial"/>
                        </a:defRPr>
                      </a:lvl3pPr>
                      <a:lvl4pPr marL="1600200" marR="0" indent="-228600" algn="l" rtl="0" eaLnBrk="0" hangingPunct="0">
                        <a:lnSpc>
                          <a:spcPct val="100000"/>
                        </a:lnSpc>
                        <a:spcBef>
                          <a:spcPts val="375"/>
                        </a:spcBef>
                        <a:spcAft>
                          <a:spcPts val="0"/>
                        </a:spcAft>
                        <a:buClr>
                          <a:srgbClr val="A28E6A"/>
                        </a:buClr>
                        <a:buSzPct val="80000"/>
                        <a:buFont typeface="Wingdings 2" panose="05020102010507070707" pitchFamily="18" charset="2"/>
                        <a:defRPr sz="1400" b="0" i="0" u="none" strike="noStrike" cap="none">
                          <a:solidFill>
                            <a:schemeClr val="tx1"/>
                          </a:solidFill>
                          <a:latin typeface="Perpetua" pitchFamily="18" charset="0"/>
                          <a:sym typeface="Arial"/>
                        </a:defRPr>
                      </a:lvl4pPr>
                      <a:lvl5pPr marL="2057400" marR="0" indent="-228600" algn="l" rtl="0" eaLnBrk="0" hangingPunct="0">
                        <a:lnSpc>
                          <a:spcPct val="100000"/>
                        </a:lnSpc>
                        <a:spcBef>
                          <a:spcPts val="375"/>
                        </a:spcBef>
                        <a:spcAft>
                          <a:spcPts val="0"/>
                        </a:spcAft>
                        <a:buClr>
                          <a:srgbClr val="A28E6A"/>
                        </a:buClr>
                        <a:buFont typeface="Arial"/>
                        <a:defRPr sz="1400" b="0" i="0" u="none" strike="noStrike" cap="none">
                          <a:solidFill>
                            <a:schemeClr val="tx1"/>
                          </a:solidFill>
                          <a:latin typeface="Perpetua" pitchFamily="18" charset="0"/>
                          <a:sym typeface="Arial"/>
                        </a:defRPr>
                      </a:lvl5pPr>
                      <a:lvl6pPr marL="25146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6pPr>
                      <a:lvl7pPr marL="29718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7pPr>
                      <a:lvl8pPr marL="34290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8pPr>
                      <a:lvl9pPr marL="38862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9pPr>
                    </a:lstStyle>
                    <a:p>
                      <a:pPr marL="0" marR="0" lvl="0" indent="0" algn="ctr" defTabSz="914400" rtl="0" eaLnBrk="1" fontAlgn="base" latinLnBrk="0" hangingPunct="1">
                        <a:lnSpc>
                          <a:spcPts val="2575"/>
                        </a:lnSpc>
                        <a:spcBef>
                          <a:spcPct val="0"/>
                        </a:spcBef>
                        <a:spcAft>
                          <a:spcPct val="0"/>
                        </a:spcAft>
                        <a:buClrTx/>
                        <a:buSzTx/>
                        <a:buFontTx/>
                        <a:buNone/>
                        <a:tabLst/>
                      </a:pPr>
                      <a:r>
                        <a:rPr kumimoji="0" lang="en-US" altLang="en-US" sz="18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version(),</a:t>
                      </a:r>
                      <a:endPar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R="0" algn="l" rtl="0" eaLnBrk="0" hangingPunct="0">
                        <a:lnSpc>
                          <a:spcPct val="100000"/>
                        </a:lnSpc>
                        <a:spcBef>
                          <a:spcPts val="575"/>
                        </a:spcBef>
                        <a:spcAft>
                          <a:spcPts val="0"/>
                        </a:spcAft>
                        <a:buClr>
                          <a:schemeClr val="accent1"/>
                        </a:buClr>
                        <a:buSzPct val="85000"/>
                        <a:buFont typeface="Wingdings 2" panose="05020102010507070707" pitchFamily="18" charset="2"/>
                        <a:defRPr sz="2200" b="0" i="0" u="none" strike="noStrike" cap="none">
                          <a:solidFill>
                            <a:schemeClr val="tx1"/>
                          </a:solidFill>
                          <a:latin typeface="Perpetua" pitchFamily="18" charset="0"/>
                          <a:sym typeface="Arial"/>
                        </a:defRPr>
                      </a:lvl1pPr>
                      <a:lvl2pPr marL="742950" marR="0" indent="-285750" algn="l" rtl="0" eaLnBrk="0" hangingPunct="0">
                        <a:lnSpc>
                          <a:spcPct val="100000"/>
                        </a:lnSpc>
                        <a:spcBef>
                          <a:spcPts val="375"/>
                        </a:spcBef>
                        <a:spcAft>
                          <a:spcPts val="0"/>
                        </a:spcAft>
                        <a:buClr>
                          <a:schemeClr val="accent2"/>
                        </a:buClr>
                        <a:buSzPct val="85000"/>
                        <a:buFont typeface="Wingdings 2" panose="05020102010507070707" pitchFamily="18" charset="2"/>
                        <a:defRPr sz="2000" b="0" i="0" u="none" strike="noStrike" cap="none">
                          <a:solidFill>
                            <a:schemeClr val="tx1"/>
                          </a:solidFill>
                          <a:latin typeface="Perpetua" pitchFamily="18" charset="0"/>
                          <a:sym typeface="Arial"/>
                        </a:defRPr>
                      </a:lvl2pPr>
                      <a:lvl3pPr marL="1143000" marR="0" indent="-228600" algn="l" rtl="0" eaLnBrk="0" hangingPunct="0">
                        <a:lnSpc>
                          <a:spcPct val="100000"/>
                        </a:lnSpc>
                        <a:spcBef>
                          <a:spcPts val="375"/>
                        </a:spcBef>
                        <a:spcAft>
                          <a:spcPts val="0"/>
                        </a:spcAft>
                        <a:buClr>
                          <a:srgbClr val="E6B1AB"/>
                        </a:buClr>
                        <a:buSzPct val="85000"/>
                        <a:buFont typeface="Wingdings 2" panose="05020102010507070707" pitchFamily="18" charset="2"/>
                        <a:defRPr sz="1400" b="0" i="0" u="none" strike="noStrike" cap="none">
                          <a:solidFill>
                            <a:schemeClr val="tx1"/>
                          </a:solidFill>
                          <a:latin typeface="Perpetua" pitchFamily="18" charset="0"/>
                          <a:sym typeface="Arial"/>
                        </a:defRPr>
                      </a:lvl3pPr>
                      <a:lvl4pPr marL="1600200" marR="0" indent="-228600" algn="l" rtl="0" eaLnBrk="0" hangingPunct="0">
                        <a:lnSpc>
                          <a:spcPct val="100000"/>
                        </a:lnSpc>
                        <a:spcBef>
                          <a:spcPts val="375"/>
                        </a:spcBef>
                        <a:spcAft>
                          <a:spcPts val="0"/>
                        </a:spcAft>
                        <a:buClr>
                          <a:srgbClr val="A28E6A"/>
                        </a:buClr>
                        <a:buSzPct val="80000"/>
                        <a:buFont typeface="Wingdings 2" panose="05020102010507070707" pitchFamily="18" charset="2"/>
                        <a:defRPr sz="1400" b="0" i="0" u="none" strike="noStrike" cap="none">
                          <a:solidFill>
                            <a:schemeClr val="tx1"/>
                          </a:solidFill>
                          <a:latin typeface="Perpetua" pitchFamily="18" charset="0"/>
                          <a:sym typeface="Arial"/>
                        </a:defRPr>
                      </a:lvl4pPr>
                      <a:lvl5pPr marL="2057400" marR="0" indent="-228600" algn="l" rtl="0" eaLnBrk="0" hangingPunct="0">
                        <a:lnSpc>
                          <a:spcPct val="100000"/>
                        </a:lnSpc>
                        <a:spcBef>
                          <a:spcPts val="375"/>
                        </a:spcBef>
                        <a:spcAft>
                          <a:spcPts val="0"/>
                        </a:spcAft>
                        <a:buClr>
                          <a:srgbClr val="A28E6A"/>
                        </a:buClr>
                        <a:buFont typeface="Arial"/>
                        <a:defRPr sz="1400" b="0" i="0" u="none" strike="noStrike" cap="none">
                          <a:solidFill>
                            <a:schemeClr val="tx1"/>
                          </a:solidFill>
                          <a:latin typeface="Perpetua" pitchFamily="18" charset="0"/>
                          <a:sym typeface="Arial"/>
                        </a:defRPr>
                      </a:lvl5pPr>
                      <a:lvl6pPr marL="25146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6pPr>
                      <a:lvl7pPr marL="29718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7pPr>
                      <a:lvl8pPr marL="34290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8pPr>
                      <a:lvl9pPr marL="38862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9pPr>
                    </a:lstStyle>
                    <a:p>
                      <a:pPr marL="0" marR="0" lvl="0" indent="0" algn="r" defTabSz="914400" rtl="0" eaLnBrk="1" fontAlgn="base" latinLnBrk="0" hangingPunct="1">
                        <a:lnSpc>
                          <a:spcPts val="2575"/>
                        </a:lnSpc>
                        <a:spcBef>
                          <a:spcPct val="0"/>
                        </a:spcBef>
                        <a:spcAft>
                          <a:spcPct val="0"/>
                        </a:spcAft>
                        <a:buClrTx/>
                        <a:buSzTx/>
                        <a:buFontTx/>
                        <a:buNone/>
                        <a:tabLst/>
                      </a:pPr>
                      <a:r>
                        <a:rPr kumimoji="0" lang="en-US" altLang="en-US" sz="18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current_date;</a:t>
                      </a:r>
                      <a:endPar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510219967"/>
                  </a:ext>
                </a:extLst>
              </a:tr>
              <a:tr h="357188">
                <a:tc>
                  <a:txBody>
                    <a:bodyPr/>
                    <a:lstStyle>
                      <a:lvl1pPr marL="31750" marR="0" algn="l" rtl="0" eaLnBrk="0" hangingPunct="0">
                        <a:lnSpc>
                          <a:spcPct val="100000"/>
                        </a:lnSpc>
                        <a:spcBef>
                          <a:spcPts val="575"/>
                        </a:spcBef>
                        <a:spcAft>
                          <a:spcPts val="0"/>
                        </a:spcAft>
                        <a:buClr>
                          <a:schemeClr val="accent1"/>
                        </a:buClr>
                        <a:buSzPct val="85000"/>
                        <a:buFont typeface="Wingdings 2" panose="05020102010507070707" pitchFamily="18" charset="2"/>
                        <a:defRPr sz="2200" b="0" i="0" u="none" strike="noStrike" cap="none">
                          <a:solidFill>
                            <a:schemeClr val="tx1"/>
                          </a:solidFill>
                          <a:latin typeface="Perpetua" pitchFamily="18" charset="0"/>
                          <a:sym typeface="Arial"/>
                        </a:defRPr>
                      </a:lvl1pPr>
                      <a:lvl2pPr marL="742950" marR="0" indent="-285750" algn="l" rtl="0" eaLnBrk="0" hangingPunct="0">
                        <a:lnSpc>
                          <a:spcPct val="100000"/>
                        </a:lnSpc>
                        <a:spcBef>
                          <a:spcPts val="375"/>
                        </a:spcBef>
                        <a:spcAft>
                          <a:spcPts val="0"/>
                        </a:spcAft>
                        <a:buClr>
                          <a:schemeClr val="accent2"/>
                        </a:buClr>
                        <a:buSzPct val="85000"/>
                        <a:buFont typeface="Wingdings 2" panose="05020102010507070707" pitchFamily="18" charset="2"/>
                        <a:defRPr sz="2000" b="0" i="0" u="none" strike="noStrike" cap="none">
                          <a:solidFill>
                            <a:schemeClr val="tx1"/>
                          </a:solidFill>
                          <a:latin typeface="Perpetua" pitchFamily="18" charset="0"/>
                          <a:sym typeface="Arial"/>
                        </a:defRPr>
                      </a:lvl2pPr>
                      <a:lvl3pPr marL="1143000" marR="0" indent="-228600" algn="l" rtl="0" eaLnBrk="0" hangingPunct="0">
                        <a:lnSpc>
                          <a:spcPct val="100000"/>
                        </a:lnSpc>
                        <a:spcBef>
                          <a:spcPts val="375"/>
                        </a:spcBef>
                        <a:spcAft>
                          <a:spcPts val="0"/>
                        </a:spcAft>
                        <a:buClr>
                          <a:srgbClr val="E6B1AB"/>
                        </a:buClr>
                        <a:buSzPct val="85000"/>
                        <a:buFont typeface="Wingdings 2" panose="05020102010507070707" pitchFamily="18" charset="2"/>
                        <a:defRPr sz="1400" b="0" i="0" u="none" strike="noStrike" cap="none">
                          <a:solidFill>
                            <a:schemeClr val="tx1"/>
                          </a:solidFill>
                          <a:latin typeface="Perpetua" pitchFamily="18" charset="0"/>
                          <a:sym typeface="Arial"/>
                        </a:defRPr>
                      </a:lvl3pPr>
                      <a:lvl4pPr marL="1600200" marR="0" indent="-228600" algn="l" rtl="0" eaLnBrk="0" hangingPunct="0">
                        <a:lnSpc>
                          <a:spcPct val="100000"/>
                        </a:lnSpc>
                        <a:spcBef>
                          <a:spcPts val="375"/>
                        </a:spcBef>
                        <a:spcAft>
                          <a:spcPts val="0"/>
                        </a:spcAft>
                        <a:buClr>
                          <a:srgbClr val="A28E6A"/>
                        </a:buClr>
                        <a:buSzPct val="80000"/>
                        <a:buFont typeface="Wingdings 2" panose="05020102010507070707" pitchFamily="18" charset="2"/>
                        <a:defRPr sz="1400" b="0" i="0" u="none" strike="noStrike" cap="none">
                          <a:solidFill>
                            <a:schemeClr val="tx1"/>
                          </a:solidFill>
                          <a:latin typeface="Perpetua" pitchFamily="18" charset="0"/>
                          <a:sym typeface="Arial"/>
                        </a:defRPr>
                      </a:lvl4pPr>
                      <a:lvl5pPr marL="2057400" marR="0" indent="-228600" algn="l" rtl="0" eaLnBrk="0" hangingPunct="0">
                        <a:lnSpc>
                          <a:spcPct val="100000"/>
                        </a:lnSpc>
                        <a:spcBef>
                          <a:spcPts val="375"/>
                        </a:spcBef>
                        <a:spcAft>
                          <a:spcPts val="0"/>
                        </a:spcAft>
                        <a:buClr>
                          <a:srgbClr val="A28E6A"/>
                        </a:buClr>
                        <a:buFont typeface="Arial"/>
                        <a:defRPr sz="1400" b="0" i="0" u="none" strike="noStrike" cap="none">
                          <a:solidFill>
                            <a:schemeClr val="tx1"/>
                          </a:solidFill>
                          <a:latin typeface="Perpetua" pitchFamily="18" charset="0"/>
                          <a:sym typeface="Arial"/>
                        </a:defRPr>
                      </a:lvl5pPr>
                      <a:lvl6pPr marL="25146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6pPr>
                      <a:lvl7pPr marL="29718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7pPr>
                      <a:lvl8pPr marL="34290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8pPr>
                      <a:lvl9pPr marL="38862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9pPr>
                    </a:lstStyle>
                    <a:p>
                      <a:pPr marL="31750" marR="0" lvl="0" indent="0" algn="l" defTabSz="914400" rtl="0" eaLnBrk="1" fontAlgn="base" latinLnBrk="0" hangingPunct="1">
                        <a:lnSpc>
                          <a:spcPts val="2575"/>
                        </a:lnSpc>
                        <a:spcBef>
                          <a:spcPct val="0"/>
                        </a:spcBef>
                        <a:spcAft>
                          <a:spcPct val="0"/>
                        </a:spcAft>
                        <a:buClrTx/>
                        <a:buSzTx/>
                        <a:buFontTx/>
                        <a:buNone/>
                        <a:tabLst/>
                      </a:pPr>
                      <a:r>
                        <a:rPr kumimoji="0" lang="en-US" altLang="en-US" sz="18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mysql&gt;</a:t>
                      </a:r>
                      <a:endPar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R="0" algn="l" rtl="0" eaLnBrk="0" hangingPunct="0">
                        <a:lnSpc>
                          <a:spcPct val="100000"/>
                        </a:lnSpc>
                        <a:spcBef>
                          <a:spcPts val="575"/>
                        </a:spcBef>
                        <a:spcAft>
                          <a:spcPts val="0"/>
                        </a:spcAft>
                        <a:buClr>
                          <a:schemeClr val="accent1"/>
                        </a:buClr>
                        <a:buSzPct val="85000"/>
                        <a:buFont typeface="Wingdings 2" panose="05020102010507070707" pitchFamily="18" charset="2"/>
                        <a:defRPr sz="2200" b="0" i="0" u="none" strike="noStrike" cap="none">
                          <a:solidFill>
                            <a:schemeClr val="tx1"/>
                          </a:solidFill>
                          <a:latin typeface="Perpetua" pitchFamily="18" charset="0"/>
                          <a:sym typeface="Arial"/>
                        </a:defRPr>
                      </a:lvl1pPr>
                      <a:lvl2pPr marL="742950" marR="0" indent="-285750" algn="l" rtl="0" eaLnBrk="0" hangingPunct="0">
                        <a:lnSpc>
                          <a:spcPct val="100000"/>
                        </a:lnSpc>
                        <a:spcBef>
                          <a:spcPts val="375"/>
                        </a:spcBef>
                        <a:spcAft>
                          <a:spcPts val="0"/>
                        </a:spcAft>
                        <a:buClr>
                          <a:schemeClr val="accent2"/>
                        </a:buClr>
                        <a:buSzPct val="85000"/>
                        <a:buFont typeface="Wingdings 2" panose="05020102010507070707" pitchFamily="18" charset="2"/>
                        <a:defRPr sz="2000" b="0" i="0" u="none" strike="noStrike" cap="none">
                          <a:solidFill>
                            <a:schemeClr val="tx1"/>
                          </a:solidFill>
                          <a:latin typeface="Perpetua" pitchFamily="18" charset="0"/>
                          <a:sym typeface="Arial"/>
                        </a:defRPr>
                      </a:lvl2pPr>
                      <a:lvl3pPr marL="1143000" marR="0" indent="-228600" algn="l" rtl="0" eaLnBrk="0" hangingPunct="0">
                        <a:lnSpc>
                          <a:spcPct val="100000"/>
                        </a:lnSpc>
                        <a:spcBef>
                          <a:spcPts val="375"/>
                        </a:spcBef>
                        <a:spcAft>
                          <a:spcPts val="0"/>
                        </a:spcAft>
                        <a:buClr>
                          <a:srgbClr val="E6B1AB"/>
                        </a:buClr>
                        <a:buSzPct val="85000"/>
                        <a:buFont typeface="Wingdings 2" panose="05020102010507070707" pitchFamily="18" charset="2"/>
                        <a:defRPr sz="1400" b="0" i="0" u="none" strike="noStrike" cap="none">
                          <a:solidFill>
                            <a:schemeClr val="tx1"/>
                          </a:solidFill>
                          <a:latin typeface="Perpetua" pitchFamily="18" charset="0"/>
                          <a:sym typeface="Arial"/>
                        </a:defRPr>
                      </a:lvl3pPr>
                      <a:lvl4pPr marL="1600200" marR="0" indent="-228600" algn="l" rtl="0" eaLnBrk="0" hangingPunct="0">
                        <a:lnSpc>
                          <a:spcPct val="100000"/>
                        </a:lnSpc>
                        <a:spcBef>
                          <a:spcPts val="375"/>
                        </a:spcBef>
                        <a:spcAft>
                          <a:spcPts val="0"/>
                        </a:spcAft>
                        <a:buClr>
                          <a:srgbClr val="A28E6A"/>
                        </a:buClr>
                        <a:buSzPct val="80000"/>
                        <a:buFont typeface="Wingdings 2" panose="05020102010507070707" pitchFamily="18" charset="2"/>
                        <a:defRPr sz="1400" b="0" i="0" u="none" strike="noStrike" cap="none">
                          <a:solidFill>
                            <a:schemeClr val="tx1"/>
                          </a:solidFill>
                          <a:latin typeface="Perpetua" pitchFamily="18" charset="0"/>
                          <a:sym typeface="Arial"/>
                        </a:defRPr>
                      </a:lvl4pPr>
                      <a:lvl5pPr marL="2057400" marR="0" indent="-228600" algn="l" rtl="0" eaLnBrk="0" hangingPunct="0">
                        <a:lnSpc>
                          <a:spcPct val="100000"/>
                        </a:lnSpc>
                        <a:spcBef>
                          <a:spcPts val="375"/>
                        </a:spcBef>
                        <a:spcAft>
                          <a:spcPts val="0"/>
                        </a:spcAft>
                        <a:buClr>
                          <a:srgbClr val="A28E6A"/>
                        </a:buClr>
                        <a:buFont typeface="Arial"/>
                        <a:defRPr sz="1400" b="0" i="0" u="none" strike="noStrike" cap="none">
                          <a:solidFill>
                            <a:schemeClr val="tx1"/>
                          </a:solidFill>
                          <a:latin typeface="Perpetua" pitchFamily="18" charset="0"/>
                          <a:sym typeface="Arial"/>
                        </a:defRPr>
                      </a:lvl5pPr>
                      <a:lvl6pPr marL="25146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6pPr>
                      <a:lvl7pPr marL="29718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7pPr>
                      <a:lvl8pPr marL="34290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8pPr>
                      <a:lvl9pPr marL="38862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9pPr>
                    </a:lstStyle>
                    <a:p>
                      <a:pPr marL="0" marR="0" lvl="0" indent="0" algn="r" defTabSz="914400" rtl="0" eaLnBrk="1" fontAlgn="base" latinLnBrk="0" hangingPunct="1">
                        <a:lnSpc>
                          <a:spcPts val="2575"/>
                        </a:lnSpc>
                        <a:spcBef>
                          <a:spcPct val="0"/>
                        </a:spcBef>
                        <a:spcAft>
                          <a:spcPct val="0"/>
                        </a:spcAft>
                        <a:buClrTx/>
                        <a:buSzTx/>
                        <a:buFontTx/>
                        <a:buNone/>
                        <a:tabLst/>
                      </a:pPr>
                      <a:r>
                        <a:rPr kumimoji="0" lang="en-US" altLang="en-US" sz="18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SeLeCt</a:t>
                      </a:r>
                      <a:endPar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R="0" algn="l" rtl="0" eaLnBrk="0" hangingPunct="0">
                        <a:lnSpc>
                          <a:spcPct val="100000"/>
                        </a:lnSpc>
                        <a:spcBef>
                          <a:spcPts val="575"/>
                        </a:spcBef>
                        <a:spcAft>
                          <a:spcPts val="0"/>
                        </a:spcAft>
                        <a:buClr>
                          <a:schemeClr val="accent1"/>
                        </a:buClr>
                        <a:buSzPct val="85000"/>
                        <a:buFont typeface="Wingdings 2" panose="05020102010507070707" pitchFamily="18" charset="2"/>
                        <a:defRPr sz="2200" b="0" i="0" u="none" strike="noStrike" cap="none">
                          <a:solidFill>
                            <a:schemeClr val="tx1"/>
                          </a:solidFill>
                          <a:latin typeface="Perpetua" pitchFamily="18" charset="0"/>
                          <a:sym typeface="Arial"/>
                        </a:defRPr>
                      </a:lvl1pPr>
                      <a:lvl2pPr marL="742950" marR="0" indent="-285750" algn="l" rtl="0" eaLnBrk="0" hangingPunct="0">
                        <a:lnSpc>
                          <a:spcPct val="100000"/>
                        </a:lnSpc>
                        <a:spcBef>
                          <a:spcPts val="375"/>
                        </a:spcBef>
                        <a:spcAft>
                          <a:spcPts val="0"/>
                        </a:spcAft>
                        <a:buClr>
                          <a:schemeClr val="accent2"/>
                        </a:buClr>
                        <a:buSzPct val="85000"/>
                        <a:buFont typeface="Wingdings 2" panose="05020102010507070707" pitchFamily="18" charset="2"/>
                        <a:defRPr sz="2000" b="0" i="0" u="none" strike="noStrike" cap="none">
                          <a:solidFill>
                            <a:schemeClr val="tx1"/>
                          </a:solidFill>
                          <a:latin typeface="Perpetua" pitchFamily="18" charset="0"/>
                          <a:sym typeface="Arial"/>
                        </a:defRPr>
                      </a:lvl2pPr>
                      <a:lvl3pPr marL="1143000" marR="0" indent="-228600" algn="l" rtl="0" eaLnBrk="0" hangingPunct="0">
                        <a:lnSpc>
                          <a:spcPct val="100000"/>
                        </a:lnSpc>
                        <a:spcBef>
                          <a:spcPts val="375"/>
                        </a:spcBef>
                        <a:spcAft>
                          <a:spcPts val="0"/>
                        </a:spcAft>
                        <a:buClr>
                          <a:srgbClr val="E6B1AB"/>
                        </a:buClr>
                        <a:buSzPct val="85000"/>
                        <a:buFont typeface="Wingdings 2" panose="05020102010507070707" pitchFamily="18" charset="2"/>
                        <a:defRPr sz="1400" b="0" i="0" u="none" strike="noStrike" cap="none">
                          <a:solidFill>
                            <a:schemeClr val="tx1"/>
                          </a:solidFill>
                          <a:latin typeface="Perpetua" pitchFamily="18" charset="0"/>
                          <a:sym typeface="Arial"/>
                        </a:defRPr>
                      </a:lvl3pPr>
                      <a:lvl4pPr marL="1600200" marR="0" indent="-228600" algn="l" rtl="0" eaLnBrk="0" hangingPunct="0">
                        <a:lnSpc>
                          <a:spcPct val="100000"/>
                        </a:lnSpc>
                        <a:spcBef>
                          <a:spcPts val="375"/>
                        </a:spcBef>
                        <a:spcAft>
                          <a:spcPts val="0"/>
                        </a:spcAft>
                        <a:buClr>
                          <a:srgbClr val="A28E6A"/>
                        </a:buClr>
                        <a:buSzPct val="80000"/>
                        <a:buFont typeface="Wingdings 2" panose="05020102010507070707" pitchFamily="18" charset="2"/>
                        <a:defRPr sz="1400" b="0" i="0" u="none" strike="noStrike" cap="none">
                          <a:solidFill>
                            <a:schemeClr val="tx1"/>
                          </a:solidFill>
                          <a:latin typeface="Perpetua" pitchFamily="18" charset="0"/>
                          <a:sym typeface="Arial"/>
                        </a:defRPr>
                      </a:lvl4pPr>
                      <a:lvl5pPr marL="2057400" marR="0" indent="-228600" algn="l" rtl="0" eaLnBrk="0" hangingPunct="0">
                        <a:lnSpc>
                          <a:spcPct val="100000"/>
                        </a:lnSpc>
                        <a:spcBef>
                          <a:spcPts val="375"/>
                        </a:spcBef>
                        <a:spcAft>
                          <a:spcPts val="0"/>
                        </a:spcAft>
                        <a:buClr>
                          <a:srgbClr val="A28E6A"/>
                        </a:buClr>
                        <a:buFont typeface="Arial"/>
                        <a:defRPr sz="1400" b="0" i="0" u="none" strike="noStrike" cap="none">
                          <a:solidFill>
                            <a:schemeClr val="tx1"/>
                          </a:solidFill>
                          <a:latin typeface="Perpetua" pitchFamily="18" charset="0"/>
                          <a:sym typeface="Arial"/>
                        </a:defRPr>
                      </a:lvl5pPr>
                      <a:lvl6pPr marL="25146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6pPr>
                      <a:lvl7pPr marL="29718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7pPr>
                      <a:lvl8pPr marL="34290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8pPr>
                      <a:lvl9pPr marL="38862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9pPr>
                    </a:lstStyle>
                    <a:p>
                      <a:pPr marL="0" marR="0" lvl="0" indent="0" algn="ctr" defTabSz="914400" rtl="0" eaLnBrk="1" fontAlgn="base" latinLnBrk="0" hangingPunct="1">
                        <a:lnSpc>
                          <a:spcPts val="2575"/>
                        </a:lnSpc>
                        <a:spcBef>
                          <a:spcPct val="0"/>
                        </a:spcBef>
                        <a:spcAft>
                          <a:spcPct val="0"/>
                        </a:spcAft>
                        <a:buClrTx/>
                        <a:buSzTx/>
                        <a:buFontTx/>
                        <a:buNone/>
                        <a:tabLst/>
                      </a:pPr>
                      <a:r>
                        <a:rPr kumimoji="0" lang="en-US" altLang="en-US" sz="18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vErSiOn(),</a:t>
                      </a:r>
                      <a:endParaRPr kumimoji="0" lang="en-US" altLang="en-US" sz="18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R="0" algn="l" rtl="0" eaLnBrk="0" hangingPunct="0">
                        <a:lnSpc>
                          <a:spcPct val="100000"/>
                        </a:lnSpc>
                        <a:spcBef>
                          <a:spcPts val="575"/>
                        </a:spcBef>
                        <a:spcAft>
                          <a:spcPts val="0"/>
                        </a:spcAft>
                        <a:buClr>
                          <a:schemeClr val="accent1"/>
                        </a:buClr>
                        <a:buSzPct val="85000"/>
                        <a:buFont typeface="Wingdings 2" panose="05020102010507070707" pitchFamily="18" charset="2"/>
                        <a:defRPr sz="2200" b="0" i="0" u="none" strike="noStrike" cap="none">
                          <a:solidFill>
                            <a:schemeClr val="tx1"/>
                          </a:solidFill>
                          <a:latin typeface="Perpetua" pitchFamily="18" charset="0"/>
                          <a:sym typeface="Arial"/>
                        </a:defRPr>
                      </a:lvl1pPr>
                      <a:lvl2pPr marL="742950" marR="0" indent="-285750" algn="l" rtl="0" eaLnBrk="0" hangingPunct="0">
                        <a:lnSpc>
                          <a:spcPct val="100000"/>
                        </a:lnSpc>
                        <a:spcBef>
                          <a:spcPts val="375"/>
                        </a:spcBef>
                        <a:spcAft>
                          <a:spcPts val="0"/>
                        </a:spcAft>
                        <a:buClr>
                          <a:schemeClr val="accent2"/>
                        </a:buClr>
                        <a:buSzPct val="85000"/>
                        <a:buFont typeface="Wingdings 2" panose="05020102010507070707" pitchFamily="18" charset="2"/>
                        <a:defRPr sz="2000" b="0" i="0" u="none" strike="noStrike" cap="none">
                          <a:solidFill>
                            <a:schemeClr val="tx1"/>
                          </a:solidFill>
                          <a:latin typeface="Perpetua" pitchFamily="18" charset="0"/>
                          <a:sym typeface="Arial"/>
                        </a:defRPr>
                      </a:lvl2pPr>
                      <a:lvl3pPr marL="1143000" marR="0" indent="-228600" algn="l" rtl="0" eaLnBrk="0" hangingPunct="0">
                        <a:lnSpc>
                          <a:spcPct val="100000"/>
                        </a:lnSpc>
                        <a:spcBef>
                          <a:spcPts val="375"/>
                        </a:spcBef>
                        <a:spcAft>
                          <a:spcPts val="0"/>
                        </a:spcAft>
                        <a:buClr>
                          <a:srgbClr val="E6B1AB"/>
                        </a:buClr>
                        <a:buSzPct val="85000"/>
                        <a:buFont typeface="Wingdings 2" panose="05020102010507070707" pitchFamily="18" charset="2"/>
                        <a:defRPr sz="1400" b="0" i="0" u="none" strike="noStrike" cap="none">
                          <a:solidFill>
                            <a:schemeClr val="tx1"/>
                          </a:solidFill>
                          <a:latin typeface="Perpetua" pitchFamily="18" charset="0"/>
                          <a:sym typeface="Arial"/>
                        </a:defRPr>
                      </a:lvl3pPr>
                      <a:lvl4pPr marL="1600200" marR="0" indent="-228600" algn="l" rtl="0" eaLnBrk="0" hangingPunct="0">
                        <a:lnSpc>
                          <a:spcPct val="100000"/>
                        </a:lnSpc>
                        <a:spcBef>
                          <a:spcPts val="375"/>
                        </a:spcBef>
                        <a:spcAft>
                          <a:spcPts val="0"/>
                        </a:spcAft>
                        <a:buClr>
                          <a:srgbClr val="A28E6A"/>
                        </a:buClr>
                        <a:buSzPct val="80000"/>
                        <a:buFont typeface="Wingdings 2" panose="05020102010507070707" pitchFamily="18" charset="2"/>
                        <a:defRPr sz="1400" b="0" i="0" u="none" strike="noStrike" cap="none">
                          <a:solidFill>
                            <a:schemeClr val="tx1"/>
                          </a:solidFill>
                          <a:latin typeface="Perpetua" pitchFamily="18" charset="0"/>
                          <a:sym typeface="Arial"/>
                        </a:defRPr>
                      </a:lvl4pPr>
                      <a:lvl5pPr marL="2057400" marR="0" indent="-228600" algn="l" rtl="0" eaLnBrk="0" hangingPunct="0">
                        <a:lnSpc>
                          <a:spcPct val="100000"/>
                        </a:lnSpc>
                        <a:spcBef>
                          <a:spcPts val="375"/>
                        </a:spcBef>
                        <a:spcAft>
                          <a:spcPts val="0"/>
                        </a:spcAft>
                        <a:buClr>
                          <a:srgbClr val="A28E6A"/>
                        </a:buClr>
                        <a:buFont typeface="Arial"/>
                        <a:defRPr sz="1400" b="0" i="0" u="none" strike="noStrike" cap="none">
                          <a:solidFill>
                            <a:schemeClr val="tx1"/>
                          </a:solidFill>
                          <a:latin typeface="Perpetua" pitchFamily="18" charset="0"/>
                          <a:sym typeface="Arial"/>
                        </a:defRPr>
                      </a:lvl5pPr>
                      <a:lvl6pPr marL="25146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6pPr>
                      <a:lvl7pPr marL="29718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7pPr>
                      <a:lvl8pPr marL="34290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8pPr>
                      <a:lvl9pPr marL="3886200" marR="0" indent="-228600" algn="l" rtl="0" eaLnBrk="0" fontAlgn="base" hangingPunct="0">
                        <a:lnSpc>
                          <a:spcPct val="100000"/>
                        </a:lnSpc>
                        <a:spcBef>
                          <a:spcPts val="375"/>
                        </a:spcBef>
                        <a:spcAft>
                          <a:spcPct val="0"/>
                        </a:spcAft>
                        <a:buClr>
                          <a:srgbClr val="A28E6A"/>
                        </a:buClr>
                        <a:buFont typeface="Arial"/>
                        <a:defRPr sz="1400" b="0" i="0" u="none" strike="noStrike" cap="none">
                          <a:solidFill>
                            <a:schemeClr val="tx1"/>
                          </a:solidFill>
                          <a:latin typeface="Perpetua" pitchFamily="18" charset="0"/>
                          <a:sym typeface="Arial"/>
                        </a:defRPr>
                      </a:lvl9pPr>
                    </a:lstStyle>
                    <a:p>
                      <a:pPr marL="0" marR="0" lvl="0" indent="0" algn="r" defTabSz="914400" rtl="0" eaLnBrk="1" fontAlgn="base" latinLnBrk="0" hangingPunct="1">
                        <a:lnSpc>
                          <a:spcPts val="2575"/>
                        </a:lnSpc>
                        <a:spcBef>
                          <a:spcPct val="0"/>
                        </a:spcBef>
                        <a:spcAft>
                          <a:spcPct val="0"/>
                        </a:spcAft>
                        <a:buClrTx/>
                        <a:buSzTx/>
                        <a:buFontTx/>
                        <a:buNone/>
                        <a:tabLst/>
                      </a:pPr>
                      <a:r>
                        <a:rPr kumimoji="0" lang="en-US" altLang="en-US" sz="1800" b="1" i="0" u="none" strike="noStrike" cap="none" normalizeH="0" baseline="0" dirty="0" err="1">
                          <a:ln>
                            <a:noFill/>
                          </a:ln>
                          <a:solidFill>
                            <a:srgbClr val="000053"/>
                          </a:solidFill>
                          <a:effectLst/>
                          <a:latin typeface="Courier New" panose="02070309020205020404" pitchFamily="49" charset="0"/>
                          <a:cs typeface="Courier New" panose="02070309020205020404" pitchFamily="49" charset="0"/>
                        </a:rPr>
                        <a:t>current_DATE</a:t>
                      </a:r>
                      <a:r>
                        <a:rPr kumimoji="0" lang="en-US" altLang="en-US" sz="1800" b="1" i="0" u="none" strike="noStrike" cap="none" normalizeH="0" baseline="0" dirty="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877036641"/>
                  </a:ext>
                </a:extLst>
              </a:tr>
            </a:tbl>
          </a:graphicData>
        </a:graphic>
      </p:graphicFrame>
    </p:spTree>
    <p:extLst>
      <p:ext uri="{BB962C8B-B14F-4D97-AF65-F5344CB8AC3E}">
        <p14:creationId xmlns:p14="http://schemas.microsoft.com/office/powerpoint/2010/main" val="1811964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1805302"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Basic Queries</a:t>
            </a:r>
          </a:p>
        </p:txBody>
      </p:sp>
      <p:sp>
        <p:nvSpPr>
          <p:cNvPr id="3" name="Rectangle 2"/>
          <p:cNvSpPr/>
          <p:nvPr/>
        </p:nvSpPr>
        <p:spPr>
          <a:xfrm>
            <a:off x="609600" y="1129413"/>
            <a:ext cx="7540977" cy="307777"/>
          </a:xfrm>
          <a:prstGeom prst="rect">
            <a:avLst/>
          </a:prstGeom>
        </p:spPr>
        <p:txBody>
          <a:bodyPr wrap="square">
            <a:spAutoFit/>
          </a:bodyPr>
          <a:lstStyle/>
          <a:p>
            <a:pPr marL="285750"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Here's another query. It demonstrates that  you can use </a:t>
            </a:r>
            <a:r>
              <a:rPr lang="en-US" altLang="en-US" dirty="0" err="1">
                <a:latin typeface="Open Sans" charset="0"/>
                <a:ea typeface="Open Sans" charset="0"/>
                <a:cs typeface="Open Sans" charset="0"/>
              </a:rPr>
              <a:t>mysql</a:t>
            </a:r>
            <a:r>
              <a:rPr lang="en-US" altLang="en-US" dirty="0">
                <a:latin typeface="Open Sans" charset="0"/>
                <a:ea typeface="Open Sans" charset="0"/>
                <a:cs typeface="Open Sans" charset="0"/>
              </a:rPr>
              <a:t> as a simple calculator:</a:t>
            </a:r>
          </a:p>
        </p:txBody>
      </p:sp>
      <p:sp>
        <p:nvSpPr>
          <p:cNvPr id="4" name="Rectangle 3">
            <a:extLst>
              <a:ext uri="{FF2B5EF4-FFF2-40B4-BE49-F238E27FC236}">
                <a16:creationId xmlns:a16="http://schemas.microsoft.com/office/drawing/2014/main" id="{FE9CBEAC-A7FF-4BDB-BF6B-5246338302C6}"/>
              </a:ext>
            </a:extLst>
          </p:cNvPr>
          <p:cNvSpPr/>
          <p:nvPr/>
        </p:nvSpPr>
        <p:spPr>
          <a:xfrm>
            <a:off x="988541" y="1693902"/>
            <a:ext cx="4572000" cy="1384995"/>
          </a:xfrm>
          <a:prstGeom prst="rect">
            <a:avLst/>
          </a:prstGeom>
        </p:spPr>
        <p:txBody>
          <a:bodyPr>
            <a:spAutoFit/>
          </a:bodyPr>
          <a:lstStyle/>
          <a:p>
            <a:pPr eaLnBrk="1" hangingPunct="1"/>
            <a:r>
              <a:rPr lang="en-US" altLang="en-US" b="1" dirty="0" err="1">
                <a:solidFill>
                  <a:srgbClr val="000053"/>
                </a:solidFill>
                <a:latin typeface="Courier New" panose="02070309020205020404" pitchFamily="49" charset="0"/>
                <a:cs typeface="Courier New" panose="02070309020205020404" pitchFamily="49" charset="0"/>
              </a:rPr>
              <a:t>mysql</a:t>
            </a:r>
            <a:r>
              <a:rPr lang="en-US" altLang="en-US" b="1" dirty="0">
                <a:solidFill>
                  <a:srgbClr val="000053"/>
                </a:solidFill>
                <a:latin typeface="Courier New" panose="02070309020205020404" pitchFamily="49" charset="0"/>
                <a:cs typeface="Courier New" panose="02070309020205020404" pitchFamily="49" charset="0"/>
              </a:rPr>
              <a:t>&gt; SELECT SIN(PI()/4), (4+1)*5;</a:t>
            </a:r>
            <a:endParaRPr lang="en-US" altLang="en-US" dirty="0">
              <a:latin typeface="Courier New" panose="02070309020205020404" pitchFamily="49" charset="0"/>
              <a:cs typeface="Courier New" panose="02070309020205020404" pitchFamily="49" charset="0"/>
            </a:endParaRPr>
          </a:p>
          <a:p>
            <a:pPr eaLnBrk="1" hangingPunct="1">
              <a:spcBef>
                <a:spcPts val="25"/>
              </a:spcBef>
            </a:pPr>
            <a:r>
              <a:rPr lang="en-US" altLang="en-US" b="1" dirty="0">
                <a:solidFill>
                  <a:srgbClr val="000053"/>
                </a:solidFill>
                <a:latin typeface="Courier New" panose="02070309020205020404" pitchFamily="49" charset="0"/>
                <a:cs typeface="Courier New" panose="02070309020205020404" pitchFamily="49" charset="0"/>
              </a:rPr>
              <a:t>+-------------+---------+</a:t>
            </a:r>
            <a:endParaRPr lang="en-US" altLang="en-US" dirty="0">
              <a:latin typeface="Courier New" panose="02070309020205020404" pitchFamily="49" charset="0"/>
              <a:cs typeface="Courier New" panose="02070309020205020404" pitchFamily="49" charset="0"/>
            </a:endParaRPr>
          </a:p>
          <a:p>
            <a:pPr eaLnBrk="1" hangingPunct="1">
              <a:spcBef>
                <a:spcPts val="25"/>
              </a:spcBef>
            </a:pPr>
            <a:r>
              <a:rPr lang="en-US" altLang="en-US" b="1" dirty="0">
                <a:solidFill>
                  <a:srgbClr val="000053"/>
                </a:solidFill>
                <a:latin typeface="Courier New" panose="02070309020205020404" pitchFamily="49" charset="0"/>
                <a:cs typeface="Courier New" panose="02070309020205020404" pitchFamily="49" charset="0"/>
              </a:rPr>
              <a:t>| SIN(PI()/4) | (4+1)*5 |</a:t>
            </a:r>
            <a:endParaRPr lang="en-US" altLang="en-US" dirty="0">
              <a:latin typeface="Courier New" panose="02070309020205020404" pitchFamily="49" charset="0"/>
              <a:cs typeface="Courier New" panose="02070309020205020404" pitchFamily="49" charset="0"/>
            </a:endParaRPr>
          </a:p>
          <a:p>
            <a:pPr eaLnBrk="1" hangingPunct="1">
              <a:spcBef>
                <a:spcPts val="25"/>
              </a:spcBef>
            </a:pPr>
            <a:r>
              <a:rPr lang="en-US" altLang="en-US" b="1" dirty="0">
                <a:solidFill>
                  <a:srgbClr val="000053"/>
                </a:solidFill>
                <a:latin typeface="Courier New" panose="02070309020205020404" pitchFamily="49" charset="0"/>
                <a:cs typeface="Courier New" panose="02070309020205020404" pitchFamily="49" charset="0"/>
              </a:rPr>
              <a:t>+-------------+---------+</a:t>
            </a:r>
            <a:endParaRPr lang="en-US" altLang="en-US" dirty="0">
              <a:latin typeface="Courier New" panose="02070309020205020404" pitchFamily="49" charset="0"/>
              <a:cs typeface="Courier New" panose="02070309020205020404" pitchFamily="49" charset="0"/>
            </a:endParaRPr>
          </a:p>
          <a:p>
            <a:pPr eaLnBrk="1" hangingPunct="1">
              <a:spcBef>
                <a:spcPts val="25"/>
              </a:spcBef>
            </a:pPr>
            <a:r>
              <a:rPr lang="en-US" altLang="en-US" b="1" dirty="0">
                <a:solidFill>
                  <a:srgbClr val="000053"/>
                </a:solidFill>
                <a:latin typeface="Courier New" panose="02070309020205020404" pitchFamily="49" charset="0"/>
                <a:cs typeface="Courier New" panose="02070309020205020404" pitchFamily="49" charset="0"/>
              </a:rPr>
              <a:t>|	0.707107 |	25 |</a:t>
            </a:r>
            <a:endParaRPr lang="en-US" altLang="en-US" dirty="0">
              <a:latin typeface="Courier New" panose="02070309020205020404" pitchFamily="49" charset="0"/>
              <a:cs typeface="Courier New" panose="02070309020205020404" pitchFamily="49" charset="0"/>
            </a:endParaRPr>
          </a:p>
          <a:p>
            <a:pPr eaLnBrk="1" hangingPunct="1">
              <a:spcBef>
                <a:spcPts val="25"/>
              </a:spcBef>
            </a:pPr>
            <a:r>
              <a:rPr lang="en-US" altLang="en-US" b="1" dirty="0">
                <a:solidFill>
                  <a:srgbClr val="000053"/>
                </a:solidFill>
                <a:latin typeface="Courier New" panose="02070309020205020404" pitchFamily="49" charset="0"/>
                <a:cs typeface="Courier New" panose="02070309020205020404" pitchFamily="49" charset="0"/>
              </a:rPr>
              <a:t>+-------------+---------+</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50697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1805302"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Basic Queries</a:t>
            </a:r>
          </a:p>
        </p:txBody>
      </p:sp>
      <p:sp>
        <p:nvSpPr>
          <p:cNvPr id="3" name="Rectangle 2"/>
          <p:cNvSpPr/>
          <p:nvPr/>
        </p:nvSpPr>
        <p:spPr>
          <a:xfrm>
            <a:off x="609600" y="1129413"/>
            <a:ext cx="7540977" cy="523220"/>
          </a:xfrm>
          <a:prstGeom prst="rect">
            <a:avLst/>
          </a:prstGeom>
        </p:spPr>
        <p:txBody>
          <a:bodyPr wrap="square">
            <a:spAutoFit/>
          </a:bodyPr>
          <a:lstStyle/>
          <a:p>
            <a:pPr marL="285750"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You can also enter multiple statements on a single  line. Just end each one with a semicolon:</a:t>
            </a:r>
          </a:p>
        </p:txBody>
      </p:sp>
      <p:sp>
        <p:nvSpPr>
          <p:cNvPr id="6" name="Rectangle 5">
            <a:extLst>
              <a:ext uri="{FF2B5EF4-FFF2-40B4-BE49-F238E27FC236}">
                <a16:creationId xmlns:a16="http://schemas.microsoft.com/office/drawing/2014/main" id="{98F0238B-A1BC-4C9B-8F7E-AB19BA13A342}"/>
              </a:ext>
            </a:extLst>
          </p:cNvPr>
          <p:cNvSpPr/>
          <p:nvPr/>
        </p:nvSpPr>
        <p:spPr>
          <a:xfrm>
            <a:off x="902043" y="1766952"/>
            <a:ext cx="4572000" cy="2462213"/>
          </a:xfrm>
          <a:prstGeom prst="rect">
            <a:avLst/>
          </a:prstGeom>
        </p:spPr>
        <p:txBody>
          <a:bodyPr>
            <a:spAutoFit/>
          </a:bodyPr>
          <a:lstStyle/>
          <a:p>
            <a:pPr marL="12700">
              <a:spcBef>
                <a:spcPts val="100"/>
              </a:spcBef>
              <a:defRPr/>
            </a:pPr>
            <a:r>
              <a:rPr lang="en-US" b="1" spc="-5" dirty="0" err="1">
                <a:solidFill>
                  <a:srgbClr val="000053"/>
                </a:solidFill>
                <a:latin typeface="Courier New"/>
                <a:cs typeface="Courier New"/>
              </a:rPr>
              <a:t>mysql</a:t>
            </a:r>
            <a:r>
              <a:rPr lang="en-US" b="1" spc="-5" dirty="0">
                <a:solidFill>
                  <a:srgbClr val="000053"/>
                </a:solidFill>
                <a:latin typeface="Courier New"/>
                <a:cs typeface="Courier New"/>
              </a:rPr>
              <a:t>&gt; SELECT VERSION(); SELECT</a:t>
            </a:r>
            <a:r>
              <a:rPr lang="en-US" b="1" spc="-85" dirty="0">
                <a:solidFill>
                  <a:srgbClr val="000053"/>
                </a:solidFill>
                <a:latin typeface="Courier New"/>
                <a:cs typeface="Courier New"/>
              </a:rPr>
              <a:t> </a:t>
            </a:r>
            <a:r>
              <a:rPr lang="en-US" b="1" spc="-5" dirty="0">
                <a:solidFill>
                  <a:srgbClr val="000053"/>
                </a:solidFill>
                <a:latin typeface="Courier New"/>
                <a:cs typeface="Courier New"/>
              </a:rPr>
              <a:t>NOW();</a:t>
            </a:r>
            <a:endParaRPr lang="en-US" dirty="0">
              <a:latin typeface="Courier New"/>
              <a:cs typeface="Courier New"/>
            </a:endParaRPr>
          </a:p>
          <a:p>
            <a:pPr marL="12700">
              <a:spcBef>
                <a:spcPts val="20"/>
              </a:spcBef>
              <a:defRPr/>
            </a:pPr>
            <a:r>
              <a:rPr lang="en-US" b="1" spc="-5" dirty="0">
                <a:solidFill>
                  <a:srgbClr val="000053"/>
                </a:solidFill>
                <a:latin typeface="Courier New"/>
                <a:cs typeface="Courier New"/>
              </a:rPr>
              <a:t>+--------------+</a:t>
            </a:r>
            <a:endParaRPr lang="en-US" dirty="0">
              <a:latin typeface="Courier New"/>
              <a:cs typeface="Courier New"/>
            </a:endParaRPr>
          </a:p>
          <a:p>
            <a:pPr marL="12700">
              <a:spcBef>
                <a:spcPts val="10"/>
              </a:spcBef>
              <a:tabLst>
                <a:tab pos="2069464" algn="l"/>
              </a:tabLst>
              <a:defRPr/>
            </a:pPr>
            <a:r>
              <a:rPr lang="en-US" b="1" dirty="0">
                <a:solidFill>
                  <a:srgbClr val="000053"/>
                </a:solidFill>
                <a:latin typeface="Courier New"/>
                <a:cs typeface="Courier New"/>
              </a:rPr>
              <a:t>|</a:t>
            </a:r>
            <a:r>
              <a:rPr lang="en-US" b="1" spc="-5" dirty="0">
                <a:solidFill>
                  <a:srgbClr val="000053"/>
                </a:solidFill>
                <a:latin typeface="Courier New"/>
                <a:cs typeface="Courier New"/>
              </a:rPr>
              <a:t> VERSION()	</a:t>
            </a:r>
            <a:r>
              <a:rPr lang="en-US" b="1" dirty="0">
                <a:solidFill>
                  <a:srgbClr val="000053"/>
                </a:solidFill>
                <a:latin typeface="Courier New"/>
                <a:cs typeface="Courier New"/>
              </a:rPr>
              <a:t>|</a:t>
            </a:r>
            <a:endParaRPr lang="en-US" dirty="0">
              <a:latin typeface="Courier New"/>
              <a:cs typeface="Courier New"/>
            </a:endParaRPr>
          </a:p>
          <a:p>
            <a:pPr marL="12700">
              <a:spcBef>
                <a:spcPts val="20"/>
              </a:spcBef>
              <a:defRPr/>
            </a:pPr>
            <a:r>
              <a:rPr lang="en-US" b="1" spc="-5" dirty="0">
                <a:solidFill>
                  <a:srgbClr val="000053"/>
                </a:solidFill>
                <a:latin typeface="Courier New"/>
                <a:cs typeface="Courier New"/>
              </a:rPr>
              <a:t>+--------------+</a:t>
            </a:r>
            <a:endParaRPr lang="en-US" dirty="0">
              <a:latin typeface="Courier New"/>
              <a:cs typeface="Courier New"/>
            </a:endParaRPr>
          </a:p>
          <a:p>
            <a:pPr marL="12700">
              <a:spcBef>
                <a:spcPts val="10"/>
              </a:spcBef>
              <a:defRPr/>
            </a:pPr>
            <a:r>
              <a:rPr lang="en-US" b="1" dirty="0">
                <a:solidFill>
                  <a:srgbClr val="000053"/>
                </a:solidFill>
                <a:latin typeface="Courier New"/>
                <a:cs typeface="Courier New"/>
              </a:rPr>
              <a:t>| </a:t>
            </a:r>
            <a:r>
              <a:rPr lang="en-US" b="1" spc="-5" dirty="0">
                <a:solidFill>
                  <a:srgbClr val="000053"/>
                </a:solidFill>
                <a:latin typeface="Courier New"/>
                <a:cs typeface="Courier New"/>
              </a:rPr>
              <a:t>3.22.20a-log</a:t>
            </a:r>
            <a:r>
              <a:rPr lang="en-US" b="1" spc="-105" dirty="0">
                <a:solidFill>
                  <a:srgbClr val="000053"/>
                </a:solidFill>
                <a:latin typeface="Courier New"/>
                <a:cs typeface="Courier New"/>
              </a:rPr>
              <a:t> </a:t>
            </a:r>
            <a:r>
              <a:rPr lang="en-US" b="1" dirty="0">
                <a:solidFill>
                  <a:srgbClr val="000053"/>
                </a:solidFill>
                <a:latin typeface="Courier New"/>
                <a:cs typeface="Courier New"/>
              </a:rPr>
              <a:t>|</a:t>
            </a:r>
            <a:endParaRPr lang="en-US" dirty="0">
              <a:latin typeface="Courier New"/>
              <a:cs typeface="Courier New"/>
            </a:endParaRPr>
          </a:p>
          <a:p>
            <a:pPr marL="12700">
              <a:spcBef>
                <a:spcPts val="10"/>
              </a:spcBef>
              <a:defRPr/>
            </a:pPr>
            <a:r>
              <a:rPr lang="en-US" b="1" spc="-5" dirty="0">
                <a:solidFill>
                  <a:srgbClr val="000053"/>
                </a:solidFill>
                <a:latin typeface="Courier New"/>
                <a:cs typeface="Courier New"/>
              </a:rPr>
              <a:t>+--------------+</a:t>
            </a:r>
            <a:endParaRPr lang="en-US" dirty="0">
              <a:latin typeface="Courier New"/>
              <a:cs typeface="Courier New"/>
            </a:endParaRPr>
          </a:p>
          <a:p>
            <a:pPr marL="12700">
              <a:spcBef>
                <a:spcPts val="20"/>
              </a:spcBef>
              <a:defRPr/>
            </a:pPr>
            <a:r>
              <a:rPr lang="en-US" b="1" spc="-5" dirty="0">
                <a:solidFill>
                  <a:srgbClr val="000053"/>
                </a:solidFill>
                <a:latin typeface="Courier New"/>
                <a:cs typeface="Courier New"/>
              </a:rPr>
              <a:t>+---------------------+</a:t>
            </a:r>
            <a:endParaRPr lang="en-US" dirty="0">
              <a:latin typeface="Courier New"/>
              <a:cs typeface="Courier New"/>
            </a:endParaRPr>
          </a:p>
          <a:p>
            <a:pPr marL="12700">
              <a:spcBef>
                <a:spcPts val="10"/>
              </a:spcBef>
              <a:tabLst>
                <a:tab pos="3029585" algn="l"/>
              </a:tabLst>
              <a:defRPr/>
            </a:pPr>
            <a:r>
              <a:rPr lang="en-US" b="1" dirty="0">
                <a:solidFill>
                  <a:srgbClr val="000053"/>
                </a:solidFill>
                <a:latin typeface="Courier New"/>
                <a:cs typeface="Courier New"/>
              </a:rPr>
              <a:t>|</a:t>
            </a:r>
            <a:r>
              <a:rPr lang="en-US" b="1" spc="-5" dirty="0">
                <a:solidFill>
                  <a:srgbClr val="000053"/>
                </a:solidFill>
                <a:latin typeface="Courier New"/>
                <a:cs typeface="Courier New"/>
              </a:rPr>
              <a:t> NOW()	</a:t>
            </a:r>
            <a:r>
              <a:rPr lang="en-US" b="1" dirty="0">
                <a:solidFill>
                  <a:srgbClr val="000053"/>
                </a:solidFill>
                <a:latin typeface="Courier New"/>
                <a:cs typeface="Courier New"/>
              </a:rPr>
              <a:t>|</a:t>
            </a:r>
            <a:endParaRPr lang="en-US" dirty="0">
              <a:latin typeface="Courier New"/>
              <a:cs typeface="Courier New"/>
            </a:endParaRPr>
          </a:p>
          <a:p>
            <a:pPr marL="12700">
              <a:spcBef>
                <a:spcPts val="20"/>
              </a:spcBef>
              <a:defRPr/>
            </a:pPr>
            <a:r>
              <a:rPr lang="en-US" b="1" spc="-5" dirty="0">
                <a:solidFill>
                  <a:srgbClr val="000053"/>
                </a:solidFill>
                <a:latin typeface="Courier New"/>
                <a:cs typeface="Courier New"/>
              </a:rPr>
              <a:t>+---------------------+</a:t>
            </a:r>
            <a:endParaRPr lang="en-US" dirty="0">
              <a:latin typeface="Courier New"/>
              <a:cs typeface="Courier New"/>
            </a:endParaRPr>
          </a:p>
          <a:p>
            <a:pPr marL="12700">
              <a:spcBef>
                <a:spcPts val="10"/>
              </a:spcBef>
              <a:defRPr/>
            </a:pPr>
            <a:r>
              <a:rPr lang="en-US" b="1" dirty="0">
                <a:solidFill>
                  <a:srgbClr val="000053"/>
                </a:solidFill>
                <a:latin typeface="Courier New"/>
                <a:cs typeface="Courier New"/>
              </a:rPr>
              <a:t>| </a:t>
            </a:r>
            <a:r>
              <a:rPr lang="en-US" b="1" spc="-5" dirty="0">
                <a:solidFill>
                  <a:srgbClr val="000053"/>
                </a:solidFill>
                <a:latin typeface="Courier New"/>
                <a:cs typeface="Courier New"/>
              </a:rPr>
              <a:t>2004 00:15:33</a:t>
            </a:r>
            <a:r>
              <a:rPr lang="en-US" b="1" spc="-25" dirty="0">
                <a:solidFill>
                  <a:srgbClr val="000053"/>
                </a:solidFill>
                <a:latin typeface="Courier New"/>
                <a:cs typeface="Courier New"/>
              </a:rPr>
              <a:t> </a:t>
            </a:r>
            <a:r>
              <a:rPr lang="en-US" b="1" dirty="0">
                <a:solidFill>
                  <a:srgbClr val="000053"/>
                </a:solidFill>
                <a:latin typeface="Courier New"/>
                <a:cs typeface="Courier New"/>
              </a:rPr>
              <a:t>|</a:t>
            </a:r>
            <a:endParaRPr lang="en-US" dirty="0">
              <a:latin typeface="Courier New"/>
              <a:cs typeface="Courier New"/>
            </a:endParaRPr>
          </a:p>
          <a:p>
            <a:pPr marL="12700">
              <a:spcBef>
                <a:spcPts val="20"/>
              </a:spcBef>
              <a:defRPr/>
            </a:pPr>
            <a:r>
              <a:rPr lang="en-US" b="1" spc="-5" dirty="0">
                <a:solidFill>
                  <a:srgbClr val="000053"/>
                </a:solidFill>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1111022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811988"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Multi-Line Commands</a:t>
            </a:r>
          </a:p>
        </p:txBody>
      </p:sp>
      <p:sp>
        <p:nvSpPr>
          <p:cNvPr id="3" name="Rectangle 2"/>
          <p:cNvSpPr/>
          <p:nvPr/>
        </p:nvSpPr>
        <p:spPr>
          <a:xfrm>
            <a:off x="609600" y="1129413"/>
            <a:ext cx="7540977" cy="815608"/>
          </a:xfrm>
          <a:prstGeom prst="rect">
            <a:avLst/>
          </a:prstGeom>
        </p:spPr>
        <p:txBody>
          <a:bodyPr wrap="square">
            <a:spAutoFit/>
          </a:bodyPr>
          <a:lstStyle/>
          <a:p>
            <a:pPr marL="285750" indent="-285750">
              <a:spcBef>
                <a:spcPts val="580"/>
              </a:spcBef>
              <a:buFont typeface="Arial" panose="020B0604020202020204" pitchFamily="34" charset="0"/>
              <a:buChar char="•"/>
              <a:defRPr/>
            </a:pPr>
            <a:r>
              <a:rPr lang="en-US" altLang="en-US" dirty="0" err="1">
                <a:latin typeface="Open Sans" charset="0"/>
                <a:ea typeface="Open Sans" charset="0"/>
                <a:cs typeface="Open Sans" charset="0"/>
              </a:rPr>
              <a:t>mysql</a:t>
            </a:r>
            <a:r>
              <a:rPr lang="en-US" altLang="en-US" dirty="0">
                <a:latin typeface="Open Sans" charset="0"/>
                <a:ea typeface="Open Sans" charset="0"/>
                <a:cs typeface="Open Sans" charset="0"/>
              </a:rPr>
              <a:t> determines where your statement ends  by looking for the terminating semicolon, not  by looking for the end of the input line.</a:t>
            </a:r>
          </a:p>
          <a:p>
            <a:pPr marL="285750"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Here's a simple multiple-line statement:</a:t>
            </a:r>
          </a:p>
        </p:txBody>
      </p:sp>
      <p:sp>
        <p:nvSpPr>
          <p:cNvPr id="7" name="object 6">
            <a:extLst>
              <a:ext uri="{FF2B5EF4-FFF2-40B4-BE49-F238E27FC236}">
                <a16:creationId xmlns:a16="http://schemas.microsoft.com/office/drawing/2014/main" id="{AB0F972E-5FD8-40E9-8A06-905B68B143DB}"/>
              </a:ext>
            </a:extLst>
          </p:cNvPr>
          <p:cNvSpPr txBox="1"/>
          <p:nvPr/>
        </p:nvSpPr>
        <p:spPr>
          <a:xfrm>
            <a:off x="1096748" y="2075807"/>
            <a:ext cx="5099050" cy="2509837"/>
          </a:xfrm>
          <a:prstGeom prst="rect">
            <a:avLst/>
          </a:prstGeom>
        </p:spPr>
        <p:txBody>
          <a:bodyPr lIns="0" tIns="1270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spcBef>
                <a:spcPts val="100"/>
              </a:spcBef>
            </a:pPr>
            <a:r>
              <a:rPr lang="en-US" altLang="en-US" b="1" dirty="0" err="1">
                <a:solidFill>
                  <a:srgbClr val="000053"/>
                </a:solidFill>
                <a:latin typeface="Courier New" panose="02070309020205020404" pitchFamily="49" charset="0"/>
                <a:cs typeface="Courier New" panose="02070309020205020404" pitchFamily="49" charset="0"/>
              </a:rPr>
              <a:t>mysql</a:t>
            </a:r>
            <a:r>
              <a:rPr lang="en-US" altLang="en-US" b="1" dirty="0">
                <a:solidFill>
                  <a:srgbClr val="000053"/>
                </a:solidFill>
                <a:latin typeface="Courier New" panose="02070309020205020404" pitchFamily="49" charset="0"/>
                <a:cs typeface="Courier New" panose="02070309020205020404" pitchFamily="49" charset="0"/>
              </a:rPr>
              <a:t>&gt; SELECT</a:t>
            </a:r>
            <a:endParaRPr lang="en-US" altLang="en-US" dirty="0">
              <a:latin typeface="Courier New" panose="02070309020205020404" pitchFamily="49" charset="0"/>
              <a:cs typeface="Courier New" panose="02070309020205020404" pitchFamily="49" charset="0"/>
            </a:endParaRPr>
          </a:p>
          <a:p>
            <a:pPr algn="r" eaLnBrk="1" hangingPunct="1">
              <a:spcBef>
                <a:spcPts val="25"/>
              </a:spcBef>
            </a:pPr>
            <a:r>
              <a:rPr lang="en-US" altLang="en-US" b="1" dirty="0">
                <a:solidFill>
                  <a:srgbClr val="000053"/>
                </a:solidFill>
                <a:latin typeface="Courier New" panose="02070309020205020404" pitchFamily="49" charset="0"/>
                <a:cs typeface="Courier New" panose="02070309020205020404" pitchFamily="49" charset="0"/>
              </a:rPr>
              <a:t>-&gt; USER()</a:t>
            </a:r>
            <a:endParaRPr lang="en-US" altLang="en-US" dirty="0">
              <a:latin typeface="Courier New" panose="02070309020205020404" pitchFamily="49" charset="0"/>
              <a:cs typeface="Courier New" panose="02070309020205020404" pitchFamily="49" charset="0"/>
            </a:endParaRPr>
          </a:p>
          <a:p>
            <a:pPr eaLnBrk="1" hangingPunct="1">
              <a:spcBef>
                <a:spcPts val="13"/>
              </a:spcBef>
            </a:pPr>
            <a:r>
              <a:rPr lang="en-US" altLang="en-US" b="1" dirty="0">
                <a:solidFill>
                  <a:srgbClr val="000053"/>
                </a:solidFill>
                <a:latin typeface="Courier New" panose="02070309020205020404" pitchFamily="49" charset="0"/>
                <a:cs typeface="Courier New" panose="02070309020205020404" pitchFamily="49" charset="0"/>
              </a:rPr>
              <a:t>-&gt; ,</a:t>
            </a:r>
            <a:endParaRPr lang="en-US" altLang="en-US" dirty="0">
              <a:latin typeface="Courier New" panose="02070309020205020404" pitchFamily="49" charset="0"/>
              <a:cs typeface="Courier New" panose="02070309020205020404" pitchFamily="49" charset="0"/>
            </a:endParaRPr>
          </a:p>
          <a:p>
            <a:pPr eaLnBrk="1" hangingPunct="1">
              <a:spcBef>
                <a:spcPts val="13"/>
              </a:spcBef>
            </a:pPr>
            <a:r>
              <a:rPr lang="en-US" altLang="en-US" b="1" dirty="0">
                <a:solidFill>
                  <a:srgbClr val="000053"/>
                </a:solidFill>
                <a:latin typeface="Courier New" panose="02070309020205020404" pitchFamily="49" charset="0"/>
                <a:cs typeface="Courier New" panose="02070309020205020404" pitchFamily="49" charset="0"/>
              </a:rPr>
              <a:t>-&gt; CURRENT_DATE;</a:t>
            </a:r>
            <a:endParaRPr lang="en-US" altLang="en-US" dirty="0">
              <a:latin typeface="Courier New" panose="02070309020205020404" pitchFamily="49" charset="0"/>
              <a:cs typeface="Courier New" panose="02070309020205020404" pitchFamily="49" charset="0"/>
            </a:endParaRPr>
          </a:p>
          <a:p>
            <a:pPr eaLnBrk="1" hangingPunct="1">
              <a:spcBef>
                <a:spcPts val="25"/>
              </a:spcBef>
            </a:pPr>
            <a:r>
              <a:rPr lang="en-US" altLang="en-US" b="1" dirty="0">
                <a:solidFill>
                  <a:srgbClr val="000053"/>
                </a:solidFill>
                <a:latin typeface="Courier New" panose="02070309020205020404" pitchFamily="49" charset="0"/>
                <a:cs typeface="Courier New" panose="02070309020205020404" pitchFamily="49" charset="0"/>
              </a:rPr>
              <a:t>+--------------------+--------------+</a:t>
            </a:r>
            <a:endParaRPr lang="en-US" altLang="en-US" dirty="0">
              <a:latin typeface="Courier New" panose="02070309020205020404" pitchFamily="49" charset="0"/>
              <a:cs typeface="Courier New" panose="02070309020205020404" pitchFamily="49" charset="0"/>
            </a:endParaRPr>
          </a:p>
          <a:p>
            <a:pPr eaLnBrk="1" hangingPunct="1">
              <a:spcBef>
                <a:spcPts val="13"/>
              </a:spcBef>
            </a:pPr>
            <a:r>
              <a:rPr lang="en-US" altLang="en-US" b="1" dirty="0">
                <a:solidFill>
                  <a:srgbClr val="000053"/>
                </a:solidFill>
                <a:latin typeface="Courier New" panose="02070309020205020404" pitchFamily="49" charset="0"/>
                <a:cs typeface="Courier New" panose="02070309020205020404" pitchFamily="49" charset="0"/>
              </a:rPr>
              <a:t>| USER()	| CURRENT_DATE |</a:t>
            </a:r>
            <a:endParaRPr lang="en-US" altLang="en-US" dirty="0">
              <a:latin typeface="Courier New" panose="02070309020205020404" pitchFamily="49" charset="0"/>
              <a:cs typeface="Courier New" panose="02070309020205020404" pitchFamily="49" charset="0"/>
            </a:endParaRPr>
          </a:p>
          <a:p>
            <a:pPr eaLnBrk="1" hangingPunct="1">
              <a:spcBef>
                <a:spcPts val="25"/>
              </a:spcBef>
            </a:pPr>
            <a:r>
              <a:rPr lang="en-US" altLang="en-US" b="1" dirty="0">
                <a:solidFill>
                  <a:srgbClr val="000053"/>
                </a:solidFill>
                <a:latin typeface="Courier New" panose="02070309020205020404" pitchFamily="49" charset="0"/>
                <a:cs typeface="Courier New" panose="02070309020205020404" pitchFamily="49" charset="0"/>
              </a:rPr>
              <a:t>+--------------------+--------------+</a:t>
            </a:r>
            <a:endParaRPr lang="en-US" altLang="en-US" dirty="0">
              <a:latin typeface="Courier New" panose="02070309020205020404" pitchFamily="49" charset="0"/>
              <a:cs typeface="Courier New" panose="02070309020205020404" pitchFamily="49" charset="0"/>
            </a:endParaRPr>
          </a:p>
          <a:p>
            <a:pPr eaLnBrk="1" hangingPunct="1">
              <a:spcBef>
                <a:spcPts val="13"/>
              </a:spcBef>
            </a:pPr>
            <a:r>
              <a:rPr lang="en-US" altLang="en-US" b="1" dirty="0">
                <a:solidFill>
                  <a:srgbClr val="000053"/>
                </a:solidFill>
                <a:latin typeface="Courier New" panose="02070309020205020404" pitchFamily="49" charset="0"/>
                <a:cs typeface="Courier New" panose="02070309020205020404" pitchFamily="49" charset="0"/>
              </a:rPr>
              <a:t>| </a:t>
            </a:r>
            <a:r>
              <a:rPr lang="en-US" altLang="en-US" b="1" dirty="0" err="1">
                <a:solidFill>
                  <a:srgbClr val="000053"/>
                </a:solidFill>
                <a:latin typeface="Courier New" panose="02070309020205020404" pitchFamily="49" charset="0"/>
                <a:cs typeface="Courier New" panose="02070309020205020404" pitchFamily="49" charset="0"/>
              </a:rPr>
              <a:t>joesmith@localhost</a:t>
            </a:r>
            <a:r>
              <a:rPr lang="en-US" altLang="en-US" b="1" dirty="0">
                <a:solidFill>
                  <a:srgbClr val="000053"/>
                </a:solidFill>
                <a:latin typeface="Courier New" panose="02070309020205020404" pitchFamily="49" charset="0"/>
                <a:cs typeface="Courier New" panose="02070309020205020404" pitchFamily="49" charset="0"/>
              </a:rPr>
              <a:t> | 1999-03-18	|</a:t>
            </a:r>
            <a:endParaRPr lang="en-US" altLang="en-US" dirty="0">
              <a:latin typeface="Courier New" panose="02070309020205020404" pitchFamily="49" charset="0"/>
              <a:cs typeface="Courier New" panose="02070309020205020404" pitchFamily="49" charset="0"/>
            </a:endParaRPr>
          </a:p>
          <a:p>
            <a:pPr eaLnBrk="1" hangingPunct="1">
              <a:spcBef>
                <a:spcPts val="25"/>
              </a:spcBef>
            </a:pPr>
            <a:r>
              <a:rPr lang="en-US" altLang="en-US" b="1" dirty="0">
                <a:solidFill>
                  <a:srgbClr val="000053"/>
                </a:solidFill>
                <a:latin typeface="Courier New" panose="02070309020205020404" pitchFamily="49" charset="0"/>
                <a:cs typeface="Courier New" panose="02070309020205020404" pitchFamily="49" charset="0"/>
              </a:rPr>
              <a:t>+--------------------+--------------+</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4061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406428"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Command prompt</a:t>
            </a:r>
          </a:p>
        </p:txBody>
      </p:sp>
      <p:graphicFrame>
        <p:nvGraphicFramePr>
          <p:cNvPr id="5" name="object 5">
            <a:extLst>
              <a:ext uri="{FF2B5EF4-FFF2-40B4-BE49-F238E27FC236}">
                <a16:creationId xmlns:a16="http://schemas.microsoft.com/office/drawing/2014/main" id="{D68A3B41-E643-4DAE-B8A8-E97EFDF655D0}"/>
              </a:ext>
            </a:extLst>
          </p:cNvPr>
          <p:cNvGraphicFramePr>
            <a:graphicFrameLocks noGrp="1"/>
          </p:cNvGraphicFramePr>
          <p:nvPr/>
        </p:nvGraphicFramePr>
        <p:xfrm>
          <a:off x="500447" y="883507"/>
          <a:ext cx="6764981" cy="3614397"/>
        </p:xfrm>
        <a:graphic>
          <a:graphicData uri="http://schemas.openxmlformats.org/drawingml/2006/table">
            <a:tbl>
              <a:tblPr/>
              <a:tblGrid>
                <a:gridCol w="1127497">
                  <a:extLst>
                    <a:ext uri="{9D8B030D-6E8A-4147-A177-3AD203B41FA5}">
                      <a16:colId xmlns:a16="http://schemas.microsoft.com/office/drawing/2014/main" val="1305002911"/>
                    </a:ext>
                  </a:extLst>
                </a:gridCol>
                <a:gridCol w="5637484">
                  <a:extLst>
                    <a:ext uri="{9D8B030D-6E8A-4147-A177-3AD203B41FA5}">
                      <a16:colId xmlns:a16="http://schemas.microsoft.com/office/drawing/2014/main" val="883140799"/>
                    </a:ext>
                  </a:extLst>
                </a:gridCol>
              </a:tblGrid>
              <a:tr h="423136">
                <a:tc>
                  <a:txBody>
                    <a:bodyPr/>
                    <a:lstStyle>
                      <a:lvl1pPr marL="88900"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88900" marR="0" lvl="0" indent="0" algn="l" defTabSz="914400" rtl="0" eaLnBrk="1" fontAlgn="base" latinLnBrk="0" hangingPunct="1">
                        <a:lnSpc>
                          <a:spcPct val="100000"/>
                        </a:lnSpc>
                        <a:spcBef>
                          <a:spcPts val="375"/>
                        </a:spcBef>
                        <a:spcAft>
                          <a:spcPct val="0"/>
                        </a:spcAft>
                        <a:buClrTx/>
                        <a:buSzTx/>
                        <a:buFontTx/>
                        <a:buNone/>
                        <a:tabLst/>
                      </a:pPr>
                      <a:r>
                        <a:rPr lang="en-US" altLang="en-US" sz="1400" b="0" i="0" u="none" strike="noStrike" cap="none" dirty="0">
                          <a:solidFill>
                            <a:srgbClr val="000000"/>
                          </a:solidFill>
                          <a:latin typeface="Open Sans" charset="0"/>
                          <a:ea typeface="Open Sans" charset="0"/>
                          <a:cs typeface="Open Sans" charset="0"/>
                          <a:sym typeface="Arial"/>
                        </a:rPr>
                        <a:t>prompt</a:t>
                      </a:r>
                    </a:p>
                  </a:txBody>
                  <a:tcPr marL="0" marR="0" marT="48260" marB="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ct val="100000"/>
                        </a:lnSpc>
                        <a:spcBef>
                          <a:spcPts val="375"/>
                        </a:spcBef>
                        <a:spcAft>
                          <a:spcPct val="0"/>
                        </a:spcAft>
                        <a:buClrTx/>
                        <a:buSzTx/>
                        <a:buFontTx/>
                        <a:buNone/>
                        <a:tabLst/>
                      </a:pPr>
                      <a:r>
                        <a:rPr lang="en-US" altLang="en-US" sz="1400" b="0" i="0" u="none" strike="noStrike" cap="none">
                          <a:solidFill>
                            <a:srgbClr val="000000"/>
                          </a:solidFill>
                          <a:latin typeface="Open Sans" charset="0"/>
                          <a:ea typeface="Open Sans" charset="0"/>
                          <a:cs typeface="Open Sans" charset="0"/>
                          <a:sym typeface="Arial"/>
                        </a:rPr>
                        <a:t>meaning</a:t>
                      </a:r>
                    </a:p>
                  </a:txBody>
                  <a:tcPr marL="0" marR="0" marT="48260" marB="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13401198"/>
                  </a:ext>
                </a:extLst>
              </a:tr>
              <a:tr h="424404">
                <a:tc>
                  <a:txBody>
                    <a:bodyPr/>
                    <a:lstStyle>
                      <a:lvl1pPr marL="88900"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88900" marR="0" lvl="0" indent="0" algn="l" defTabSz="914400" rtl="0" eaLnBrk="1" fontAlgn="base" latinLnBrk="0" hangingPunct="1">
                        <a:lnSpc>
                          <a:spcPct val="100000"/>
                        </a:lnSpc>
                        <a:spcBef>
                          <a:spcPts val="388"/>
                        </a:spcBef>
                        <a:spcAft>
                          <a:spcPct val="0"/>
                        </a:spcAft>
                        <a:buClrTx/>
                        <a:buSzTx/>
                        <a:buFontTx/>
                        <a:buNone/>
                        <a:tabLst/>
                      </a:pPr>
                      <a:r>
                        <a:rPr lang="en-US" altLang="en-US" sz="1400" b="0" i="0" u="none" strike="noStrike" cap="none">
                          <a:solidFill>
                            <a:srgbClr val="000000"/>
                          </a:solidFill>
                          <a:latin typeface="Open Sans" charset="0"/>
                          <a:ea typeface="Open Sans" charset="0"/>
                          <a:cs typeface="Open Sans" charset="0"/>
                          <a:sym typeface="Arial"/>
                        </a:rPr>
                        <a:t>mysql&gt;</a:t>
                      </a:r>
                    </a:p>
                  </a:txBody>
                  <a:tcPr marL="0" marR="0" marT="49530" marB="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88900"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88900" marR="0" lvl="0" indent="0" algn="l" defTabSz="914400" rtl="0" eaLnBrk="1" fontAlgn="base" latinLnBrk="0" hangingPunct="1">
                        <a:lnSpc>
                          <a:spcPct val="100000"/>
                        </a:lnSpc>
                        <a:spcBef>
                          <a:spcPts val="388"/>
                        </a:spcBef>
                        <a:spcAft>
                          <a:spcPct val="0"/>
                        </a:spcAft>
                        <a:buClrTx/>
                        <a:buSzTx/>
                        <a:buFontTx/>
                        <a:buNone/>
                        <a:tabLst/>
                      </a:pPr>
                      <a:r>
                        <a:rPr lang="en-US" altLang="en-US" sz="1400" b="0" i="0" u="none" strike="noStrike" cap="none" dirty="0">
                          <a:solidFill>
                            <a:srgbClr val="000000"/>
                          </a:solidFill>
                          <a:latin typeface="Open Sans" charset="0"/>
                          <a:ea typeface="Open Sans" charset="0"/>
                          <a:cs typeface="Open Sans" charset="0"/>
                          <a:sym typeface="Arial"/>
                        </a:rPr>
                        <a:t>Ready for new command.</a:t>
                      </a:r>
                    </a:p>
                  </a:txBody>
                  <a:tcPr marL="0" marR="0" marT="49530" marB="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94545741"/>
                  </a:ext>
                </a:extLst>
              </a:tr>
              <a:tr h="485214">
                <a:tc>
                  <a:txBody>
                    <a:bodyPr/>
                    <a:lstStyle>
                      <a:lvl1pPr marL="88900"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88900" marR="0" lvl="0" indent="0" algn="l" defTabSz="914400" rtl="0" eaLnBrk="1" fontAlgn="base" latinLnBrk="0" hangingPunct="1">
                        <a:lnSpc>
                          <a:spcPct val="100000"/>
                        </a:lnSpc>
                        <a:spcBef>
                          <a:spcPts val="388"/>
                        </a:spcBef>
                        <a:spcAft>
                          <a:spcPct val="0"/>
                        </a:spcAft>
                        <a:buClrTx/>
                        <a:buSzTx/>
                        <a:buFontTx/>
                        <a:buNone/>
                        <a:tabLst/>
                      </a:pPr>
                      <a:r>
                        <a:rPr lang="en-US" altLang="en-US" sz="1400" b="0" i="0" u="none" strike="noStrike" cap="none">
                          <a:solidFill>
                            <a:srgbClr val="000000"/>
                          </a:solidFill>
                          <a:latin typeface="Open Sans" charset="0"/>
                          <a:ea typeface="Open Sans" charset="0"/>
                          <a:cs typeface="Open Sans" charset="0"/>
                          <a:sym typeface="Arial"/>
                        </a:rPr>
                        <a:t>-&gt;</a:t>
                      </a:r>
                    </a:p>
                  </a:txBody>
                  <a:tcPr marL="0" marR="0" marT="49530" marB="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88900"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88900" marR="0" lvl="0" indent="0" algn="l" defTabSz="914400" rtl="0" eaLnBrk="1" fontAlgn="base" latinLnBrk="0" hangingPunct="1">
                        <a:lnSpc>
                          <a:spcPct val="100000"/>
                        </a:lnSpc>
                        <a:spcBef>
                          <a:spcPts val="388"/>
                        </a:spcBef>
                        <a:spcAft>
                          <a:spcPct val="0"/>
                        </a:spcAft>
                        <a:buClrTx/>
                        <a:buSzTx/>
                        <a:buFontTx/>
                        <a:buNone/>
                        <a:tabLst/>
                      </a:pPr>
                      <a:r>
                        <a:rPr lang="en-US" altLang="en-US" sz="1400" b="0" i="0" u="none" strike="noStrike" cap="none" dirty="0">
                          <a:solidFill>
                            <a:srgbClr val="000000"/>
                          </a:solidFill>
                          <a:latin typeface="Open Sans" charset="0"/>
                          <a:ea typeface="Open Sans" charset="0"/>
                          <a:cs typeface="Open Sans" charset="0"/>
                          <a:sym typeface="Arial"/>
                        </a:rPr>
                        <a:t>Waiting for next line of multiple-line command.</a:t>
                      </a:r>
                    </a:p>
                  </a:txBody>
                  <a:tcPr marL="0" marR="0" marT="49530" marB="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67781754"/>
                  </a:ext>
                </a:extLst>
              </a:tr>
              <a:tr h="570094">
                <a:tc>
                  <a:txBody>
                    <a:bodyPr/>
                    <a:lstStyle>
                      <a:lvl1pPr marL="88900"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88900" marR="0" lvl="0" indent="0" algn="l" defTabSz="914400" rtl="0" eaLnBrk="1" fontAlgn="base" latinLnBrk="0" hangingPunct="1">
                        <a:lnSpc>
                          <a:spcPct val="100000"/>
                        </a:lnSpc>
                        <a:spcBef>
                          <a:spcPts val="388"/>
                        </a:spcBef>
                        <a:spcAft>
                          <a:spcPct val="0"/>
                        </a:spcAft>
                        <a:buClrTx/>
                        <a:buSzTx/>
                        <a:buFontTx/>
                        <a:buNone/>
                        <a:tabLst/>
                      </a:pPr>
                      <a:r>
                        <a:rPr lang="en-US" altLang="en-US" sz="1400" b="0" i="0" u="none" strike="noStrike" cap="none">
                          <a:solidFill>
                            <a:srgbClr val="000000"/>
                          </a:solidFill>
                          <a:latin typeface="Open Sans" charset="0"/>
                          <a:ea typeface="Open Sans" charset="0"/>
                          <a:cs typeface="Open Sans" charset="0"/>
                          <a:sym typeface="Arial"/>
                        </a:rPr>
                        <a:t>‘&gt;</a:t>
                      </a:r>
                    </a:p>
                  </a:txBody>
                  <a:tcPr marL="0" marR="0" marT="49530" marB="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88900"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88900" marR="0" lvl="0" indent="0" algn="l" defTabSz="914400" rtl="0" eaLnBrk="1" fontAlgn="base" latinLnBrk="0" hangingPunct="1">
                        <a:lnSpc>
                          <a:spcPct val="103000"/>
                        </a:lnSpc>
                        <a:spcBef>
                          <a:spcPts val="313"/>
                        </a:spcBef>
                        <a:spcAft>
                          <a:spcPct val="0"/>
                        </a:spcAft>
                        <a:buClrTx/>
                        <a:buSzTx/>
                        <a:buFontTx/>
                        <a:buNone/>
                        <a:tabLst/>
                      </a:pPr>
                      <a:r>
                        <a:rPr lang="en-US" altLang="en-US" sz="1400" b="0" i="0" u="none" strike="noStrike" cap="none" dirty="0">
                          <a:solidFill>
                            <a:srgbClr val="000000"/>
                          </a:solidFill>
                          <a:latin typeface="Open Sans" charset="0"/>
                          <a:ea typeface="Open Sans" charset="0"/>
                          <a:cs typeface="Open Sans" charset="0"/>
                          <a:sym typeface="Arial"/>
                        </a:rPr>
                        <a:t>Waiting for next line, waiting for completion of a  string that began with a single quote (“'”).</a:t>
                      </a:r>
                    </a:p>
                  </a:txBody>
                  <a:tcPr marL="0" marR="0" marT="39370" marB="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47861759"/>
                  </a:ext>
                </a:extLst>
              </a:tr>
              <a:tr h="571361">
                <a:tc>
                  <a:txBody>
                    <a:bodyPr/>
                    <a:lstStyle>
                      <a:lvl1pPr marL="88900"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88900" marR="0" lvl="0" indent="0" algn="l" defTabSz="914400" rtl="0" eaLnBrk="1" fontAlgn="base" latinLnBrk="0" hangingPunct="1">
                        <a:lnSpc>
                          <a:spcPct val="100000"/>
                        </a:lnSpc>
                        <a:spcBef>
                          <a:spcPts val="388"/>
                        </a:spcBef>
                        <a:spcAft>
                          <a:spcPct val="0"/>
                        </a:spcAft>
                        <a:buClrTx/>
                        <a:buSzTx/>
                        <a:buFontTx/>
                        <a:buNone/>
                        <a:tabLst/>
                      </a:pPr>
                      <a:r>
                        <a:rPr lang="en-US" altLang="en-US" sz="1400" b="0" i="0" u="none" strike="noStrike" cap="none">
                          <a:solidFill>
                            <a:srgbClr val="000000"/>
                          </a:solidFill>
                          <a:latin typeface="Open Sans" charset="0"/>
                          <a:ea typeface="Open Sans" charset="0"/>
                          <a:cs typeface="Open Sans" charset="0"/>
                          <a:sym typeface="Arial"/>
                        </a:rPr>
                        <a:t>“&gt;</a:t>
                      </a:r>
                    </a:p>
                  </a:txBody>
                  <a:tcPr marL="0" marR="0" marT="49530" marB="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88900"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88900" marR="0" lvl="0" indent="0" algn="l" defTabSz="914400" rtl="0" eaLnBrk="1" fontAlgn="base" latinLnBrk="0" hangingPunct="1">
                        <a:lnSpc>
                          <a:spcPct val="103000"/>
                        </a:lnSpc>
                        <a:spcBef>
                          <a:spcPts val="313"/>
                        </a:spcBef>
                        <a:spcAft>
                          <a:spcPct val="0"/>
                        </a:spcAft>
                        <a:buClrTx/>
                        <a:buSzTx/>
                        <a:buFontTx/>
                        <a:buNone/>
                        <a:tabLst/>
                      </a:pPr>
                      <a:r>
                        <a:rPr lang="en-US" altLang="en-US" sz="1400" b="0" i="0" u="none" strike="noStrike" cap="none" dirty="0">
                          <a:solidFill>
                            <a:srgbClr val="000000"/>
                          </a:solidFill>
                          <a:latin typeface="Open Sans" charset="0"/>
                          <a:ea typeface="Open Sans" charset="0"/>
                          <a:cs typeface="Open Sans" charset="0"/>
                          <a:sym typeface="Arial"/>
                        </a:rPr>
                        <a:t>Waiting for next line, waiting for completion of a  string that began with a double quote (“"”).</a:t>
                      </a:r>
                    </a:p>
                  </a:txBody>
                  <a:tcPr marL="0" marR="0" marT="39370" marB="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07019783"/>
                  </a:ext>
                </a:extLst>
              </a:tr>
              <a:tr h="570094">
                <a:tc>
                  <a:txBody>
                    <a:bodyPr/>
                    <a:lstStyle>
                      <a:lvl1pPr marL="88900"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88900" marR="0" lvl="0" indent="0" algn="l" defTabSz="914400" rtl="0" eaLnBrk="1" fontAlgn="base" latinLnBrk="0" hangingPunct="1">
                        <a:lnSpc>
                          <a:spcPct val="100000"/>
                        </a:lnSpc>
                        <a:spcBef>
                          <a:spcPts val="375"/>
                        </a:spcBef>
                        <a:spcAft>
                          <a:spcPct val="0"/>
                        </a:spcAft>
                        <a:buClrTx/>
                        <a:buSzTx/>
                        <a:buFontTx/>
                        <a:buNone/>
                        <a:tabLst/>
                        <a:defRPr/>
                      </a:pPr>
                      <a:r>
                        <a:rPr kumimoji="0" lang="en-US" altLang="en-US" sz="1400" b="0" i="0" u="none" strike="noStrike" cap="none" normalizeH="0" baseline="0" dirty="0">
                          <a:ln>
                            <a:noFill/>
                          </a:ln>
                          <a:solidFill>
                            <a:schemeClr val="tx1"/>
                          </a:solidFill>
                          <a:effectLst/>
                          <a:latin typeface="Verdana" panose="020B0604030504040204" pitchFamily="34" charset="0"/>
                          <a:cs typeface="Arial" panose="020B0604020202020204" pitchFamily="34" charset="0"/>
                        </a:rPr>
                        <a:t>`&gt;</a:t>
                      </a:r>
                    </a:p>
                    <a:p>
                      <a:pPr marL="88900" marR="0" lvl="0" indent="0" algn="l" defTabSz="914400" rtl="0" eaLnBrk="1" fontAlgn="base" latinLnBrk="0" hangingPunct="1">
                        <a:lnSpc>
                          <a:spcPct val="100000"/>
                        </a:lnSpc>
                        <a:spcBef>
                          <a:spcPts val="375"/>
                        </a:spcBef>
                        <a:spcAft>
                          <a:spcPct val="0"/>
                        </a:spcAft>
                        <a:buClrTx/>
                        <a:buSzTx/>
                        <a:buFontTx/>
                        <a:buNone/>
                        <a:tabLst/>
                      </a:pPr>
                      <a:endParaRPr lang="en-US" altLang="en-US" sz="1400" b="0" i="0" u="none" strike="noStrike" cap="none" dirty="0">
                        <a:solidFill>
                          <a:srgbClr val="000000"/>
                        </a:solidFill>
                        <a:latin typeface="Open Sans" charset="0"/>
                        <a:ea typeface="Open Sans" charset="0"/>
                        <a:cs typeface="Open Sans" charset="0"/>
                        <a:sym typeface="Arial"/>
                      </a:endParaRPr>
                    </a:p>
                  </a:txBody>
                  <a:tcPr marL="0" marR="0" marT="48260" marB="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88900"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88900" marR="0" lvl="0" indent="0" algn="l" defTabSz="914400" rtl="0" eaLnBrk="1" fontAlgn="base" latinLnBrk="0" hangingPunct="1">
                        <a:lnSpc>
                          <a:spcPct val="103000"/>
                        </a:lnSpc>
                        <a:spcBef>
                          <a:spcPts val="300"/>
                        </a:spcBef>
                        <a:spcAft>
                          <a:spcPct val="0"/>
                        </a:spcAft>
                        <a:buClrTx/>
                        <a:buSzTx/>
                        <a:buFontTx/>
                        <a:buNone/>
                        <a:tabLst/>
                      </a:pPr>
                      <a:r>
                        <a:rPr lang="en-US" altLang="en-US" sz="1400" b="0" i="0" u="none" strike="noStrike" cap="none" dirty="0">
                          <a:solidFill>
                            <a:srgbClr val="000000"/>
                          </a:solidFill>
                          <a:latin typeface="Open Sans" charset="0"/>
                          <a:ea typeface="Open Sans" charset="0"/>
                          <a:cs typeface="Open Sans" charset="0"/>
                          <a:sym typeface="Arial"/>
                        </a:rPr>
                        <a:t>Waiting for next line, waiting for completion of an  identifier that began with a backtick (“`”).</a:t>
                      </a:r>
                    </a:p>
                  </a:txBody>
                  <a:tcPr marL="0" marR="0" marT="38100" marB="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13547602"/>
                  </a:ext>
                </a:extLst>
              </a:tr>
              <a:tr h="570094">
                <a:tc>
                  <a:txBody>
                    <a:bodyPr/>
                    <a:lstStyle>
                      <a:lvl1pPr marL="88900"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88900" marR="0" lvl="0" indent="0" algn="l" defTabSz="914400" rtl="0" eaLnBrk="1" fontAlgn="base" latinLnBrk="0" hangingPunct="1">
                        <a:lnSpc>
                          <a:spcPct val="100000"/>
                        </a:lnSpc>
                        <a:spcBef>
                          <a:spcPts val="375"/>
                        </a:spcBef>
                        <a:spcAft>
                          <a:spcPct val="0"/>
                        </a:spcAft>
                        <a:buClrTx/>
                        <a:buSzTx/>
                        <a:buFontTx/>
                        <a:buNone/>
                        <a:tabLst/>
                      </a:pPr>
                      <a:r>
                        <a:rPr lang="en-US" altLang="en-US" sz="1400" b="0" i="0" u="none" strike="noStrike" cap="none">
                          <a:solidFill>
                            <a:srgbClr val="000000"/>
                          </a:solidFill>
                          <a:latin typeface="Open Sans" charset="0"/>
                          <a:ea typeface="Open Sans" charset="0"/>
                          <a:cs typeface="Open Sans" charset="0"/>
                          <a:sym typeface="Arial"/>
                        </a:rPr>
                        <a:t>/*&gt;</a:t>
                      </a:r>
                    </a:p>
                  </a:txBody>
                  <a:tcPr marL="0" marR="0" marT="48260" marB="0"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marL="88900"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88900" marR="0" lvl="0" indent="0" algn="l" defTabSz="914400" rtl="0" eaLnBrk="1" fontAlgn="base" latinLnBrk="0" hangingPunct="1">
                        <a:lnSpc>
                          <a:spcPct val="104000"/>
                        </a:lnSpc>
                        <a:spcBef>
                          <a:spcPts val="288"/>
                        </a:spcBef>
                        <a:spcAft>
                          <a:spcPct val="0"/>
                        </a:spcAft>
                        <a:buClrTx/>
                        <a:buSzTx/>
                        <a:buFontTx/>
                        <a:buNone/>
                        <a:tabLst/>
                      </a:pPr>
                      <a:r>
                        <a:rPr lang="en-US" altLang="en-US" sz="1400" b="0" i="0" u="none" strike="noStrike" cap="none" dirty="0">
                          <a:solidFill>
                            <a:srgbClr val="000000"/>
                          </a:solidFill>
                          <a:latin typeface="Open Sans" charset="0"/>
                          <a:ea typeface="Open Sans" charset="0"/>
                          <a:cs typeface="Open Sans" charset="0"/>
                          <a:sym typeface="Arial"/>
                        </a:rPr>
                        <a:t>Waiting for next line, waiting for completion of a  comment that began with /*.</a:t>
                      </a:r>
                    </a:p>
                  </a:txBody>
                  <a:tcPr marL="0" marR="0" marT="36195" marB="0"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12707412"/>
                  </a:ext>
                </a:extLst>
              </a:tr>
            </a:tbl>
          </a:graphicData>
        </a:graphic>
      </p:graphicFrame>
    </p:spTree>
    <p:extLst>
      <p:ext uri="{BB962C8B-B14F-4D97-AF65-F5344CB8AC3E}">
        <p14:creationId xmlns:p14="http://schemas.microsoft.com/office/powerpoint/2010/main" val="11967812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868093"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Canceling a Command</a:t>
            </a:r>
          </a:p>
        </p:txBody>
      </p:sp>
      <p:sp>
        <p:nvSpPr>
          <p:cNvPr id="4" name="Rectangle 3">
            <a:extLst>
              <a:ext uri="{FF2B5EF4-FFF2-40B4-BE49-F238E27FC236}">
                <a16:creationId xmlns:a16="http://schemas.microsoft.com/office/drawing/2014/main" id="{CA488A70-1368-4E5B-B72A-A753A6A721AD}"/>
              </a:ext>
            </a:extLst>
          </p:cNvPr>
          <p:cNvSpPr/>
          <p:nvPr/>
        </p:nvSpPr>
        <p:spPr>
          <a:xfrm>
            <a:off x="609600" y="1129413"/>
            <a:ext cx="7540977" cy="523220"/>
          </a:xfrm>
          <a:prstGeom prst="rect">
            <a:avLst/>
          </a:prstGeom>
        </p:spPr>
        <p:txBody>
          <a:bodyPr wrap="square">
            <a:spAutoFit/>
          </a:bodyPr>
          <a:lstStyle/>
          <a:p>
            <a:pPr marL="285750" indent="-285750">
              <a:spcBef>
                <a:spcPts val="580"/>
              </a:spcBef>
              <a:buFont typeface="Arial" panose="020B0604020202020204" pitchFamily="34" charset="0"/>
              <a:buChar char="•"/>
              <a:defRPr/>
            </a:pPr>
            <a:r>
              <a:rPr lang="en-US" altLang="en-US" dirty="0">
                <a:latin typeface="Open Sans" charset="0"/>
                <a:ea typeface="Open Sans" charset="0"/>
                <a:cs typeface="Open Sans" charset="0"/>
              </a:rPr>
              <a:t>If you decide you don't want to execute  a command that you are in the process  of entering, cancel it by typing </a:t>
            </a:r>
            <a:r>
              <a:rPr lang="en-US" altLang="en-US" dirty="0">
                <a:solidFill>
                  <a:schemeClr val="tx1"/>
                </a:solidFill>
              </a:rPr>
              <a:t>\ </a:t>
            </a:r>
            <a:r>
              <a:rPr lang="en-US" altLang="en-US" dirty="0">
                <a:latin typeface="Open Sans" charset="0"/>
                <a:ea typeface="Open Sans" charset="0"/>
                <a:cs typeface="Open Sans" charset="0"/>
              </a:rPr>
              <a:t>c</a:t>
            </a:r>
          </a:p>
        </p:txBody>
      </p:sp>
      <p:sp>
        <p:nvSpPr>
          <p:cNvPr id="6" name="object 6">
            <a:extLst>
              <a:ext uri="{FF2B5EF4-FFF2-40B4-BE49-F238E27FC236}">
                <a16:creationId xmlns:a16="http://schemas.microsoft.com/office/drawing/2014/main" id="{85ED993B-FC46-4ABD-BE46-148E0C826753}"/>
              </a:ext>
            </a:extLst>
          </p:cNvPr>
          <p:cNvSpPr txBox="1"/>
          <p:nvPr/>
        </p:nvSpPr>
        <p:spPr>
          <a:xfrm>
            <a:off x="1096748" y="2075807"/>
            <a:ext cx="5099050" cy="728276"/>
          </a:xfrm>
          <a:prstGeom prst="rect">
            <a:avLst/>
          </a:prstGeom>
        </p:spPr>
        <p:txBody>
          <a:bodyPr lIns="0" tIns="12700" rIns="0" bIns="0">
            <a:spAutoFit/>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b="1" dirty="0" err="1">
                <a:solidFill>
                  <a:srgbClr val="000053"/>
                </a:solidFill>
                <a:latin typeface="Courier New" panose="02070309020205020404" pitchFamily="49" charset="0"/>
                <a:cs typeface="Courier New" panose="02070309020205020404" pitchFamily="49" charset="0"/>
              </a:rPr>
              <a:t>mysql</a:t>
            </a:r>
            <a:r>
              <a:rPr lang="en-US" altLang="en-US" b="1" dirty="0">
                <a:solidFill>
                  <a:srgbClr val="000053"/>
                </a:solidFill>
                <a:latin typeface="Courier New" panose="02070309020205020404" pitchFamily="49" charset="0"/>
                <a:cs typeface="Courier New" panose="02070309020205020404" pitchFamily="49" charset="0"/>
              </a:rPr>
              <a:t>&gt; SELECT</a:t>
            </a:r>
            <a:endParaRPr lang="en-US" altLang="en-US" dirty="0">
              <a:latin typeface="Courier New" panose="02070309020205020404" pitchFamily="49" charset="0"/>
              <a:cs typeface="Courier New" panose="02070309020205020404" pitchFamily="49" charset="0"/>
            </a:endParaRPr>
          </a:p>
          <a:p>
            <a:pPr algn="r" eaLnBrk="1" hangingPunct="1">
              <a:spcBef>
                <a:spcPts val="425"/>
              </a:spcBef>
            </a:pPr>
            <a:r>
              <a:rPr lang="en-US" altLang="en-US" b="1" dirty="0">
                <a:solidFill>
                  <a:srgbClr val="000053"/>
                </a:solidFill>
                <a:latin typeface="Courier New" panose="02070309020205020404" pitchFamily="49" charset="0"/>
                <a:cs typeface="Courier New" panose="02070309020205020404" pitchFamily="49" charset="0"/>
              </a:rPr>
              <a:t>-&gt; USER()</a:t>
            </a:r>
            <a:endParaRPr lang="en-US" altLang="en-US" dirty="0">
              <a:latin typeface="Courier New" panose="02070309020205020404" pitchFamily="49" charset="0"/>
              <a:cs typeface="Courier New" panose="02070309020205020404" pitchFamily="49" charset="0"/>
            </a:endParaRPr>
          </a:p>
          <a:p>
            <a:pPr eaLnBrk="1" hangingPunct="1">
              <a:lnSpc>
                <a:spcPct val="111000"/>
              </a:lnSpc>
            </a:pPr>
            <a:r>
              <a:rPr lang="en-US" altLang="en-US" b="1" dirty="0">
                <a:solidFill>
                  <a:srgbClr val="000053"/>
                </a:solidFill>
                <a:latin typeface="Courier New" panose="02070309020205020404" pitchFamily="49" charset="0"/>
                <a:cs typeface="Courier New" panose="02070309020205020404" pitchFamily="49" charset="0"/>
              </a:rPr>
              <a:t>-&gt; \c  </a:t>
            </a:r>
            <a:r>
              <a:rPr lang="en-US" altLang="en-US" b="1" dirty="0" err="1">
                <a:solidFill>
                  <a:srgbClr val="000053"/>
                </a:solidFill>
                <a:latin typeface="Courier New" panose="02070309020205020404" pitchFamily="49" charset="0"/>
                <a:cs typeface="Courier New" panose="02070309020205020404" pitchFamily="49" charset="0"/>
              </a:rPr>
              <a:t>mysql</a:t>
            </a:r>
            <a:r>
              <a:rPr lang="en-US" altLang="en-US" b="1" dirty="0">
                <a:solidFill>
                  <a:srgbClr val="000053"/>
                </a:solidFill>
                <a:latin typeface="Courier New" panose="02070309020205020404" pitchFamily="49" charset="0"/>
                <a:cs typeface="Courier New" panose="02070309020205020404" pitchFamily="49" charset="0"/>
              </a:rPr>
              <a:t>&gt;</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63170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310B305-CEEC-43DE-B270-A721EDC34E93}"/>
              </a:ext>
            </a:extLst>
          </p:cNvPr>
          <p:cNvSpPr/>
          <p:nvPr/>
        </p:nvSpPr>
        <p:spPr>
          <a:xfrm>
            <a:off x="0" y="0"/>
            <a:ext cx="3317358" cy="5143500"/>
          </a:xfrm>
          <a:prstGeom prst="rect">
            <a:avLst/>
          </a:prstGeom>
          <a:solidFill>
            <a:srgbClr val="221E1F"/>
          </a:solidFill>
          <a:ln>
            <a:solidFill>
              <a:srgbClr val="221E1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6" name="Google Shape;75;p20">
            <a:extLst>
              <a:ext uri="{FF2B5EF4-FFF2-40B4-BE49-F238E27FC236}">
                <a16:creationId xmlns:a16="http://schemas.microsoft.com/office/drawing/2014/main" id="{E8D20CEF-F288-43BD-AD2A-5F1D4C213F3D}"/>
              </a:ext>
            </a:extLst>
          </p:cNvPr>
          <p:cNvSpPr txBox="1"/>
          <p:nvPr/>
        </p:nvSpPr>
        <p:spPr>
          <a:xfrm>
            <a:off x="3409122" y="1719836"/>
            <a:ext cx="5463945" cy="956031"/>
          </a:xfrm>
          <a:prstGeom prst="rect">
            <a:avLst/>
          </a:prstGeom>
          <a:noFill/>
          <a:ln>
            <a:noFill/>
          </a:ln>
        </p:spPr>
        <p:txBody>
          <a:bodyPr spcFirstLastPara="1" wrap="square" lIns="91425" tIns="91425" rIns="91425" bIns="91425" anchor="ctr" anchorCtr="0">
            <a:noAutofit/>
          </a:bodyPr>
          <a:lstStyle/>
          <a:p>
            <a:pPr lvl="0"/>
            <a:r>
              <a:rPr lang="en-US" sz="2800" dirty="0">
                <a:latin typeface="Open Sans" charset="0"/>
                <a:ea typeface="Open Sans" charset="0"/>
                <a:cs typeface="Open Sans" charset="0"/>
              </a:rPr>
              <a:t>Creating, Removing and Getting  Information for a Database</a:t>
            </a:r>
          </a:p>
        </p:txBody>
      </p:sp>
      <p:cxnSp>
        <p:nvCxnSpPr>
          <p:cNvPr id="7" name="Straight Connector 6">
            <a:extLst>
              <a:ext uri="{FF2B5EF4-FFF2-40B4-BE49-F238E27FC236}">
                <a16:creationId xmlns:a16="http://schemas.microsoft.com/office/drawing/2014/main" id="{6FCC732E-60DC-40B5-BA15-BC7C1ABDE638}"/>
              </a:ext>
            </a:extLst>
          </p:cNvPr>
          <p:cNvCxnSpPr>
            <a:cxnSpLocks/>
          </p:cNvCxnSpPr>
          <p:nvPr/>
        </p:nvCxnSpPr>
        <p:spPr>
          <a:xfrm>
            <a:off x="4072267" y="2841428"/>
            <a:ext cx="4040372" cy="0"/>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8" name="Google Shape;68;p19">
            <a:extLst>
              <a:ext uri="{FF2B5EF4-FFF2-40B4-BE49-F238E27FC236}">
                <a16:creationId xmlns:a16="http://schemas.microsoft.com/office/drawing/2014/main" id="{65A30FAE-378B-4E90-8386-7139E2476996}"/>
              </a:ext>
            </a:extLst>
          </p:cNvPr>
          <p:cNvPicPr preferRelativeResize="0"/>
          <p:nvPr/>
        </p:nvPicPr>
        <p:blipFill>
          <a:blip r:embed="rId2">
            <a:alphaModFix/>
          </a:blip>
          <a:stretch>
            <a:fillRect/>
          </a:stretch>
        </p:blipFill>
        <p:spPr>
          <a:xfrm>
            <a:off x="504901" y="3721376"/>
            <a:ext cx="1988577" cy="8746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4023858"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Info about databases and tables</a:t>
            </a:r>
          </a:p>
        </p:txBody>
      </p:sp>
      <p:sp>
        <p:nvSpPr>
          <p:cNvPr id="3" name="Rectangle 2"/>
          <p:cNvSpPr/>
          <p:nvPr/>
        </p:nvSpPr>
        <p:spPr>
          <a:xfrm>
            <a:off x="496342" y="907741"/>
            <a:ext cx="8260032" cy="4108817"/>
          </a:xfrm>
          <a:prstGeom prst="rect">
            <a:avLst/>
          </a:prstGeom>
        </p:spPr>
        <p:txBody>
          <a:bodyPr wrap="square">
            <a:spAutoFit/>
          </a:bodyPr>
          <a:lstStyle/>
          <a:p>
            <a:pPr marL="400050" indent="-285750">
              <a:spcBef>
                <a:spcPts val="580"/>
              </a:spcBef>
              <a:buFont typeface="Arial" panose="020B0604020202020204" pitchFamily="34" charset="0"/>
              <a:buChar char="•"/>
              <a:defRPr/>
            </a:pPr>
            <a:r>
              <a:rPr lang="en-US" dirty="0">
                <a:solidFill>
                  <a:schemeClr val="tx1">
                    <a:lumMod val="75000"/>
                    <a:lumOff val="25000"/>
                  </a:schemeClr>
                </a:solidFill>
                <a:latin typeface="Open Sans" charset="0"/>
                <a:ea typeface="Open Sans" charset="0"/>
                <a:cs typeface="Open Sans" charset="0"/>
              </a:rPr>
              <a:t>Listing the databases on the MySQL server host</a:t>
            </a:r>
          </a:p>
          <a:p>
            <a:pPr marL="114300" lvl="7">
              <a:spcBef>
                <a:spcPts val="580"/>
              </a:spcBef>
              <a:defRPr/>
            </a:pPr>
            <a:r>
              <a:rPr lang="en-US" dirty="0" err="1">
                <a:solidFill>
                  <a:schemeClr val="tx1">
                    <a:lumMod val="75000"/>
                    <a:lumOff val="25000"/>
                  </a:schemeClr>
                </a:solidFill>
                <a:latin typeface="Open Sans" charset="0"/>
                <a:ea typeface="Open Sans" charset="0"/>
                <a:cs typeface="Open Sans" charset="0"/>
              </a:rPr>
              <a:t>mysql</a:t>
            </a:r>
            <a:r>
              <a:rPr lang="en-US" dirty="0">
                <a:solidFill>
                  <a:schemeClr val="tx1">
                    <a:lumMod val="75000"/>
                    <a:lumOff val="25000"/>
                  </a:schemeClr>
                </a:solidFill>
                <a:latin typeface="Open Sans" charset="0"/>
                <a:ea typeface="Open Sans" charset="0"/>
                <a:cs typeface="Open Sans" charset="0"/>
              </a:rPr>
              <a:t>&gt;show databases;</a:t>
            </a:r>
          </a:p>
          <a:p>
            <a:pPr marL="114300" lvl="7">
              <a:spcBef>
                <a:spcPts val="580"/>
              </a:spcBef>
              <a:defRPr/>
            </a:pPr>
            <a:endParaRPr lang="en-US" dirty="0">
              <a:solidFill>
                <a:schemeClr val="tx1">
                  <a:lumMod val="75000"/>
                  <a:lumOff val="25000"/>
                </a:schemeClr>
              </a:solidFill>
              <a:latin typeface="Open Sans" charset="0"/>
              <a:ea typeface="Open Sans" charset="0"/>
              <a:cs typeface="Open Sans" charset="0"/>
            </a:endParaRPr>
          </a:p>
          <a:p>
            <a:pPr marL="400050" indent="-285750">
              <a:spcBef>
                <a:spcPts val="580"/>
              </a:spcBef>
              <a:buFont typeface="Arial" panose="020B0604020202020204" pitchFamily="34" charset="0"/>
              <a:buChar char="•"/>
              <a:defRPr/>
            </a:pPr>
            <a:r>
              <a:rPr lang="en-US" dirty="0">
                <a:solidFill>
                  <a:schemeClr val="tx1">
                    <a:lumMod val="75000"/>
                    <a:lumOff val="25000"/>
                  </a:schemeClr>
                </a:solidFill>
                <a:latin typeface="Open Sans" charset="0"/>
                <a:ea typeface="Open Sans" charset="0"/>
                <a:cs typeface="Open Sans" charset="0"/>
              </a:rPr>
              <a:t>Access/change database</a:t>
            </a:r>
          </a:p>
          <a:p>
            <a:pPr marL="114300">
              <a:spcBef>
                <a:spcPts val="580"/>
              </a:spcBef>
              <a:defRPr/>
            </a:pPr>
            <a:r>
              <a:rPr lang="en-US" dirty="0" err="1">
                <a:solidFill>
                  <a:schemeClr val="tx1">
                    <a:lumMod val="75000"/>
                    <a:lumOff val="25000"/>
                  </a:schemeClr>
                </a:solidFill>
                <a:latin typeface="Open Sans" charset="0"/>
                <a:ea typeface="Open Sans" charset="0"/>
                <a:cs typeface="Open Sans" charset="0"/>
              </a:rPr>
              <a:t>mysql</a:t>
            </a:r>
            <a:r>
              <a:rPr lang="en-US" dirty="0">
                <a:solidFill>
                  <a:schemeClr val="tx1">
                    <a:lumMod val="75000"/>
                    <a:lumOff val="25000"/>
                  </a:schemeClr>
                </a:solidFill>
                <a:latin typeface="Open Sans" charset="0"/>
                <a:ea typeface="Open Sans" charset="0"/>
                <a:cs typeface="Open Sans" charset="0"/>
              </a:rPr>
              <a:t>&gt;Use [</a:t>
            </a:r>
            <a:r>
              <a:rPr lang="en-US" dirty="0" err="1">
                <a:solidFill>
                  <a:schemeClr val="tx1">
                    <a:lumMod val="75000"/>
                    <a:lumOff val="25000"/>
                  </a:schemeClr>
                </a:solidFill>
                <a:latin typeface="Open Sans" charset="0"/>
                <a:ea typeface="Open Sans" charset="0"/>
                <a:cs typeface="Open Sans" charset="0"/>
              </a:rPr>
              <a:t>database_name</a:t>
            </a:r>
            <a:r>
              <a:rPr lang="en-US" dirty="0">
                <a:solidFill>
                  <a:schemeClr val="tx1">
                    <a:lumMod val="75000"/>
                    <a:lumOff val="25000"/>
                  </a:schemeClr>
                </a:solidFill>
                <a:latin typeface="Open Sans" charset="0"/>
                <a:ea typeface="Open Sans" charset="0"/>
                <a:cs typeface="Open Sans" charset="0"/>
              </a:rPr>
              <a:t>]</a:t>
            </a:r>
          </a:p>
          <a:p>
            <a:pPr marL="114300">
              <a:spcBef>
                <a:spcPts val="580"/>
              </a:spcBef>
              <a:defRPr/>
            </a:pPr>
            <a:endParaRPr lang="en-US" dirty="0">
              <a:solidFill>
                <a:schemeClr val="tx1">
                  <a:lumMod val="75000"/>
                  <a:lumOff val="25000"/>
                </a:schemeClr>
              </a:solidFill>
              <a:latin typeface="Open Sans" charset="0"/>
              <a:ea typeface="Open Sans" charset="0"/>
              <a:cs typeface="Open Sans" charset="0"/>
            </a:endParaRPr>
          </a:p>
          <a:p>
            <a:pPr marL="400050" indent="-285750">
              <a:spcBef>
                <a:spcPts val="580"/>
              </a:spcBef>
              <a:buFont typeface="Arial" panose="020B0604020202020204" pitchFamily="34" charset="0"/>
              <a:buChar char="•"/>
              <a:defRPr/>
            </a:pPr>
            <a:r>
              <a:rPr lang="en-US" dirty="0">
                <a:solidFill>
                  <a:schemeClr val="tx1">
                    <a:lumMod val="75000"/>
                    <a:lumOff val="25000"/>
                  </a:schemeClr>
                </a:solidFill>
                <a:latin typeface="Open Sans" charset="0"/>
                <a:ea typeface="Open Sans" charset="0"/>
                <a:cs typeface="Open Sans" charset="0"/>
              </a:rPr>
              <a:t>Showing the current selected database</a:t>
            </a:r>
          </a:p>
          <a:p>
            <a:pPr marL="114300">
              <a:spcBef>
                <a:spcPts val="580"/>
              </a:spcBef>
              <a:defRPr/>
            </a:pPr>
            <a:r>
              <a:rPr lang="en-US" dirty="0" err="1">
                <a:solidFill>
                  <a:schemeClr val="tx1">
                    <a:lumMod val="75000"/>
                    <a:lumOff val="25000"/>
                  </a:schemeClr>
                </a:solidFill>
                <a:latin typeface="Open Sans" charset="0"/>
                <a:ea typeface="Open Sans" charset="0"/>
                <a:cs typeface="Open Sans" charset="0"/>
              </a:rPr>
              <a:t>mysql</a:t>
            </a:r>
            <a:r>
              <a:rPr lang="en-US" dirty="0">
                <a:solidFill>
                  <a:schemeClr val="tx1">
                    <a:lumMod val="75000"/>
                    <a:lumOff val="25000"/>
                  </a:schemeClr>
                </a:solidFill>
                <a:latin typeface="Open Sans" charset="0"/>
                <a:ea typeface="Open Sans" charset="0"/>
                <a:cs typeface="Open Sans" charset="0"/>
              </a:rPr>
              <a:t>&gt; select database();</a:t>
            </a:r>
          </a:p>
          <a:p>
            <a:pPr marL="400050" indent="-285750">
              <a:spcBef>
                <a:spcPts val="580"/>
              </a:spcBef>
              <a:buFont typeface="Arial" panose="020B0604020202020204" pitchFamily="34" charset="0"/>
              <a:buChar char="•"/>
              <a:defRPr/>
            </a:pPr>
            <a:endParaRPr lang="en-US" dirty="0">
              <a:solidFill>
                <a:schemeClr val="tx1">
                  <a:lumMod val="75000"/>
                  <a:lumOff val="25000"/>
                </a:schemeClr>
              </a:solidFill>
              <a:latin typeface="Open Sans" charset="0"/>
              <a:ea typeface="Open Sans" charset="0"/>
              <a:cs typeface="Open Sans" charset="0"/>
            </a:endParaRPr>
          </a:p>
          <a:p>
            <a:pPr marL="400050" indent="-285750">
              <a:spcBef>
                <a:spcPts val="580"/>
              </a:spcBef>
              <a:buFont typeface="Arial" panose="020B0604020202020204" pitchFamily="34" charset="0"/>
              <a:buChar char="•"/>
              <a:defRPr/>
            </a:pPr>
            <a:r>
              <a:rPr lang="en-US" dirty="0">
                <a:solidFill>
                  <a:schemeClr val="tx1">
                    <a:lumMod val="75000"/>
                    <a:lumOff val="25000"/>
                  </a:schemeClr>
                </a:solidFill>
                <a:latin typeface="Open Sans" charset="0"/>
                <a:ea typeface="Open Sans" charset="0"/>
                <a:cs typeface="Open Sans" charset="0"/>
              </a:rPr>
              <a:t>Showing tables in the current database</a:t>
            </a:r>
          </a:p>
          <a:p>
            <a:pPr marL="114300">
              <a:spcBef>
                <a:spcPts val="580"/>
              </a:spcBef>
              <a:defRPr/>
            </a:pPr>
            <a:r>
              <a:rPr lang="en-US" dirty="0" err="1">
                <a:solidFill>
                  <a:schemeClr val="tx1">
                    <a:lumMod val="75000"/>
                    <a:lumOff val="25000"/>
                  </a:schemeClr>
                </a:solidFill>
                <a:latin typeface="Open Sans" charset="0"/>
                <a:ea typeface="Open Sans" charset="0"/>
                <a:cs typeface="Open Sans" charset="0"/>
              </a:rPr>
              <a:t>mysql</a:t>
            </a:r>
            <a:r>
              <a:rPr lang="en-US" dirty="0">
                <a:solidFill>
                  <a:schemeClr val="tx1">
                    <a:lumMod val="75000"/>
                    <a:lumOff val="25000"/>
                  </a:schemeClr>
                </a:solidFill>
                <a:latin typeface="Open Sans" charset="0"/>
                <a:ea typeface="Open Sans" charset="0"/>
                <a:cs typeface="Open Sans" charset="0"/>
              </a:rPr>
              <a:t>&gt;show tables;</a:t>
            </a:r>
          </a:p>
          <a:p>
            <a:pPr marL="400050" indent="-285750">
              <a:spcBef>
                <a:spcPts val="580"/>
              </a:spcBef>
              <a:buFont typeface="Arial" panose="020B0604020202020204" pitchFamily="34" charset="0"/>
              <a:buChar char="•"/>
              <a:defRPr/>
            </a:pPr>
            <a:endParaRPr lang="en-US" dirty="0">
              <a:solidFill>
                <a:schemeClr val="tx1">
                  <a:lumMod val="75000"/>
                  <a:lumOff val="25000"/>
                </a:schemeClr>
              </a:solidFill>
              <a:latin typeface="Open Sans" charset="0"/>
              <a:ea typeface="Open Sans" charset="0"/>
              <a:cs typeface="Open Sans" charset="0"/>
            </a:endParaRPr>
          </a:p>
          <a:p>
            <a:pPr marL="400050" indent="-285750">
              <a:spcBef>
                <a:spcPts val="580"/>
              </a:spcBef>
              <a:buFont typeface="Arial" panose="020B0604020202020204" pitchFamily="34" charset="0"/>
              <a:buChar char="•"/>
              <a:defRPr/>
            </a:pPr>
            <a:r>
              <a:rPr lang="en-US" dirty="0">
                <a:solidFill>
                  <a:schemeClr val="tx1">
                    <a:lumMod val="75000"/>
                    <a:lumOff val="25000"/>
                  </a:schemeClr>
                </a:solidFill>
                <a:latin typeface="Open Sans" charset="0"/>
                <a:ea typeface="Open Sans" charset="0"/>
                <a:cs typeface="Open Sans" charset="0"/>
              </a:rPr>
              <a:t>Showing the structure of a table</a:t>
            </a:r>
          </a:p>
          <a:p>
            <a:pPr marL="114300">
              <a:spcBef>
                <a:spcPts val="580"/>
              </a:spcBef>
              <a:defRPr/>
            </a:pPr>
            <a:r>
              <a:rPr lang="en-US" dirty="0" err="1">
                <a:solidFill>
                  <a:schemeClr val="tx1">
                    <a:lumMod val="75000"/>
                    <a:lumOff val="25000"/>
                  </a:schemeClr>
                </a:solidFill>
                <a:latin typeface="Open Sans" charset="0"/>
                <a:ea typeface="Open Sans" charset="0"/>
                <a:cs typeface="Open Sans" charset="0"/>
              </a:rPr>
              <a:t>mysql</a:t>
            </a:r>
            <a:r>
              <a:rPr lang="en-US" dirty="0">
                <a:solidFill>
                  <a:schemeClr val="tx1">
                    <a:lumMod val="75000"/>
                    <a:lumOff val="25000"/>
                  </a:schemeClr>
                </a:solidFill>
                <a:latin typeface="Open Sans" charset="0"/>
                <a:ea typeface="Open Sans" charset="0"/>
                <a:cs typeface="Open Sans" charset="0"/>
              </a:rPr>
              <a:t>&gt; describe [</a:t>
            </a:r>
            <a:r>
              <a:rPr lang="en-US" dirty="0" err="1">
                <a:solidFill>
                  <a:schemeClr val="tx1">
                    <a:lumMod val="75000"/>
                    <a:lumOff val="25000"/>
                  </a:schemeClr>
                </a:solidFill>
                <a:latin typeface="Open Sans" charset="0"/>
                <a:ea typeface="Open Sans" charset="0"/>
                <a:cs typeface="Open Sans" charset="0"/>
              </a:rPr>
              <a:t>table_name</a:t>
            </a:r>
            <a:r>
              <a:rPr lang="en-US" dirty="0">
                <a:solidFill>
                  <a:schemeClr val="tx1">
                    <a:lumMod val="75000"/>
                    <a:lumOff val="25000"/>
                  </a:schemeClr>
                </a:solidFill>
                <a:latin typeface="Open Sans" charset="0"/>
                <a:ea typeface="Open Sans" charset="0"/>
                <a:cs typeface="Open Sans"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271100" y="142308"/>
            <a:ext cx="7077967" cy="463800"/>
          </a:xfrm>
          <a:prstGeom prst="rect">
            <a:avLst/>
          </a:prstGeom>
          <a:noFill/>
          <a:ln>
            <a:noFill/>
          </a:ln>
        </p:spPr>
        <p:txBody>
          <a:bodyPr spcFirstLastPara="1" wrap="square" lIns="91425" tIns="91425" rIns="91425" bIns="91425" anchor="t" anchorCtr="0">
            <a:noAutofit/>
          </a:bodyPr>
          <a:lstStyle/>
          <a:p>
            <a:r>
              <a:rPr lang="en-US" sz="2000" b="0" dirty="0">
                <a:latin typeface="Open Sans" charset="0"/>
                <a:ea typeface="Open Sans" charset="0"/>
                <a:cs typeface="Open Sans" charset="0"/>
              </a:rPr>
              <a:t>MySQL</a:t>
            </a:r>
            <a:endParaRPr lang="en-IN" sz="2000" b="0" dirty="0">
              <a:latin typeface="Open Sans" charset="0"/>
              <a:ea typeface="Open Sans" charset="0"/>
              <a:cs typeface="Open Sans" charset="0"/>
              <a:sym typeface="Roboto"/>
            </a:endParaRPr>
          </a:p>
        </p:txBody>
      </p:sp>
      <p:sp>
        <p:nvSpPr>
          <p:cNvPr id="2" name="Rectangle 1"/>
          <p:cNvSpPr/>
          <p:nvPr/>
        </p:nvSpPr>
        <p:spPr>
          <a:xfrm>
            <a:off x="352242" y="848214"/>
            <a:ext cx="7921783" cy="1384995"/>
          </a:xfrm>
          <a:prstGeom prst="rect">
            <a:avLst/>
          </a:prstGeom>
        </p:spPr>
        <p:txBody>
          <a:bodyPr wrap="square">
            <a:spAutoFit/>
          </a:bodyPr>
          <a:lstStyle/>
          <a:p>
            <a:pPr marL="285750" indent="-285750">
              <a:buFont typeface="Arial" panose="020B0604020202020204" pitchFamily="34" charset="0"/>
              <a:buChar char="•"/>
            </a:pPr>
            <a:r>
              <a:rPr lang="en-US" dirty="0">
                <a:latin typeface="Open Sans" charset="0"/>
                <a:ea typeface="Open Sans" charset="0"/>
                <a:cs typeface="Open Sans" charset="0"/>
              </a:rPr>
              <a:t>MySQL is a very popular, open source DBMS  </a:t>
            </a:r>
          </a:p>
          <a:p>
            <a:pPr marL="285750" indent="-285750">
              <a:buFont typeface="Arial" panose="020B0604020202020204" pitchFamily="34" charset="0"/>
              <a:buChar char="•"/>
            </a:pPr>
            <a:r>
              <a:rPr lang="en-US" dirty="0">
                <a:latin typeface="Open Sans" charset="0"/>
                <a:ea typeface="Open Sans" charset="0"/>
                <a:cs typeface="Open Sans" charset="0"/>
              </a:rPr>
              <a:t>MySQL databases are relational</a:t>
            </a:r>
          </a:p>
          <a:p>
            <a:pPr marL="285750" indent="-285750">
              <a:buFont typeface="Arial" panose="020B0604020202020204" pitchFamily="34" charset="0"/>
              <a:buChar char="•"/>
            </a:pPr>
            <a:r>
              <a:rPr lang="en-US" dirty="0">
                <a:latin typeface="Open Sans" charset="0"/>
                <a:ea typeface="Open Sans" charset="0"/>
                <a:cs typeface="Open Sans" charset="0"/>
              </a:rPr>
              <a:t>Officially pronounced “my </a:t>
            </a:r>
            <a:r>
              <a:rPr lang="en-US" dirty="0" err="1">
                <a:latin typeface="Open Sans" charset="0"/>
                <a:ea typeface="Open Sans" charset="0"/>
                <a:cs typeface="Open Sans" charset="0"/>
              </a:rPr>
              <a:t>Ess</a:t>
            </a:r>
            <a:r>
              <a:rPr lang="en-US" dirty="0">
                <a:latin typeface="Open Sans" charset="0"/>
                <a:ea typeface="Open Sans" charset="0"/>
                <a:cs typeface="Open Sans" charset="0"/>
              </a:rPr>
              <a:t> Que Ell” (not my sequel).  </a:t>
            </a:r>
          </a:p>
          <a:p>
            <a:pPr marL="285750" indent="-285750">
              <a:buFont typeface="Arial" panose="020B0604020202020204" pitchFamily="34" charset="0"/>
              <a:buChar char="•"/>
            </a:pPr>
            <a:r>
              <a:rPr lang="en-US" dirty="0">
                <a:latin typeface="Open Sans" charset="0"/>
                <a:ea typeface="Open Sans" charset="0"/>
                <a:cs typeface="Open Sans" charset="0"/>
              </a:rPr>
              <a:t>Handles very large databases;</a:t>
            </a:r>
          </a:p>
          <a:p>
            <a:pPr marL="285750" indent="-285750">
              <a:buFont typeface="Arial" panose="020B0604020202020204" pitchFamily="34" charset="0"/>
              <a:buChar char="•"/>
            </a:pPr>
            <a:r>
              <a:rPr lang="en-US" dirty="0">
                <a:latin typeface="Open Sans" charset="0"/>
                <a:ea typeface="Open Sans" charset="0"/>
                <a:cs typeface="Open Sans" charset="0"/>
              </a:rPr>
              <a:t>Very fast performance; reliable.</a:t>
            </a:r>
          </a:p>
          <a:p>
            <a:pPr marL="285750" indent="-285750">
              <a:buFont typeface="Arial" panose="020B0604020202020204" pitchFamily="34" charset="0"/>
              <a:buChar char="•"/>
            </a:pPr>
            <a:r>
              <a:rPr lang="en-US" dirty="0">
                <a:latin typeface="Open Sans" charset="0"/>
                <a:ea typeface="Open Sans" charset="0"/>
                <a:cs typeface="Open Sans" charset="0"/>
              </a:rPr>
              <a:t>MySQL is compatible with standard SQL</a:t>
            </a:r>
          </a:p>
        </p:txBody>
      </p:sp>
      <p:sp>
        <p:nvSpPr>
          <p:cNvPr id="5" name="Rectangle 4">
            <a:extLst>
              <a:ext uri="{FF2B5EF4-FFF2-40B4-BE49-F238E27FC236}">
                <a16:creationId xmlns:a16="http://schemas.microsoft.com/office/drawing/2014/main" id="{F7146E6F-9941-4432-8F66-C44AD71C426C}"/>
              </a:ext>
            </a:extLst>
          </p:cNvPr>
          <p:cNvSpPr/>
          <p:nvPr/>
        </p:nvSpPr>
        <p:spPr>
          <a:xfrm>
            <a:off x="352242" y="3140450"/>
            <a:ext cx="7921783" cy="1384995"/>
          </a:xfrm>
          <a:prstGeom prst="rect">
            <a:avLst/>
          </a:prstGeom>
        </p:spPr>
        <p:txBody>
          <a:bodyPr wrap="square">
            <a:spAutoFit/>
          </a:bodyPr>
          <a:lstStyle/>
          <a:p>
            <a:pPr marL="285750" indent="-285750">
              <a:buFont typeface="Arial" panose="020B0604020202020204" pitchFamily="34" charset="0"/>
              <a:buChar char="•"/>
            </a:pPr>
            <a:r>
              <a:rPr lang="en-US">
                <a:latin typeface="Open Sans" charset="0"/>
                <a:ea typeface="Open Sans" charset="0"/>
                <a:cs typeface="Open Sans" charset="0"/>
              </a:rPr>
              <a:t>Free (much cheaper than Oracle!)  Each student can install MySQL locally.</a:t>
            </a:r>
          </a:p>
          <a:p>
            <a:pPr marL="285750" indent="-285750">
              <a:buFont typeface="Arial" panose="020B0604020202020204" pitchFamily="34" charset="0"/>
              <a:buChar char="•"/>
            </a:pPr>
            <a:r>
              <a:rPr lang="en-US">
                <a:latin typeface="Open Sans" charset="0"/>
                <a:ea typeface="Open Sans" charset="0"/>
                <a:cs typeface="Open Sans" charset="0"/>
              </a:rPr>
              <a:t>Multi-user access to a number of databases offered</a:t>
            </a:r>
          </a:p>
          <a:p>
            <a:pPr marL="285750" indent="-285750">
              <a:buFont typeface="Arial" panose="020B0604020202020204" pitchFamily="34" charset="0"/>
              <a:buChar char="•"/>
            </a:pPr>
            <a:r>
              <a:rPr lang="en-US">
                <a:latin typeface="Open Sans" charset="0"/>
                <a:ea typeface="Open Sans" charset="0"/>
                <a:cs typeface="Open Sans" charset="0"/>
              </a:rPr>
              <a:t>Easy to use Shell for creating tables, querying tables, etc.  </a:t>
            </a:r>
          </a:p>
          <a:p>
            <a:pPr marL="285750" indent="-285750">
              <a:buFont typeface="Arial" panose="020B0604020202020204" pitchFamily="34" charset="0"/>
              <a:buChar char="•"/>
            </a:pPr>
            <a:r>
              <a:rPr lang="en-US">
                <a:latin typeface="Open Sans" charset="0"/>
                <a:ea typeface="Open Sans" charset="0"/>
                <a:cs typeface="Open Sans" charset="0"/>
              </a:rPr>
              <a:t>Easy to use with Java JDBC</a:t>
            </a:r>
          </a:p>
          <a:p>
            <a:pPr marL="285750" indent="-285750">
              <a:buFont typeface="Arial" panose="020B0604020202020204" pitchFamily="34" charset="0"/>
              <a:buChar char="•"/>
            </a:pPr>
            <a:r>
              <a:rPr lang="en-US">
                <a:latin typeface="Open Sans" charset="0"/>
                <a:ea typeface="Open Sans" charset="0"/>
                <a:cs typeface="Open Sans" charset="0"/>
              </a:rPr>
              <a:t>MySQL is frequently used by PHP and Perl</a:t>
            </a:r>
          </a:p>
          <a:p>
            <a:pPr marL="285750" indent="-285750">
              <a:buFont typeface="Arial" panose="020B0604020202020204" pitchFamily="34" charset="0"/>
              <a:buChar char="•"/>
            </a:pPr>
            <a:r>
              <a:rPr lang="en-US">
                <a:latin typeface="Open Sans" charset="0"/>
                <a:ea typeface="Open Sans" charset="0"/>
                <a:cs typeface="Open Sans" charset="0"/>
              </a:rPr>
              <a:t>Commercial version of MySQL is also provided (including technical</a:t>
            </a:r>
            <a:endParaRPr lang="en-US" dirty="0">
              <a:latin typeface="Open Sans" charset="0"/>
              <a:ea typeface="Open Sans" charset="0"/>
              <a:cs typeface="Open Sans" charset="0"/>
            </a:endParaRPr>
          </a:p>
        </p:txBody>
      </p:sp>
      <p:sp>
        <p:nvSpPr>
          <p:cNvPr id="3" name="Rectangle 2">
            <a:extLst>
              <a:ext uri="{FF2B5EF4-FFF2-40B4-BE49-F238E27FC236}">
                <a16:creationId xmlns:a16="http://schemas.microsoft.com/office/drawing/2014/main" id="{103B44C1-10B6-439D-BE25-171FB6C59F14}"/>
              </a:ext>
            </a:extLst>
          </p:cNvPr>
          <p:cNvSpPr/>
          <p:nvPr/>
        </p:nvSpPr>
        <p:spPr>
          <a:xfrm>
            <a:off x="352242" y="2590567"/>
            <a:ext cx="2355132" cy="307777"/>
          </a:xfrm>
          <a:prstGeom prst="rect">
            <a:avLst/>
          </a:prstGeom>
        </p:spPr>
        <p:txBody>
          <a:bodyPr wrap="none">
            <a:spAutoFit/>
          </a:bodyPr>
          <a:lstStyle/>
          <a:p>
            <a:r>
              <a:rPr lang="en-US" altLang="en-US" dirty="0">
                <a:solidFill>
                  <a:srgbClr val="000053"/>
                </a:solidFill>
              </a:rPr>
              <a:t>Why are we using MySQL?</a:t>
            </a:r>
            <a:endParaRPr lang="en-IN" dirty="0"/>
          </a:p>
        </p:txBody>
      </p:sp>
    </p:spTree>
    <p:custDataLst>
      <p:tags r:id="rId1"/>
    </p:custDataLst>
    <p:extLst>
      <p:ext uri="{BB962C8B-B14F-4D97-AF65-F5344CB8AC3E}">
        <p14:creationId xmlns:p14="http://schemas.microsoft.com/office/powerpoint/2010/main" val="1262494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4572000" cy="400110"/>
          </a:xfrm>
          <a:prstGeom prst="rect">
            <a:avLst/>
          </a:prstGeom>
        </p:spPr>
        <p:txBody>
          <a:bodyPr>
            <a:spAutoFit/>
          </a:bodyPr>
          <a:lstStyle/>
          <a:p>
            <a:r>
              <a:rPr lang="en-US" sz="2000" dirty="0">
                <a:solidFill>
                  <a:srgbClr val="2E318E"/>
                </a:solidFill>
                <a:latin typeface="Open Sans" charset="0"/>
                <a:ea typeface="Open Sans" charset="0"/>
                <a:cs typeface="Open Sans" charset="0"/>
                <a:sym typeface="Montserrat"/>
              </a:rPr>
              <a:t>Using a Database</a:t>
            </a:r>
          </a:p>
        </p:txBody>
      </p:sp>
      <p:sp>
        <p:nvSpPr>
          <p:cNvPr id="3" name="Rectangle 2"/>
          <p:cNvSpPr/>
          <p:nvPr/>
        </p:nvSpPr>
        <p:spPr>
          <a:xfrm>
            <a:off x="373063" y="976174"/>
            <a:ext cx="8285515" cy="815608"/>
          </a:xfrm>
          <a:prstGeom prst="rect">
            <a:avLst/>
          </a:prstGeom>
        </p:spPr>
        <p:txBody>
          <a:bodyPr wrap="square">
            <a:spAutoFit/>
          </a:bodyPr>
          <a:lstStyle/>
          <a:p>
            <a:pPr marL="400050" indent="-285750">
              <a:spcBef>
                <a:spcPts val="580"/>
              </a:spcBef>
              <a:buFont typeface="Arial" panose="020B0604020202020204" pitchFamily="34" charset="0"/>
              <a:buChar char="•"/>
              <a:defRPr/>
            </a:pPr>
            <a:r>
              <a:rPr lang="en-US" dirty="0">
                <a:solidFill>
                  <a:schemeClr val="tx1">
                    <a:lumMod val="75000"/>
                    <a:lumOff val="25000"/>
                  </a:schemeClr>
                </a:solidFill>
                <a:latin typeface="Open Sans" charset="0"/>
                <a:ea typeface="Open Sans" charset="0"/>
                <a:cs typeface="Open Sans" charset="0"/>
              </a:rPr>
              <a:t>To get started on your own database, first check  which databases currently exist.</a:t>
            </a:r>
          </a:p>
          <a:p>
            <a:pPr marL="400050" indent="-285750">
              <a:spcBef>
                <a:spcPts val="580"/>
              </a:spcBef>
              <a:buFont typeface="Arial" panose="020B0604020202020204" pitchFamily="34" charset="0"/>
              <a:buChar char="•"/>
              <a:defRPr/>
            </a:pPr>
            <a:r>
              <a:rPr lang="en-US" dirty="0">
                <a:solidFill>
                  <a:schemeClr val="tx1">
                    <a:lumMod val="75000"/>
                    <a:lumOff val="25000"/>
                  </a:schemeClr>
                </a:solidFill>
                <a:latin typeface="Open Sans" charset="0"/>
                <a:ea typeface="Open Sans" charset="0"/>
                <a:cs typeface="Open Sans" charset="0"/>
              </a:rPr>
              <a:t>Use the SHOW statement to find out which  databases currently exist on the server (and for which  the user has privileges):</a:t>
            </a:r>
          </a:p>
        </p:txBody>
      </p:sp>
      <p:sp>
        <p:nvSpPr>
          <p:cNvPr id="7" name="object 9">
            <a:extLst>
              <a:ext uri="{FF2B5EF4-FFF2-40B4-BE49-F238E27FC236}">
                <a16:creationId xmlns:a16="http://schemas.microsoft.com/office/drawing/2014/main" id="{F699BF1F-8872-4873-8649-EC352AE4E968}"/>
              </a:ext>
            </a:extLst>
          </p:cNvPr>
          <p:cNvSpPr txBox="1"/>
          <p:nvPr/>
        </p:nvSpPr>
        <p:spPr>
          <a:xfrm>
            <a:off x="831078" y="1853729"/>
            <a:ext cx="3378200" cy="1374775"/>
          </a:xfrm>
          <a:prstGeom prst="rect">
            <a:avLst/>
          </a:prstGeom>
        </p:spPr>
        <p:txBody>
          <a:bodyPr lIns="0" rIns="0" bIns="0">
            <a:spAutoFit/>
          </a:bodyPr>
          <a:lstStyle/>
          <a:p>
            <a:pPr marL="12700">
              <a:spcBef>
                <a:spcPts val="360"/>
              </a:spcBef>
              <a:defRPr/>
            </a:pPr>
            <a:r>
              <a:rPr sz="2000" b="1" spc="-5" dirty="0">
                <a:solidFill>
                  <a:srgbClr val="000053"/>
                </a:solidFill>
                <a:latin typeface="Courier New"/>
                <a:cs typeface="Courier New"/>
              </a:rPr>
              <a:t>mysql&gt; show</a:t>
            </a:r>
            <a:r>
              <a:rPr sz="2000" b="1" spc="-80" dirty="0">
                <a:solidFill>
                  <a:srgbClr val="000053"/>
                </a:solidFill>
                <a:latin typeface="Courier New"/>
                <a:cs typeface="Courier New"/>
              </a:rPr>
              <a:t> </a:t>
            </a:r>
            <a:r>
              <a:rPr sz="2000" b="1" spc="-5" dirty="0">
                <a:solidFill>
                  <a:srgbClr val="000053"/>
                </a:solidFill>
                <a:latin typeface="Courier New"/>
                <a:cs typeface="Courier New"/>
              </a:rPr>
              <a:t>databases;</a:t>
            </a:r>
            <a:endParaRPr sz="2000" dirty="0">
              <a:latin typeface="Courier New"/>
              <a:cs typeface="Courier New"/>
            </a:endParaRPr>
          </a:p>
          <a:p>
            <a:pPr marL="12700">
              <a:spcBef>
                <a:spcPts val="260"/>
              </a:spcBef>
              <a:defRPr/>
            </a:pPr>
            <a:r>
              <a:rPr sz="2000" b="1" spc="-5" dirty="0">
                <a:solidFill>
                  <a:srgbClr val="000053"/>
                </a:solidFill>
                <a:latin typeface="Courier New"/>
                <a:cs typeface="Courier New"/>
              </a:rPr>
              <a:t>+----------+</a:t>
            </a:r>
            <a:endParaRPr sz="2000" dirty="0">
              <a:latin typeface="Courier New"/>
              <a:cs typeface="Courier New"/>
            </a:endParaRPr>
          </a:p>
          <a:p>
            <a:pPr marL="12700">
              <a:spcBef>
                <a:spcPts val="260"/>
              </a:spcBef>
              <a:defRPr/>
            </a:pPr>
            <a:r>
              <a:rPr sz="2000" b="1" dirty="0">
                <a:solidFill>
                  <a:srgbClr val="000053"/>
                </a:solidFill>
                <a:latin typeface="Courier New"/>
                <a:cs typeface="Courier New"/>
              </a:rPr>
              <a:t>| </a:t>
            </a:r>
            <a:r>
              <a:rPr sz="2000" b="1" spc="-5" dirty="0">
                <a:solidFill>
                  <a:srgbClr val="000053"/>
                </a:solidFill>
                <a:latin typeface="Courier New"/>
                <a:cs typeface="Courier New"/>
              </a:rPr>
              <a:t>Database</a:t>
            </a:r>
            <a:r>
              <a:rPr sz="2000" b="1" spc="-95" dirty="0">
                <a:solidFill>
                  <a:srgbClr val="000053"/>
                </a:solidFill>
                <a:latin typeface="Courier New"/>
                <a:cs typeface="Courier New"/>
              </a:rPr>
              <a:t> </a:t>
            </a:r>
            <a:r>
              <a:rPr sz="2000" b="1" dirty="0">
                <a:solidFill>
                  <a:srgbClr val="000053"/>
                </a:solidFill>
                <a:latin typeface="Courier New"/>
                <a:cs typeface="Courier New"/>
              </a:rPr>
              <a:t>|</a:t>
            </a:r>
            <a:endParaRPr sz="2000" dirty="0">
              <a:latin typeface="Courier New"/>
              <a:cs typeface="Courier New"/>
            </a:endParaRPr>
          </a:p>
          <a:p>
            <a:pPr marL="12700">
              <a:spcBef>
                <a:spcPts val="250"/>
              </a:spcBef>
              <a:defRPr/>
            </a:pPr>
            <a:r>
              <a:rPr sz="2000" b="1" spc="-5" dirty="0">
                <a:solidFill>
                  <a:srgbClr val="000053"/>
                </a:solidFill>
                <a:latin typeface="Courier New"/>
                <a:cs typeface="Courier New"/>
              </a:rPr>
              <a:t>+----------+</a:t>
            </a:r>
            <a:endParaRPr sz="2000" dirty="0">
              <a:latin typeface="Courier New"/>
              <a:cs typeface="Courier New"/>
            </a:endParaRPr>
          </a:p>
        </p:txBody>
      </p:sp>
      <p:sp>
        <p:nvSpPr>
          <p:cNvPr id="8" name="object 10">
            <a:extLst>
              <a:ext uri="{FF2B5EF4-FFF2-40B4-BE49-F238E27FC236}">
                <a16:creationId xmlns:a16="http://schemas.microsoft.com/office/drawing/2014/main" id="{7A019E3C-3CDA-459A-A49B-54FAAF58F992}"/>
              </a:ext>
            </a:extLst>
          </p:cNvPr>
          <p:cNvSpPr txBox="1"/>
          <p:nvPr/>
        </p:nvSpPr>
        <p:spPr>
          <a:xfrm>
            <a:off x="831078" y="3203104"/>
            <a:ext cx="1092200" cy="701675"/>
          </a:xfrm>
          <a:prstGeom prst="rect">
            <a:avLst/>
          </a:prstGeom>
        </p:spPr>
        <p:txBody>
          <a:bodyPr lIns="0" tIns="45719" rIns="0" bIns="0">
            <a:spAutoFit/>
          </a:bodyPr>
          <a:lstStyle/>
          <a:p>
            <a:pPr marL="12700">
              <a:spcBef>
                <a:spcPts val="359"/>
              </a:spcBef>
              <a:defRPr/>
            </a:pPr>
            <a:r>
              <a:rPr sz="2000" b="1" dirty="0">
                <a:solidFill>
                  <a:srgbClr val="000053"/>
                </a:solidFill>
                <a:latin typeface="Courier New"/>
                <a:cs typeface="Courier New"/>
              </a:rPr>
              <a:t>|</a:t>
            </a:r>
            <a:r>
              <a:rPr sz="2000" b="1" spc="-100" dirty="0">
                <a:solidFill>
                  <a:srgbClr val="000053"/>
                </a:solidFill>
                <a:latin typeface="Courier New"/>
                <a:cs typeface="Courier New"/>
              </a:rPr>
              <a:t> </a:t>
            </a:r>
            <a:r>
              <a:rPr sz="2000" b="1" spc="-5" dirty="0">
                <a:solidFill>
                  <a:srgbClr val="000053"/>
                </a:solidFill>
                <a:latin typeface="Courier New"/>
                <a:cs typeface="Courier New"/>
              </a:rPr>
              <a:t>mysql</a:t>
            </a:r>
            <a:endParaRPr sz="2000">
              <a:latin typeface="Courier New"/>
              <a:cs typeface="Courier New"/>
            </a:endParaRPr>
          </a:p>
          <a:p>
            <a:pPr marL="12700">
              <a:spcBef>
                <a:spcPts val="259"/>
              </a:spcBef>
              <a:defRPr/>
            </a:pPr>
            <a:r>
              <a:rPr sz="2000" b="1" dirty="0">
                <a:solidFill>
                  <a:srgbClr val="000053"/>
                </a:solidFill>
                <a:latin typeface="Courier New"/>
                <a:cs typeface="Courier New"/>
              </a:rPr>
              <a:t>|</a:t>
            </a:r>
            <a:r>
              <a:rPr sz="2000" b="1" spc="-55" dirty="0">
                <a:solidFill>
                  <a:srgbClr val="000053"/>
                </a:solidFill>
                <a:latin typeface="Courier New"/>
                <a:cs typeface="Courier New"/>
              </a:rPr>
              <a:t> </a:t>
            </a:r>
            <a:r>
              <a:rPr sz="2000" b="1" spc="-5" dirty="0">
                <a:solidFill>
                  <a:srgbClr val="000053"/>
                </a:solidFill>
                <a:latin typeface="Courier New"/>
                <a:cs typeface="Courier New"/>
              </a:rPr>
              <a:t>test</a:t>
            </a:r>
            <a:endParaRPr sz="2000">
              <a:latin typeface="Courier New"/>
              <a:cs typeface="Courier New"/>
            </a:endParaRPr>
          </a:p>
        </p:txBody>
      </p:sp>
      <p:sp>
        <p:nvSpPr>
          <p:cNvPr id="9" name="object 11">
            <a:extLst>
              <a:ext uri="{FF2B5EF4-FFF2-40B4-BE49-F238E27FC236}">
                <a16:creationId xmlns:a16="http://schemas.microsoft.com/office/drawing/2014/main" id="{3FDE3909-2187-47A2-8D9D-5B5BEEC64F61}"/>
              </a:ext>
            </a:extLst>
          </p:cNvPr>
          <p:cNvSpPr txBox="1">
            <a:spLocks noChangeArrowheads="1"/>
          </p:cNvSpPr>
          <p:nvPr/>
        </p:nvSpPr>
        <p:spPr bwMode="auto">
          <a:xfrm>
            <a:off x="2507478" y="3203104"/>
            <a:ext cx="1793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5719"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ts val="363"/>
              </a:spcBef>
            </a:pPr>
            <a:r>
              <a:rPr lang="en-US" altLang="en-US" sz="2000" b="1">
                <a:solidFill>
                  <a:srgbClr val="000053"/>
                </a:solidFill>
                <a:latin typeface="Courier New" panose="02070309020205020404" pitchFamily="49" charset="0"/>
                <a:cs typeface="Courier New" panose="02070309020205020404" pitchFamily="49" charset="0"/>
              </a:rPr>
              <a:t>|</a:t>
            </a:r>
            <a:endParaRPr lang="en-US" altLang="en-US" sz="2000">
              <a:latin typeface="Courier New" panose="02070309020205020404" pitchFamily="49" charset="0"/>
              <a:cs typeface="Courier New" panose="02070309020205020404" pitchFamily="49" charset="0"/>
            </a:endParaRPr>
          </a:p>
          <a:p>
            <a:pPr eaLnBrk="1" hangingPunct="1">
              <a:spcBef>
                <a:spcPts val="263"/>
              </a:spcBef>
            </a:pPr>
            <a:r>
              <a:rPr lang="en-US" altLang="en-US" sz="2000" b="1">
                <a:solidFill>
                  <a:srgbClr val="000053"/>
                </a:solidFill>
                <a:latin typeface="Courier New" panose="02070309020205020404" pitchFamily="49" charset="0"/>
                <a:cs typeface="Courier New" panose="02070309020205020404" pitchFamily="49" charset="0"/>
              </a:rPr>
              <a:t>|</a:t>
            </a:r>
            <a:endParaRPr lang="en-US" altLang="en-US" sz="2000">
              <a:latin typeface="Courier New" panose="02070309020205020404" pitchFamily="49" charset="0"/>
              <a:cs typeface="Courier New" panose="02070309020205020404" pitchFamily="49" charset="0"/>
            </a:endParaRPr>
          </a:p>
        </p:txBody>
      </p:sp>
      <p:sp>
        <p:nvSpPr>
          <p:cNvPr id="10" name="object 12">
            <a:extLst>
              <a:ext uri="{FF2B5EF4-FFF2-40B4-BE49-F238E27FC236}">
                <a16:creationId xmlns:a16="http://schemas.microsoft.com/office/drawing/2014/main" id="{49AD780C-4EF4-4604-91D6-631CFFD90A25}"/>
              </a:ext>
            </a:extLst>
          </p:cNvPr>
          <p:cNvSpPr txBox="1"/>
          <p:nvPr/>
        </p:nvSpPr>
        <p:spPr>
          <a:xfrm>
            <a:off x="831078" y="3879379"/>
            <a:ext cx="3684588" cy="700087"/>
          </a:xfrm>
          <a:prstGeom prst="rect">
            <a:avLst/>
          </a:prstGeom>
        </p:spPr>
        <p:txBody>
          <a:bodyPr lIns="0" tIns="45719" rIns="0" bIns="0">
            <a:spAutoFit/>
          </a:bodyPr>
          <a:lstStyle/>
          <a:p>
            <a:pPr marL="12700">
              <a:spcBef>
                <a:spcPts val="359"/>
              </a:spcBef>
              <a:defRPr/>
            </a:pPr>
            <a:r>
              <a:rPr sz="2000" b="1" spc="-5" dirty="0">
                <a:solidFill>
                  <a:srgbClr val="000053"/>
                </a:solidFill>
                <a:latin typeface="Courier New"/>
                <a:cs typeface="Courier New"/>
              </a:rPr>
              <a:t>+----------+</a:t>
            </a:r>
            <a:endParaRPr sz="2000" dirty="0">
              <a:latin typeface="Courier New"/>
              <a:cs typeface="Courier New"/>
            </a:endParaRPr>
          </a:p>
          <a:p>
            <a:pPr marL="12700">
              <a:spcBef>
                <a:spcPts val="259"/>
              </a:spcBef>
              <a:defRPr/>
            </a:pPr>
            <a:r>
              <a:rPr sz="2000" b="1" dirty="0">
                <a:solidFill>
                  <a:srgbClr val="000053"/>
                </a:solidFill>
                <a:latin typeface="Courier New"/>
                <a:cs typeface="Courier New"/>
              </a:rPr>
              <a:t>2 </a:t>
            </a:r>
            <a:r>
              <a:rPr sz="2000" b="1" spc="-5" dirty="0">
                <a:solidFill>
                  <a:srgbClr val="000053"/>
                </a:solidFill>
                <a:latin typeface="Courier New"/>
                <a:cs typeface="Courier New"/>
              </a:rPr>
              <a:t>rows in </a:t>
            </a:r>
            <a:r>
              <a:rPr sz="2000" b="1" dirty="0">
                <a:solidFill>
                  <a:srgbClr val="000053"/>
                </a:solidFill>
                <a:latin typeface="Courier New"/>
                <a:cs typeface="Courier New"/>
              </a:rPr>
              <a:t>set </a:t>
            </a:r>
            <a:r>
              <a:rPr sz="2000" b="1" spc="-5" dirty="0">
                <a:solidFill>
                  <a:srgbClr val="000053"/>
                </a:solidFill>
                <a:latin typeface="Courier New"/>
                <a:cs typeface="Courier New"/>
              </a:rPr>
              <a:t>(0.01</a:t>
            </a:r>
            <a:r>
              <a:rPr sz="2000" b="1" spc="-90" dirty="0">
                <a:solidFill>
                  <a:srgbClr val="000053"/>
                </a:solidFill>
                <a:latin typeface="Courier New"/>
                <a:cs typeface="Courier New"/>
              </a:rPr>
              <a:t> </a:t>
            </a:r>
            <a:r>
              <a:rPr sz="2000" b="1" spc="-5" dirty="0">
                <a:solidFill>
                  <a:srgbClr val="000053"/>
                </a:solidFill>
                <a:latin typeface="Courier New"/>
                <a:cs typeface="Courier New"/>
              </a:rPr>
              <a:t>sec)</a:t>
            </a:r>
            <a:endParaRPr sz="2000" dirty="0">
              <a:latin typeface="Courier New"/>
              <a:cs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4572000" cy="400110"/>
          </a:xfrm>
          <a:prstGeom prst="rect">
            <a:avLst/>
          </a:prstGeom>
        </p:spPr>
        <p:txBody>
          <a:bodyPr>
            <a:spAutoFit/>
          </a:bodyPr>
          <a:lstStyle/>
          <a:p>
            <a:r>
              <a:rPr lang="en-US" sz="2000" dirty="0">
                <a:solidFill>
                  <a:srgbClr val="2E318E"/>
                </a:solidFill>
                <a:latin typeface="Open Sans" charset="0"/>
                <a:ea typeface="Open Sans" charset="0"/>
                <a:cs typeface="Open Sans" charset="0"/>
              </a:rPr>
              <a:t>Using a Database</a:t>
            </a:r>
            <a:endParaRPr lang="en-US" sz="2000" dirty="0">
              <a:solidFill>
                <a:srgbClr val="2E318E"/>
              </a:solidFill>
              <a:latin typeface="Open Sans" charset="0"/>
              <a:ea typeface="Open Sans" charset="0"/>
              <a:cs typeface="Open Sans" charset="0"/>
              <a:sym typeface="Montserrat"/>
            </a:endParaRPr>
          </a:p>
        </p:txBody>
      </p:sp>
      <p:sp>
        <p:nvSpPr>
          <p:cNvPr id="3" name="Rectangle 2"/>
          <p:cNvSpPr/>
          <p:nvPr/>
        </p:nvSpPr>
        <p:spPr>
          <a:xfrm>
            <a:off x="373063" y="976174"/>
            <a:ext cx="8285515" cy="2062103"/>
          </a:xfrm>
          <a:prstGeom prst="rect">
            <a:avLst/>
          </a:prstGeom>
        </p:spPr>
        <p:txBody>
          <a:bodyPr wrap="square">
            <a:spAutoFit/>
          </a:bodyPr>
          <a:lstStyle/>
          <a:p>
            <a:pPr marL="114300" eaLnBrk="1" hangingPunct="1">
              <a:spcBef>
                <a:spcPts val="580"/>
              </a:spcBef>
              <a:defRPr/>
            </a:pPr>
            <a:r>
              <a:rPr lang="en-US" altLang="en-US" b="1" dirty="0">
                <a:solidFill>
                  <a:schemeClr val="tx1">
                    <a:lumMod val="75000"/>
                    <a:lumOff val="25000"/>
                  </a:schemeClr>
                </a:solidFill>
                <a:latin typeface="Open Sans" charset="0"/>
                <a:ea typeface="Open Sans" charset="0"/>
                <a:cs typeface="Open Sans" charset="0"/>
              </a:rPr>
              <a:t>Create a user</a:t>
            </a:r>
          </a:p>
          <a:p>
            <a:pPr marL="114300" eaLnBrk="1" hangingPunct="1">
              <a:spcBef>
                <a:spcPts val="580"/>
              </a:spcBef>
              <a:defRPr/>
            </a:pPr>
            <a:r>
              <a:rPr lang="en-US" altLang="en-US" dirty="0" err="1">
                <a:solidFill>
                  <a:schemeClr val="tx1">
                    <a:lumMod val="75000"/>
                    <a:lumOff val="25000"/>
                  </a:schemeClr>
                </a:solidFill>
                <a:latin typeface="Open Sans" charset="0"/>
                <a:ea typeface="Open Sans" charset="0"/>
                <a:cs typeface="Open Sans" charset="0"/>
              </a:rPr>
              <a:t>mysql</a:t>
            </a:r>
            <a:r>
              <a:rPr lang="en-US" altLang="en-US" dirty="0">
                <a:solidFill>
                  <a:schemeClr val="tx1">
                    <a:lumMod val="75000"/>
                    <a:lumOff val="25000"/>
                  </a:schemeClr>
                </a:solidFill>
                <a:latin typeface="Open Sans" charset="0"/>
                <a:ea typeface="Open Sans" charset="0"/>
                <a:cs typeface="Open Sans" charset="0"/>
              </a:rPr>
              <a:t>&gt; CREATE USER </a:t>
            </a:r>
            <a:r>
              <a:rPr lang="en-US" altLang="en-US" dirty="0" err="1">
                <a:solidFill>
                  <a:schemeClr val="tx1">
                    <a:lumMod val="75000"/>
                    <a:lumOff val="25000"/>
                  </a:schemeClr>
                </a:solidFill>
                <a:latin typeface="Open Sans" charset="0"/>
                <a:ea typeface="Open Sans" charset="0"/>
                <a:cs typeface="Open Sans" charset="0"/>
              </a:rPr>
              <a:t>user</a:t>
            </a:r>
            <a:endParaRPr lang="en-US" altLang="en-US" dirty="0">
              <a:solidFill>
                <a:schemeClr val="tx1">
                  <a:lumMod val="75000"/>
                  <a:lumOff val="25000"/>
                </a:schemeClr>
              </a:solidFill>
              <a:latin typeface="Open Sans" charset="0"/>
              <a:ea typeface="Open Sans" charset="0"/>
              <a:cs typeface="Open Sans" charset="0"/>
            </a:endParaRPr>
          </a:p>
          <a:p>
            <a:pPr marL="114300" eaLnBrk="1" hangingPunct="1">
              <a:spcBef>
                <a:spcPts val="580"/>
              </a:spcBef>
              <a:defRPr/>
            </a:pPr>
            <a:r>
              <a:rPr lang="en-US" altLang="en-US" dirty="0">
                <a:solidFill>
                  <a:schemeClr val="tx1">
                    <a:lumMod val="75000"/>
                    <a:lumOff val="25000"/>
                  </a:schemeClr>
                </a:solidFill>
                <a:latin typeface="Open Sans" charset="0"/>
                <a:ea typeface="Open Sans" charset="0"/>
                <a:cs typeface="Open Sans" charset="0"/>
              </a:rPr>
              <a:t>[IDENTIFIED BY 'new-password'];</a:t>
            </a:r>
          </a:p>
          <a:p>
            <a:pPr marL="114300" eaLnBrk="1" hangingPunct="1">
              <a:spcBef>
                <a:spcPts val="580"/>
              </a:spcBef>
              <a:defRPr/>
            </a:pPr>
            <a:r>
              <a:rPr lang="en-US" altLang="en-US" dirty="0">
                <a:solidFill>
                  <a:schemeClr val="tx1">
                    <a:lumMod val="75000"/>
                    <a:lumOff val="25000"/>
                  </a:schemeClr>
                </a:solidFill>
                <a:latin typeface="Open Sans" charset="0"/>
                <a:ea typeface="Open Sans" charset="0"/>
                <a:cs typeface="Open Sans" charset="0"/>
              </a:rPr>
              <a:t>See “help CREATE USER”  </a:t>
            </a:r>
          </a:p>
          <a:p>
            <a:pPr marL="114300" eaLnBrk="1" hangingPunct="1">
              <a:spcBef>
                <a:spcPts val="580"/>
              </a:spcBef>
              <a:defRPr/>
            </a:pPr>
            <a:endParaRPr lang="en-US" altLang="en-US" b="1" dirty="0">
              <a:solidFill>
                <a:schemeClr val="tx1">
                  <a:lumMod val="75000"/>
                  <a:lumOff val="25000"/>
                </a:schemeClr>
              </a:solidFill>
              <a:latin typeface="Open Sans" charset="0"/>
              <a:ea typeface="Open Sans" charset="0"/>
              <a:cs typeface="Open Sans" charset="0"/>
            </a:endParaRPr>
          </a:p>
          <a:p>
            <a:pPr marL="114300" eaLnBrk="1" hangingPunct="1">
              <a:spcBef>
                <a:spcPts val="580"/>
              </a:spcBef>
              <a:defRPr/>
            </a:pPr>
            <a:r>
              <a:rPr lang="en-US" altLang="en-US" b="1" dirty="0">
                <a:solidFill>
                  <a:schemeClr val="tx1">
                    <a:lumMod val="75000"/>
                    <a:lumOff val="25000"/>
                  </a:schemeClr>
                </a:solidFill>
                <a:latin typeface="Open Sans" charset="0"/>
                <a:ea typeface="Open Sans" charset="0"/>
                <a:cs typeface="Open Sans" charset="0"/>
              </a:rPr>
              <a:t>Remove a user</a:t>
            </a:r>
          </a:p>
          <a:p>
            <a:pPr marL="114300" eaLnBrk="1" hangingPunct="1">
              <a:spcBef>
                <a:spcPts val="580"/>
              </a:spcBef>
              <a:defRPr/>
            </a:pPr>
            <a:r>
              <a:rPr lang="en-US" altLang="en-US" dirty="0" err="1">
                <a:solidFill>
                  <a:schemeClr val="tx1">
                    <a:lumMod val="75000"/>
                    <a:lumOff val="25000"/>
                  </a:schemeClr>
                </a:solidFill>
                <a:latin typeface="Open Sans" charset="0"/>
                <a:ea typeface="Open Sans" charset="0"/>
                <a:cs typeface="Open Sans" charset="0"/>
              </a:rPr>
              <a:t>mysql</a:t>
            </a:r>
            <a:r>
              <a:rPr lang="en-US" altLang="en-US" dirty="0">
                <a:solidFill>
                  <a:schemeClr val="tx1">
                    <a:lumMod val="75000"/>
                    <a:lumOff val="25000"/>
                  </a:schemeClr>
                </a:solidFill>
                <a:latin typeface="Open Sans" charset="0"/>
                <a:ea typeface="Open Sans" charset="0"/>
                <a:cs typeface="Open Sans" charset="0"/>
              </a:rPr>
              <a:t>&gt; DROP USER </a:t>
            </a:r>
            <a:r>
              <a:rPr lang="en-US" altLang="en-US" dirty="0" err="1">
                <a:solidFill>
                  <a:schemeClr val="tx1">
                    <a:lumMod val="75000"/>
                    <a:lumOff val="25000"/>
                  </a:schemeClr>
                </a:solidFill>
                <a:latin typeface="Open Sans" charset="0"/>
                <a:ea typeface="Open Sans" charset="0"/>
                <a:cs typeface="Open Sans" charset="0"/>
              </a:rPr>
              <a:t>user</a:t>
            </a:r>
            <a:r>
              <a:rPr lang="en-US" altLang="en-US" dirty="0">
                <a:solidFill>
                  <a:schemeClr val="tx1">
                    <a:lumMod val="75000"/>
                    <a:lumOff val="25000"/>
                  </a:schemeClr>
                </a:solidFill>
                <a:latin typeface="Open Sans" charset="0"/>
                <a:ea typeface="Open Sans" charset="0"/>
                <a:cs typeface="Open Sans" charset="0"/>
              </a:rPr>
              <a:t>;</a:t>
            </a:r>
          </a:p>
        </p:txBody>
      </p:sp>
    </p:spTree>
    <p:extLst>
      <p:ext uri="{BB962C8B-B14F-4D97-AF65-F5344CB8AC3E}">
        <p14:creationId xmlns:p14="http://schemas.microsoft.com/office/powerpoint/2010/main" val="2831139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4572000" cy="400110"/>
          </a:xfrm>
          <a:prstGeom prst="rect">
            <a:avLst/>
          </a:prstGeom>
        </p:spPr>
        <p:txBody>
          <a:bodyPr>
            <a:spAutoFit/>
          </a:bodyPr>
          <a:lstStyle/>
          <a:p>
            <a:r>
              <a:rPr lang="en-US" sz="2000" dirty="0">
                <a:solidFill>
                  <a:srgbClr val="2E318E"/>
                </a:solidFill>
                <a:latin typeface="Open Sans" charset="0"/>
                <a:ea typeface="Open Sans" charset="0"/>
                <a:cs typeface="Open Sans" charset="0"/>
              </a:rPr>
              <a:t>Using a Database</a:t>
            </a:r>
            <a:endParaRPr lang="en-US" sz="2000" dirty="0">
              <a:solidFill>
                <a:srgbClr val="2E318E"/>
              </a:solidFill>
              <a:latin typeface="Open Sans" charset="0"/>
              <a:ea typeface="Open Sans" charset="0"/>
              <a:cs typeface="Open Sans" charset="0"/>
              <a:sym typeface="Montserrat"/>
            </a:endParaRPr>
          </a:p>
        </p:txBody>
      </p:sp>
      <p:sp>
        <p:nvSpPr>
          <p:cNvPr id="3" name="Rectangle 2"/>
          <p:cNvSpPr/>
          <p:nvPr/>
        </p:nvSpPr>
        <p:spPr>
          <a:xfrm>
            <a:off x="373063" y="976174"/>
            <a:ext cx="8285515" cy="3231654"/>
          </a:xfrm>
          <a:prstGeom prst="rect">
            <a:avLst/>
          </a:prstGeom>
        </p:spPr>
        <p:txBody>
          <a:bodyPr wrap="square">
            <a:spAutoFit/>
          </a:bodyPr>
          <a:lstStyle/>
          <a:p>
            <a:pPr marL="114300" eaLnBrk="1" hangingPunct="1">
              <a:spcBef>
                <a:spcPts val="580"/>
              </a:spcBef>
              <a:defRPr/>
            </a:pPr>
            <a:r>
              <a:rPr lang="en-US" altLang="en-US" b="1" dirty="0">
                <a:solidFill>
                  <a:schemeClr val="tx1">
                    <a:lumMod val="75000"/>
                    <a:lumOff val="25000"/>
                  </a:schemeClr>
                </a:solidFill>
                <a:latin typeface="Open Sans" charset="0"/>
                <a:ea typeface="Open Sans" charset="0"/>
                <a:cs typeface="Open Sans" charset="0"/>
              </a:rPr>
              <a:t>To create a new database, issue the </a:t>
            </a:r>
            <a:r>
              <a:rPr lang="en-US" altLang="en-US" dirty="0">
                <a:solidFill>
                  <a:schemeClr val="tx1">
                    <a:lumMod val="75000"/>
                    <a:lumOff val="25000"/>
                  </a:schemeClr>
                </a:solidFill>
                <a:latin typeface="Open Sans" charset="0"/>
                <a:ea typeface="Open Sans" charset="0"/>
                <a:cs typeface="Open Sans" charset="0"/>
              </a:rPr>
              <a:t> </a:t>
            </a:r>
          </a:p>
          <a:p>
            <a:pPr marL="114300" eaLnBrk="1" hangingPunct="1">
              <a:spcBef>
                <a:spcPts val="580"/>
              </a:spcBef>
              <a:defRPr/>
            </a:pPr>
            <a:r>
              <a:rPr lang="en-US" altLang="en-US" dirty="0">
                <a:solidFill>
                  <a:schemeClr val="tx1">
                    <a:lumMod val="75000"/>
                    <a:lumOff val="25000"/>
                  </a:schemeClr>
                </a:solidFill>
                <a:latin typeface="Open Sans" charset="0"/>
                <a:ea typeface="Open Sans" charset="0"/>
                <a:cs typeface="Open Sans" charset="0"/>
              </a:rPr>
              <a:t>“create database” command:</a:t>
            </a:r>
          </a:p>
          <a:p>
            <a:pPr marL="114300" eaLnBrk="1" hangingPunct="1">
              <a:spcBef>
                <a:spcPts val="580"/>
              </a:spcBef>
              <a:defRPr/>
            </a:pPr>
            <a:r>
              <a:rPr lang="en-US" altLang="en-US" dirty="0" err="1">
                <a:solidFill>
                  <a:schemeClr val="tx1">
                    <a:lumMod val="75000"/>
                    <a:lumOff val="25000"/>
                  </a:schemeClr>
                </a:solidFill>
                <a:latin typeface="Open Sans" charset="0"/>
                <a:ea typeface="Open Sans" charset="0"/>
                <a:cs typeface="Open Sans" charset="0"/>
              </a:rPr>
              <a:t>mysql</a:t>
            </a:r>
            <a:r>
              <a:rPr lang="en-US" altLang="en-US" dirty="0">
                <a:solidFill>
                  <a:schemeClr val="tx1">
                    <a:lumMod val="75000"/>
                    <a:lumOff val="25000"/>
                  </a:schemeClr>
                </a:solidFill>
                <a:latin typeface="Open Sans" charset="0"/>
                <a:ea typeface="Open Sans" charset="0"/>
                <a:cs typeface="Open Sans" charset="0"/>
              </a:rPr>
              <a:t>&gt; create database </a:t>
            </a:r>
            <a:r>
              <a:rPr lang="en-US" altLang="en-US" dirty="0" err="1">
                <a:solidFill>
                  <a:schemeClr val="tx1">
                    <a:lumMod val="75000"/>
                    <a:lumOff val="25000"/>
                  </a:schemeClr>
                </a:solidFill>
                <a:latin typeface="Open Sans" charset="0"/>
                <a:ea typeface="Open Sans" charset="0"/>
                <a:cs typeface="Open Sans" charset="0"/>
              </a:rPr>
              <a:t>webdb</a:t>
            </a:r>
            <a:r>
              <a:rPr lang="en-US" altLang="en-US" dirty="0">
                <a:solidFill>
                  <a:schemeClr val="tx1">
                    <a:lumMod val="75000"/>
                    <a:lumOff val="25000"/>
                  </a:schemeClr>
                </a:solidFill>
                <a:latin typeface="Open Sans" charset="0"/>
                <a:ea typeface="Open Sans" charset="0"/>
                <a:cs typeface="Open Sans" charset="0"/>
              </a:rPr>
              <a:t>;</a:t>
            </a:r>
          </a:p>
          <a:p>
            <a:pPr marL="114300" eaLnBrk="1" hangingPunct="1">
              <a:spcBef>
                <a:spcPts val="580"/>
              </a:spcBef>
              <a:defRPr/>
            </a:pPr>
            <a:r>
              <a:rPr lang="en-US" altLang="en-US" dirty="0">
                <a:solidFill>
                  <a:schemeClr val="tx1">
                    <a:lumMod val="75000"/>
                    <a:lumOff val="25000"/>
                  </a:schemeClr>
                </a:solidFill>
                <a:latin typeface="Open Sans" charset="0"/>
                <a:ea typeface="Open Sans" charset="0"/>
                <a:cs typeface="Open Sans" charset="0"/>
              </a:rPr>
              <a:t>Note: Database names are case sensitive</a:t>
            </a:r>
          </a:p>
          <a:p>
            <a:pPr marL="114300" eaLnBrk="1" hangingPunct="1">
              <a:spcBef>
                <a:spcPts val="580"/>
              </a:spcBef>
              <a:defRPr/>
            </a:pPr>
            <a:endParaRPr lang="en-US" altLang="en-US" b="1" dirty="0">
              <a:solidFill>
                <a:schemeClr val="tx1">
                  <a:lumMod val="75000"/>
                  <a:lumOff val="25000"/>
                </a:schemeClr>
              </a:solidFill>
              <a:latin typeface="Open Sans" charset="0"/>
              <a:ea typeface="Open Sans" charset="0"/>
              <a:cs typeface="Open Sans" charset="0"/>
            </a:endParaRPr>
          </a:p>
          <a:p>
            <a:pPr marL="114300" eaLnBrk="1" hangingPunct="1">
              <a:spcBef>
                <a:spcPts val="580"/>
              </a:spcBef>
              <a:defRPr/>
            </a:pPr>
            <a:r>
              <a:rPr lang="en-US" altLang="en-US" b="1" dirty="0">
                <a:solidFill>
                  <a:schemeClr val="tx1">
                    <a:lumMod val="75000"/>
                    <a:lumOff val="25000"/>
                  </a:schemeClr>
                </a:solidFill>
                <a:latin typeface="Open Sans" charset="0"/>
                <a:ea typeface="Open Sans" charset="0"/>
                <a:cs typeface="Open Sans" charset="0"/>
              </a:rPr>
              <a:t>To the select a database,</a:t>
            </a:r>
            <a:r>
              <a:rPr lang="en-US" altLang="en-US" dirty="0">
                <a:solidFill>
                  <a:schemeClr val="tx1">
                    <a:lumMod val="75000"/>
                    <a:lumOff val="25000"/>
                  </a:schemeClr>
                </a:solidFill>
                <a:latin typeface="Open Sans" charset="0"/>
                <a:ea typeface="Open Sans" charset="0"/>
                <a:cs typeface="Open Sans" charset="0"/>
              </a:rPr>
              <a:t> issue the  “use” command:</a:t>
            </a:r>
          </a:p>
          <a:p>
            <a:pPr marL="114300" eaLnBrk="1" hangingPunct="1">
              <a:spcBef>
                <a:spcPts val="580"/>
              </a:spcBef>
              <a:defRPr/>
            </a:pPr>
            <a:r>
              <a:rPr lang="en-US" altLang="en-US" dirty="0" err="1">
                <a:solidFill>
                  <a:schemeClr val="tx1">
                    <a:lumMod val="75000"/>
                    <a:lumOff val="25000"/>
                  </a:schemeClr>
                </a:solidFill>
                <a:latin typeface="Open Sans" charset="0"/>
                <a:ea typeface="Open Sans" charset="0"/>
                <a:cs typeface="Open Sans" charset="0"/>
              </a:rPr>
              <a:t>mysql</a:t>
            </a:r>
            <a:r>
              <a:rPr lang="en-US" altLang="en-US" dirty="0">
                <a:solidFill>
                  <a:schemeClr val="tx1">
                    <a:lumMod val="75000"/>
                    <a:lumOff val="25000"/>
                  </a:schemeClr>
                </a:solidFill>
                <a:latin typeface="Open Sans" charset="0"/>
                <a:ea typeface="Open Sans" charset="0"/>
                <a:cs typeface="Open Sans" charset="0"/>
              </a:rPr>
              <a:t>&gt; use </a:t>
            </a:r>
            <a:r>
              <a:rPr lang="en-US" altLang="en-US" dirty="0" err="1">
                <a:solidFill>
                  <a:schemeClr val="tx1">
                    <a:lumMod val="75000"/>
                    <a:lumOff val="25000"/>
                  </a:schemeClr>
                </a:solidFill>
                <a:latin typeface="Open Sans" charset="0"/>
                <a:ea typeface="Open Sans" charset="0"/>
                <a:cs typeface="Open Sans" charset="0"/>
              </a:rPr>
              <a:t>webdb</a:t>
            </a:r>
            <a:r>
              <a:rPr lang="en-US" altLang="en-US" dirty="0">
                <a:solidFill>
                  <a:schemeClr val="tx1">
                    <a:lumMod val="75000"/>
                    <a:lumOff val="25000"/>
                  </a:schemeClr>
                </a:solidFill>
                <a:latin typeface="Open Sans" charset="0"/>
                <a:ea typeface="Open Sans" charset="0"/>
                <a:cs typeface="Open Sans" charset="0"/>
              </a:rPr>
              <a:t>;</a:t>
            </a:r>
          </a:p>
          <a:p>
            <a:pPr marL="114300" eaLnBrk="1" hangingPunct="1">
              <a:spcBef>
                <a:spcPts val="580"/>
              </a:spcBef>
              <a:defRPr/>
            </a:pPr>
            <a:endParaRPr lang="en-US" altLang="en-US" b="1" dirty="0">
              <a:solidFill>
                <a:schemeClr val="tx1">
                  <a:lumMod val="75000"/>
                  <a:lumOff val="25000"/>
                </a:schemeClr>
              </a:solidFill>
              <a:latin typeface="Open Sans" charset="0"/>
              <a:ea typeface="Open Sans" charset="0"/>
              <a:cs typeface="Open Sans" charset="0"/>
            </a:endParaRPr>
          </a:p>
          <a:p>
            <a:pPr marL="114300" eaLnBrk="1" hangingPunct="1">
              <a:spcBef>
                <a:spcPts val="580"/>
              </a:spcBef>
              <a:defRPr/>
            </a:pPr>
            <a:r>
              <a:rPr lang="en-US" altLang="en-US" b="1" dirty="0">
                <a:solidFill>
                  <a:schemeClr val="tx1">
                    <a:lumMod val="75000"/>
                    <a:lumOff val="25000"/>
                  </a:schemeClr>
                </a:solidFill>
                <a:latin typeface="Open Sans" charset="0"/>
                <a:ea typeface="Open Sans" charset="0"/>
                <a:cs typeface="Open Sans" charset="0"/>
              </a:rPr>
              <a:t>To see what database is selected</a:t>
            </a:r>
          </a:p>
          <a:p>
            <a:pPr marL="114300" eaLnBrk="1" hangingPunct="1">
              <a:spcBef>
                <a:spcPts val="580"/>
              </a:spcBef>
              <a:defRPr/>
            </a:pPr>
            <a:r>
              <a:rPr lang="en-US" altLang="en-US" dirty="0" err="1">
                <a:solidFill>
                  <a:schemeClr val="tx1">
                    <a:lumMod val="75000"/>
                    <a:lumOff val="25000"/>
                  </a:schemeClr>
                </a:solidFill>
                <a:latin typeface="Open Sans" charset="0"/>
                <a:ea typeface="Open Sans" charset="0"/>
                <a:cs typeface="Open Sans" charset="0"/>
              </a:rPr>
              <a:t>mysql</a:t>
            </a:r>
            <a:r>
              <a:rPr lang="en-US" altLang="en-US" dirty="0">
                <a:solidFill>
                  <a:schemeClr val="tx1">
                    <a:lumMod val="75000"/>
                    <a:lumOff val="25000"/>
                  </a:schemeClr>
                </a:solidFill>
                <a:latin typeface="Open Sans" charset="0"/>
                <a:ea typeface="Open Sans" charset="0"/>
                <a:cs typeface="Open Sans" charset="0"/>
              </a:rPr>
              <a:t>&gt; select database();</a:t>
            </a:r>
          </a:p>
          <a:p>
            <a:pPr marL="114300" eaLnBrk="1" hangingPunct="1">
              <a:spcBef>
                <a:spcPts val="580"/>
              </a:spcBef>
              <a:defRPr/>
            </a:pPr>
            <a:endParaRPr lang="en-US" altLang="en-US" dirty="0">
              <a:solidFill>
                <a:schemeClr val="tx1">
                  <a:lumMod val="75000"/>
                  <a:lumOff val="25000"/>
                </a:schemeClr>
              </a:solidFill>
              <a:latin typeface="Open Sans" charset="0"/>
              <a:ea typeface="Open Sans" charset="0"/>
              <a:cs typeface="Open Sans" charset="0"/>
            </a:endParaRPr>
          </a:p>
        </p:txBody>
      </p:sp>
    </p:spTree>
    <p:extLst>
      <p:ext uri="{BB962C8B-B14F-4D97-AF65-F5344CB8AC3E}">
        <p14:creationId xmlns:p14="http://schemas.microsoft.com/office/powerpoint/2010/main" val="7224621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4572000" cy="400110"/>
          </a:xfrm>
          <a:prstGeom prst="rect">
            <a:avLst/>
          </a:prstGeom>
        </p:spPr>
        <p:txBody>
          <a:bodyPr>
            <a:spAutoFit/>
          </a:bodyPr>
          <a:lstStyle/>
          <a:p>
            <a:r>
              <a:rPr lang="en-US" sz="2000" dirty="0">
                <a:solidFill>
                  <a:srgbClr val="2E318E"/>
                </a:solidFill>
                <a:latin typeface="Open Sans" charset="0"/>
                <a:ea typeface="Open Sans" charset="0"/>
                <a:cs typeface="Open Sans" charset="0"/>
              </a:rPr>
              <a:t>Creating a Table</a:t>
            </a:r>
            <a:endParaRPr lang="en-US" sz="2000" dirty="0">
              <a:solidFill>
                <a:srgbClr val="2E318E"/>
              </a:solidFill>
              <a:latin typeface="Open Sans" charset="0"/>
              <a:ea typeface="Open Sans" charset="0"/>
              <a:cs typeface="Open Sans" charset="0"/>
              <a:sym typeface="Montserrat"/>
            </a:endParaRPr>
          </a:p>
        </p:txBody>
      </p:sp>
      <p:sp>
        <p:nvSpPr>
          <p:cNvPr id="3" name="Rectangle 2"/>
          <p:cNvSpPr/>
          <p:nvPr/>
        </p:nvSpPr>
        <p:spPr>
          <a:xfrm>
            <a:off x="373063" y="976174"/>
            <a:ext cx="8285515" cy="1184940"/>
          </a:xfrm>
          <a:prstGeom prst="rect">
            <a:avLst/>
          </a:prstGeom>
        </p:spPr>
        <p:txBody>
          <a:bodyPr wrap="square">
            <a:spAutoFit/>
          </a:bodyPr>
          <a:lstStyle/>
          <a:p>
            <a:pPr marL="400050" indent="-285750" eaLnBrk="1" hangingPunct="1">
              <a:spcBef>
                <a:spcPts val="580"/>
              </a:spcBef>
              <a:buFont typeface="Arial" panose="020B0604020202020204" pitchFamily="34" charset="0"/>
              <a:buChar char="•"/>
              <a:defRPr/>
            </a:pPr>
            <a:r>
              <a:rPr lang="en-US" altLang="en-US" dirty="0">
                <a:solidFill>
                  <a:schemeClr val="tx1">
                    <a:lumMod val="75000"/>
                    <a:lumOff val="25000"/>
                  </a:schemeClr>
                </a:solidFill>
                <a:latin typeface="Open Sans" charset="0"/>
                <a:ea typeface="Open Sans" charset="0"/>
                <a:cs typeface="Open Sans" charset="0"/>
              </a:rPr>
              <a:t>Once you have selected a database,  you can view all database tables:</a:t>
            </a:r>
          </a:p>
          <a:p>
            <a:pPr marL="114300" eaLnBrk="1" hangingPunct="1">
              <a:spcBef>
                <a:spcPts val="580"/>
              </a:spcBef>
              <a:defRPr/>
            </a:pPr>
            <a:r>
              <a:rPr lang="en-US" altLang="en-US" dirty="0" err="1">
                <a:solidFill>
                  <a:schemeClr val="tx1">
                    <a:lumMod val="75000"/>
                    <a:lumOff val="25000"/>
                  </a:schemeClr>
                </a:solidFill>
                <a:latin typeface="Open Sans" charset="0"/>
                <a:ea typeface="Open Sans" charset="0"/>
                <a:cs typeface="Open Sans" charset="0"/>
              </a:rPr>
              <a:t>mysql</a:t>
            </a:r>
            <a:r>
              <a:rPr lang="en-US" altLang="en-US" dirty="0">
                <a:solidFill>
                  <a:schemeClr val="tx1">
                    <a:lumMod val="75000"/>
                    <a:lumOff val="25000"/>
                  </a:schemeClr>
                </a:solidFill>
                <a:latin typeface="Open Sans" charset="0"/>
                <a:ea typeface="Open Sans" charset="0"/>
                <a:cs typeface="Open Sans" charset="0"/>
              </a:rPr>
              <a:t>&gt; show tables;  Empty set (0.02 sec)</a:t>
            </a:r>
          </a:p>
          <a:p>
            <a:pPr marL="114300" eaLnBrk="1" hangingPunct="1">
              <a:spcBef>
                <a:spcPts val="580"/>
              </a:spcBef>
              <a:defRPr/>
            </a:pPr>
            <a:endParaRPr lang="en-US" altLang="en-US" dirty="0">
              <a:solidFill>
                <a:schemeClr val="tx1">
                  <a:lumMod val="75000"/>
                  <a:lumOff val="25000"/>
                </a:schemeClr>
              </a:solidFill>
              <a:latin typeface="Open Sans" charset="0"/>
              <a:ea typeface="Open Sans" charset="0"/>
              <a:cs typeface="Open Sans" charset="0"/>
            </a:endParaRPr>
          </a:p>
          <a:p>
            <a:pPr marL="400050" indent="-285750" eaLnBrk="1" hangingPunct="1">
              <a:spcBef>
                <a:spcPts val="580"/>
              </a:spcBef>
              <a:buFont typeface="Arial" panose="020B0604020202020204" pitchFamily="34" charset="0"/>
              <a:buChar char="•"/>
              <a:defRPr/>
            </a:pPr>
            <a:r>
              <a:rPr lang="en-US" altLang="en-US" dirty="0">
                <a:solidFill>
                  <a:schemeClr val="tx1">
                    <a:lumMod val="75000"/>
                    <a:lumOff val="25000"/>
                  </a:schemeClr>
                </a:solidFill>
                <a:latin typeface="Open Sans" charset="0"/>
                <a:ea typeface="Open Sans" charset="0"/>
                <a:cs typeface="Open Sans" charset="0"/>
              </a:rPr>
              <a:t>An empty set indicates that I have not  created any tables yet.</a:t>
            </a:r>
          </a:p>
        </p:txBody>
      </p:sp>
    </p:spTree>
    <p:extLst>
      <p:ext uri="{BB962C8B-B14F-4D97-AF65-F5344CB8AC3E}">
        <p14:creationId xmlns:p14="http://schemas.microsoft.com/office/powerpoint/2010/main" val="38341138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4572000" cy="400110"/>
          </a:xfrm>
          <a:prstGeom prst="rect">
            <a:avLst/>
          </a:prstGeom>
        </p:spPr>
        <p:txBody>
          <a:bodyPr>
            <a:spAutoFit/>
          </a:bodyPr>
          <a:lstStyle/>
          <a:p>
            <a:r>
              <a:rPr lang="en-US" sz="2000" dirty="0">
                <a:solidFill>
                  <a:srgbClr val="2E318E"/>
                </a:solidFill>
                <a:latin typeface="Open Sans" charset="0"/>
                <a:ea typeface="Open Sans" charset="0"/>
                <a:cs typeface="Open Sans" charset="0"/>
              </a:rPr>
              <a:t>Creating a Table</a:t>
            </a:r>
            <a:endParaRPr lang="en-US" sz="2000" dirty="0">
              <a:solidFill>
                <a:srgbClr val="2E318E"/>
              </a:solidFill>
              <a:latin typeface="Open Sans" charset="0"/>
              <a:ea typeface="Open Sans" charset="0"/>
              <a:cs typeface="Open Sans" charset="0"/>
              <a:sym typeface="Montserrat"/>
            </a:endParaRPr>
          </a:p>
        </p:txBody>
      </p:sp>
      <p:sp>
        <p:nvSpPr>
          <p:cNvPr id="3" name="Rectangle 2"/>
          <p:cNvSpPr/>
          <p:nvPr/>
        </p:nvSpPr>
        <p:spPr>
          <a:xfrm>
            <a:off x="373063" y="976174"/>
            <a:ext cx="8285515" cy="600164"/>
          </a:xfrm>
          <a:prstGeom prst="rect">
            <a:avLst/>
          </a:prstGeom>
        </p:spPr>
        <p:txBody>
          <a:bodyPr wrap="square">
            <a:spAutoFit/>
          </a:bodyPr>
          <a:lstStyle/>
          <a:p>
            <a:pPr marL="400050" indent="-285750" eaLnBrk="1" hangingPunct="1">
              <a:spcBef>
                <a:spcPts val="580"/>
              </a:spcBef>
              <a:buFont typeface="Arial" panose="020B0604020202020204" pitchFamily="34" charset="0"/>
              <a:buChar char="•"/>
              <a:defRPr/>
            </a:pPr>
            <a:r>
              <a:rPr lang="en-US" altLang="en-US" dirty="0">
                <a:solidFill>
                  <a:schemeClr val="tx1">
                    <a:lumMod val="75000"/>
                    <a:lumOff val="25000"/>
                  </a:schemeClr>
                </a:solidFill>
                <a:latin typeface="Open Sans" charset="0"/>
                <a:ea typeface="Open Sans" charset="0"/>
                <a:cs typeface="Open Sans" charset="0"/>
              </a:rPr>
              <a:t>Let’s create a table for storing pets.</a:t>
            </a:r>
          </a:p>
          <a:p>
            <a:pPr marL="400050" indent="-285750" eaLnBrk="1" hangingPunct="1">
              <a:spcBef>
                <a:spcPts val="580"/>
              </a:spcBef>
              <a:buFont typeface="Arial" panose="020B0604020202020204" pitchFamily="34" charset="0"/>
              <a:buChar char="•"/>
              <a:defRPr/>
            </a:pPr>
            <a:r>
              <a:rPr lang="en-US" altLang="en-US" dirty="0">
                <a:solidFill>
                  <a:schemeClr val="tx1">
                    <a:lumMod val="75000"/>
                    <a:lumOff val="25000"/>
                  </a:schemeClr>
                </a:solidFill>
                <a:latin typeface="Open Sans" charset="0"/>
                <a:ea typeface="Open Sans" charset="0"/>
                <a:cs typeface="Open Sans" charset="0"/>
              </a:rPr>
              <a:t>Table:	pets</a:t>
            </a:r>
          </a:p>
        </p:txBody>
      </p:sp>
      <p:sp>
        <p:nvSpPr>
          <p:cNvPr id="4" name="object 6">
            <a:extLst>
              <a:ext uri="{FF2B5EF4-FFF2-40B4-BE49-F238E27FC236}">
                <a16:creationId xmlns:a16="http://schemas.microsoft.com/office/drawing/2014/main" id="{11B1A59D-CDF9-418D-9B47-CD462235436B}"/>
              </a:ext>
            </a:extLst>
          </p:cNvPr>
          <p:cNvSpPr txBox="1"/>
          <p:nvPr/>
        </p:nvSpPr>
        <p:spPr>
          <a:xfrm>
            <a:off x="1172724" y="1932394"/>
            <a:ext cx="1425984" cy="1792797"/>
          </a:xfrm>
          <a:prstGeom prst="rect">
            <a:avLst/>
          </a:prstGeom>
        </p:spPr>
        <p:txBody>
          <a:bodyPr wrap="square" lIns="0" tIns="58419" rIns="0" bIns="0">
            <a:spAutoFit/>
          </a:bodyPr>
          <a:lstStyle/>
          <a:p>
            <a:pPr marL="298450" indent="-285750">
              <a:spcBef>
                <a:spcPts val="459"/>
              </a:spcBef>
              <a:buClr>
                <a:srgbClr val="060400"/>
              </a:buClr>
              <a:buSzPct val="96428"/>
              <a:buFont typeface="Arial" panose="020B0604020202020204" pitchFamily="34" charset="0"/>
              <a:buChar char="•"/>
              <a:tabLst>
                <a:tab pos="295910" algn="l"/>
              </a:tabLst>
              <a:defRPr/>
            </a:pPr>
            <a:r>
              <a:rPr sz="1600" spc="-10" dirty="0">
                <a:solidFill>
                  <a:srgbClr val="000053"/>
                </a:solidFill>
                <a:latin typeface="Arial"/>
                <a:cs typeface="Arial"/>
              </a:rPr>
              <a:t>name:</a:t>
            </a:r>
            <a:endParaRPr sz="1600" dirty="0">
              <a:latin typeface="Arial"/>
              <a:cs typeface="Arial"/>
            </a:endParaRPr>
          </a:p>
          <a:p>
            <a:pPr marL="298450" indent="-285750">
              <a:spcBef>
                <a:spcPts val="360"/>
              </a:spcBef>
              <a:buClr>
                <a:srgbClr val="060400"/>
              </a:buClr>
              <a:buSzPct val="96428"/>
              <a:buFont typeface="Arial" panose="020B0604020202020204" pitchFamily="34" charset="0"/>
              <a:buChar char="•"/>
              <a:tabLst>
                <a:tab pos="295910" algn="l"/>
              </a:tabLst>
              <a:defRPr/>
            </a:pPr>
            <a:r>
              <a:rPr sz="1600" spc="-5" dirty="0">
                <a:solidFill>
                  <a:srgbClr val="000053"/>
                </a:solidFill>
                <a:latin typeface="Arial"/>
                <a:cs typeface="Arial"/>
              </a:rPr>
              <a:t>owner:</a:t>
            </a:r>
            <a:endParaRPr sz="1600" dirty="0">
              <a:latin typeface="Arial"/>
              <a:cs typeface="Arial"/>
            </a:endParaRPr>
          </a:p>
          <a:p>
            <a:pPr marL="298450" indent="-285750">
              <a:spcBef>
                <a:spcPts val="360"/>
              </a:spcBef>
              <a:buClr>
                <a:srgbClr val="060400"/>
              </a:buClr>
              <a:buSzPct val="96428"/>
              <a:buFont typeface="Arial" panose="020B0604020202020204" pitchFamily="34" charset="0"/>
              <a:buChar char="•"/>
              <a:tabLst>
                <a:tab pos="295910" algn="l"/>
              </a:tabLst>
              <a:defRPr/>
            </a:pPr>
            <a:r>
              <a:rPr sz="1600" dirty="0">
                <a:solidFill>
                  <a:srgbClr val="000053"/>
                </a:solidFill>
                <a:latin typeface="Arial"/>
                <a:cs typeface="Arial"/>
              </a:rPr>
              <a:t>s</a:t>
            </a:r>
            <a:r>
              <a:rPr sz="1600" spc="-10" dirty="0">
                <a:solidFill>
                  <a:srgbClr val="000053"/>
                </a:solidFill>
                <a:latin typeface="Arial"/>
                <a:cs typeface="Arial"/>
              </a:rPr>
              <a:t>p</a:t>
            </a:r>
            <a:r>
              <a:rPr sz="1600" spc="-5" dirty="0">
                <a:solidFill>
                  <a:srgbClr val="000053"/>
                </a:solidFill>
                <a:latin typeface="Arial"/>
                <a:cs typeface="Arial"/>
              </a:rPr>
              <a:t>ecies:</a:t>
            </a:r>
            <a:endParaRPr sz="1600" dirty="0">
              <a:latin typeface="Arial"/>
              <a:cs typeface="Arial"/>
            </a:endParaRPr>
          </a:p>
          <a:p>
            <a:pPr marL="298450" indent="-285750">
              <a:spcBef>
                <a:spcPts val="360"/>
              </a:spcBef>
              <a:buClr>
                <a:srgbClr val="060400"/>
              </a:buClr>
              <a:buSzPct val="96428"/>
              <a:buFont typeface="Arial" panose="020B0604020202020204" pitchFamily="34" charset="0"/>
              <a:buChar char="•"/>
              <a:tabLst>
                <a:tab pos="295910" algn="l"/>
              </a:tabLst>
              <a:defRPr/>
            </a:pPr>
            <a:r>
              <a:rPr lang="en-IN" sz="1600" spc="-5" dirty="0">
                <a:solidFill>
                  <a:srgbClr val="000053"/>
                </a:solidFill>
                <a:latin typeface="Arial"/>
                <a:cs typeface="Arial"/>
              </a:rPr>
              <a:t>Gender</a:t>
            </a:r>
            <a:r>
              <a:rPr sz="1600" spc="-5" dirty="0">
                <a:solidFill>
                  <a:srgbClr val="000053"/>
                </a:solidFill>
                <a:latin typeface="Arial"/>
                <a:cs typeface="Arial"/>
              </a:rPr>
              <a:t>:</a:t>
            </a:r>
            <a:endParaRPr sz="1600" dirty="0">
              <a:latin typeface="Arial"/>
              <a:cs typeface="Arial"/>
            </a:endParaRPr>
          </a:p>
          <a:p>
            <a:pPr marL="298450" indent="-285750">
              <a:spcBef>
                <a:spcPts val="360"/>
              </a:spcBef>
              <a:buClr>
                <a:srgbClr val="060400"/>
              </a:buClr>
              <a:buSzPct val="96428"/>
              <a:buFont typeface="Arial" panose="020B0604020202020204" pitchFamily="34" charset="0"/>
              <a:buChar char="•"/>
              <a:tabLst>
                <a:tab pos="295910" algn="l"/>
              </a:tabLst>
              <a:defRPr/>
            </a:pPr>
            <a:r>
              <a:rPr sz="1600" spc="-5" dirty="0">
                <a:solidFill>
                  <a:srgbClr val="000053"/>
                </a:solidFill>
                <a:latin typeface="Arial"/>
                <a:cs typeface="Arial"/>
              </a:rPr>
              <a:t>birth:</a:t>
            </a:r>
            <a:endParaRPr sz="1600" dirty="0">
              <a:latin typeface="Arial"/>
              <a:cs typeface="Arial"/>
            </a:endParaRPr>
          </a:p>
          <a:p>
            <a:pPr marL="298450" indent="-285750">
              <a:spcBef>
                <a:spcPts val="360"/>
              </a:spcBef>
              <a:buClr>
                <a:srgbClr val="060400"/>
              </a:buClr>
              <a:buSzPct val="96428"/>
              <a:buFont typeface="Arial" panose="020B0604020202020204" pitchFamily="34" charset="0"/>
              <a:buChar char="•"/>
              <a:tabLst>
                <a:tab pos="295910" algn="l"/>
              </a:tabLst>
              <a:defRPr/>
            </a:pPr>
            <a:r>
              <a:rPr sz="1600" spc="-5" dirty="0">
                <a:solidFill>
                  <a:srgbClr val="000053"/>
                </a:solidFill>
                <a:latin typeface="Arial"/>
                <a:cs typeface="Arial"/>
              </a:rPr>
              <a:t>date:</a:t>
            </a:r>
            <a:endParaRPr sz="1600" dirty="0">
              <a:latin typeface="Arial"/>
              <a:cs typeface="Arial"/>
            </a:endParaRPr>
          </a:p>
        </p:txBody>
      </p:sp>
      <p:sp>
        <p:nvSpPr>
          <p:cNvPr id="5" name="object 7">
            <a:extLst>
              <a:ext uri="{FF2B5EF4-FFF2-40B4-BE49-F238E27FC236}">
                <a16:creationId xmlns:a16="http://schemas.microsoft.com/office/drawing/2014/main" id="{05E10AB0-FCFC-4E78-A319-8D05A0C985F5}"/>
              </a:ext>
            </a:extLst>
          </p:cNvPr>
          <p:cNvSpPr txBox="1"/>
          <p:nvPr/>
        </p:nvSpPr>
        <p:spPr>
          <a:xfrm>
            <a:off x="3172606" y="1952392"/>
            <a:ext cx="2120010" cy="1856918"/>
          </a:xfrm>
          <a:prstGeom prst="rect">
            <a:avLst/>
          </a:prstGeom>
        </p:spPr>
        <p:txBody>
          <a:bodyPr wrap="square" lIns="0" tIns="58419" rIns="0" bIns="0">
            <a:spAutoFit/>
          </a:bodyPr>
          <a:lstStyle>
            <a:defPPr marR="0" lvl="0" algn="l" rtl="0">
              <a:lnSpc>
                <a:spcPct val="100000"/>
              </a:lnSpc>
              <a:spcBef>
                <a:spcPts val="0"/>
              </a:spcBef>
              <a:spcAft>
                <a:spcPts val="0"/>
              </a:spcAft>
            </a:defPPr>
            <a:lvl1pPr marL="298450" indent="-285750">
              <a:spcBef>
                <a:spcPts val="459"/>
              </a:spcBef>
              <a:buClr>
                <a:srgbClr val="060400"/>
              </a:buClr>
              <a:buSzPct val="96428"/>
              <a:buFont typeface="Arial" panose="020B0604020202020204" pitchFamily="34" charset="0"/>
              <a:buChar char="•"/>
              <a:tabLst>
                <a:tab pos="295910" algn="l"/>
              </a:tabLst>
              <a:defRPr sz="1600" spc="-10">
                <a:solidFill>
                  <a:srgbClr val="000053"/>
                </a:solidFill>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2700" indent="0">
              <a:buNone/>
            </a:pPr>
            <a:r>
              <a:rPr lang="en-US" altLang="en-US" dirty="0"/>
              <a:t>VARCHAR(20)  </a:t>
            </a:r>
          </a:p>
          <a:p>
            <a:pPr marL="12700" indent="0">
              <a:buNone/>
            </a:pPr>
            <a:r>
              <a:rPr lang="en-US" altLang="en-US" dirty="0"/>
              <a:t>VARCHAR(20)  </a:t>
            </a:r>
          </a:p>
          <a:p>
            <a:pPr marL="12700" indent="0">
              <a:buNone/>
            </a:pPr>
            <a:r>
              <a:rPr lang="en-US" altLang="en-US" dirty="0"/>
              <a:t>VARCHAR(20)  </a:t>
            </a:r>
          </a:p>
          <a:p>
            <a:pPr marL="12700" indent="0">
              <a:buNone/>
            </a:pPr>
            <a:r>
              <a:rPr lang="en-US" altLang="en-US" dirty="0"/>
              <a:t>CHAR(1)  </a:t>
            </a:r>
          </a:p>
          <a:p>
            <a:pPr marL="12700" indent="0">
              <a:buNone/>
            </a:pPr>
            <a:r>
              <a:rPr lang="en-US" altLang="en-US" dirty="0"/>
              <a:t>DATE</a:t>
            </a:r>
          </a:p>
          <a:p>
            <a:pPr marL="12700" indent="0">
              <a:buNone/>
            </a:pPr>
            <a:r>
              <a:rPr lang="en-US" altLang="en-US" dirty="0"/>
              <a:t>DATE</a:t>
            </a:r>
          </a:p>
        </p:txBody>
      </p:sp>
      <p:sp>
        <p:nvSpPr>
          <p:cNvPr id="13" name="object 8">
            <a:extLst>
              <a:ext uri="{FF2B5EF4-FFF2-40B4-BE49-F238E27FC236}">
                <a16:creationId xmlns:a16="http://schemas.microsoft.com/office/drawing/2014/main" id="{FC48B9F9-40C5-4CD8-8BC5-F73E2B1705DA}"/>
              </a:ext>
            </a:extLst>
          </p:cNvPr>
          <p:cNvSpPr txBox="1"/>
          <p:nvPr/>
        </p:nvSpPr>
        <p:spPr>
          <a:xfrm>
            <a:off x="5292616" y="3405901"/>
            <a:ext cx="1860550" cy="970779"/>
          </a:xfrm>
          <a:prstGeom prst="rect">
            <a:avLst/>
          </a:prstGeom>
          <a:solidFill>
            <a:srgbClr val="FFFF99"/>
          </a:solidFill>
        </p:spPr>
        <p:txBody>
          <a:bodyPr lIns="0" tIns="46990" rIns="0" bIns="0">
            <a:spAutoFit/>
          </a:bodyPr>
          <a:lstStyle>
            <a:lvl1pPr marL="889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ts val="375"/>
              </a:spcBef>
            </a:pPr>
            <a:r>
              <a:rPr lang="en-US" altLang="en-US" sz="2000" dirty="0">
                <a:solidFill>
                  <a:srgbClr val="000079"/>
                </a:solidFill>
                <a:latin typeface="Arial Narrow" panose="020B0606020202030204" pitchFamily="34" charset="0"/>
              </a:rPr>
              <a:t>VARCHAR is</a:t>
            </a:r>
            <a:endParaRPr lang="en-US" altLang="en-US" sz="2000" dirty="0">
              <a:latin typeface="Arial Narrow" panose="020B0606020202030204" pitchFamily="34" charset="0"/>
            </a:endParaRPr>
          </a:p>
          <a:p>
            <a:pPr eaLnBrk="1" hangingPunct="1"/>
            <a:r>
              <a:rPr lang="en-US" altLang="en-US" sz="2000" dirty="0">
                <a:solidFill>
                  <a:srgbClr val="000079"/>
                </a:solidFill>
                <a:latin typeface="Arial Narrow" panose="020B0606020202030204" pitchFamily="34" charset="0"/>
              </a:rPr>
              <a:t>usually used  to store string  data.</a:t>
            </a:r>
            <a:endParaRPr lang="en-US" altLang="en-US" sz="2000" dirty="0">
              <a:latin typeface="Arial Narrow" panose="020B0606020202030204" pitchFamily="34" charset="0"/>
            </a:endParaRPr>
          </a:p>
        </p:txBody>
      </p:sp>
      <p:sp>
        <p:nvSpPr>
          <p:cNvPr id="14" name="object 9">
            <a:extLst>
              <a:ext uri="{FF2B5EF4-FFF2-40B4-BE49-F238E27FC236}">
                <a16:creationId xmlns:a16="http://schemas.microsoft.com/office/drawing/2014/main" id="{CCBC07A7-851B-4569-82F3-F828DA74DADF}"/>
              </a:ext>
            </a:extLst>
          </p:cNvPr>
          <p:cNvSpPr>
            <a:spLocks noChangeArrowheads="1"/>
          </p:cNvSpPr>
          <p:nvPr/>
        </p:nvSpPr>
        <p:spPr bwMode="auto">
          <a:xfrm>
            <a:off x="4940191" y="3196351"/>
            <a:ext cx="293688" cy="176213"/>
          </a:xfrm>
          <a:custGeom>
            <a:avLst/>
            <a:gdLst>
              <a:gd name="T0" fmla="*/ 0 w 293370"/>
              <a:gd name="T1" fmla="*/ 0 h 176529"/>
              <a:gd name="T2" fmla="*/ 293370 w 293370"/>
              <a:gd name="T3" fmla="*/ 176529 h 176529"/>
            </a:gdLst>
            <a:ahLst/>
            <a:cxnLst/>
            <a:rect l="T0" t="T1" r="T2" b="T3"/>
            <a:pathLst>
              <a:path w="293370" h="176529">
                <a:moveTo>
                  <a:pt x="293370" y="176530"/>
                </a:moveTo>
                <a:lnTo>
                  <a:pt x="0" y="0"/>
                </a:lnTo>
              </a:path>
            </a:pathLst>
          </a:custGeom>
          <a:noFill/>
          <a:ln w="38097">
            <a:solidFill>
              <a:srgbClr val="0604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
        <p:nvSpPr>
          <p:cNvPr id="15" name="object 10">
            <a:extLst>
              <a:ext uri="{FF2B5EF4-FFF2-40B4-BE49-F238E27FC236}">
                <a16:creationId xmlns:a16="http://schemas.microsoft.com/office/drawing/2014/main" id="{A616F96B-83B8-4044-8FCC-7271BF381339}"/>
              </a:ext>
            </a:extLst>
          </p:cNvPr>
          <p:cNvSpPr>
            <a:spLocks noChangeArrowheads="1"/>
          </p:cNvSpPr>
          <p:nvPr/>
        </p:nvSpPr>
        <p:spPr bwMode="auto">
          <a:xfrm>
            <a:off x="4848116" y="3140789"/>
            <a:ext cx="128588" cy="107950"/>
          </a:xfrm>
          <a:custGeom>
            <a:avLst/>
            <a:gdLst>
              <a:gd name="T0" fmla="*/ 0 w 128270"/>
              <a:gd name="T1" fmla="*/ 0 h 107950"/>
              <a:gd name="T2" fmla="*/ 128270 w 128270"/>
              <a:gd name="T3" fmla="*/ 107950 h 107950"/>
            </a:gdLst>
            <a:ahLst/>
            <a:cxnLst/>
            <a:rect l="T0" t="T1" r="T2" b="T3"/>
            <a:pathLst>
              <a:path w="128270" h="107950">
                <a:moveTo>
                  <a:pt x="0" y="0"/>
                </a:moveTo>
                <a:lnTo>
                  <a:pt x="68579" y="107950"/>
                </a:lnTo>
                <a:lnTo>
                  <a:pt x="128269" y="10160"/>
                </a:lnTo>
                <a:lnTo>
                  <a:pt x="0" y="0"/>
                </a:lnTo>
                <a:close/>
              </a:path>
            </a:pathLst>
          </a:custGeom>
          <a:solidFill>
            <a:srgbClr val="0604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Tree>
    <p:extLst>
      <p:ext uri="{BB962C8B-B14F-4D97-AF65-F5344CB8AC3E}">
        <p14:creationId xmlns:p14="http://schemas.microsoft.com/office/powerpoint/2010/main" val="33754197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4572000" cy="400110"/>
          </a:xfrm>
          <a:prstGeom prst="rect">
            <a:avLst/>
          </a:prstGeom>
        </p:spPr>
        <p:txBody>
          <a:bodyPr>
            <a:spAutoFit/>
          </a:bodyPr>
          <a:lstStyle/>
          <a:p>
            <a:r>
              <a:rPr lang="en-US" sz="2000" dirty="0">
                <a:solidFill>
                  <a:srgbClr val="2E318E"/>
                </a:solidFill>
                <a:latin typeface="Open Sans" charset="0"/>
                <a:ea typeface="Open Sans" charset="0"/>
                <a:cs typeface="Open Sans" charset="0"/>
              </a:rPr>
              <a:t>Creating a Table</a:t>
            </a:r>
            <a:endParaRPr lang="en-US" sz="2000" dirty="0">
              <a:solidFill>
                <a:srgbClr val="2E318E"/>
              </a:solidFill>
              <a:latin typeface="Open Sans" charset="0"/>
              <a:ea typeface="Open Sans" charset="0"/>
              <a:cs typeface="Open Sans" charset="0"/>
              <a:sym typeface="Montserrat"/>
            </a:endParaRPr>
          </a:p>
        </p:txBody>
      </p:sp>
      <p:sp>
        <p:nvSpPr>
          <p:cNvPr id="3" name="Rectangle 2"/>
          <p:cNvSpPr/>
          <p:nvPr/>
        </p:nvSpPr>
        <p:spPr>
          <a:xfrm>
            <a:off x="373063" y="976174"/>
            <a:ext cx="8285515" cy="307777"/>
          </a:xfrm>
          <a:prstGeom prst="rect">
            <a:avLst/>
          </a:prstGeom>
        </p:spPr>
        <p:txBody>
          <a:bodyPr wrap="square">
            <a:spAutoFit/>
          </a:bodyPr>
          <a:lstStyle/>
          <a:p>
            <a:pPr marL="400050" indent="-285750" eaLnBrk="1" hangingPunct="1">
              <a:spcBef>
                <a:spcPts val="580"/>
              </a:spcBef>
              <a:buFont typeface="Arial" panose="020B0604020202020204" pitchFamily="34" charset="0"/>
              <a:buChar char="•"/>
              <a:defRPr/>
            </a:pPr>
            <a:r>
              <a:rPr lang="en-US" altLang="en-US" dirty="0">
                <a:solidFill>
                  <a:schemeClr val="tx1">
                    <a:lumMod val="75000"/>
                    <a:lumOff val="25000"/>
                  </a:schemeClr>
                </a:solidFill>
                <a:latin typeface="Open Sans" charset="0"/>
                <a:ea typeface="Open Sans" charset="0"/>
                <a:cs typeface="Open Sans" charset="0"/>
              </a:rPr>
              <a:t>To create a table, use the CREATE TABLE  command:</a:t>
            </a:r>
          </a:p>
        </p:txBody>
      </p:sp>
      <p:sp>
        <p:nvSpPr>
          <p:cNvPr id="9" name="object 7">
            <a:extLst>
              <a:ext uri="{FF2B5EF4-FFF2-40B4-BE49-F238E27FC236}">
                <a16:creationId xmlns:a16="http://schemas.microsoft.com/office/drawing/2014/main" id="{E2D5FBC2-A967-4B5C-8049-6BA68B276F84}"/>
              </a:ext>
            </a:extLst>
          </p:cNvPr>
          <p:cNvSpPr txBox="1"/>
          <p:nvPr/>
        </p:nvSpPr>
        <p:spPr>
          <a:xfrm>
            <a:off x="759314" y="1352526"/>
            <a:ext cx="6610350" cy="2543003"/>
          </a:xfrm>
          <a:prstGeom prst="rect">
            <a:avLst/>
          </a:prstGeom>
        </p:spPr>
        <p:txBody>
          <a:bodyPr lIns="0" tIns="52069" rIns="0" bIns="0">
            <a:spAutoFit/>
          </a:bodyPr>
          <a:lstStyle>
            <a:lvl1pPr marL="12700"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ts val="413"/>
              </a:spcBef>
            </a:pPr>
            <a:r>
              <a:rPr lang="en-US" altLang="en-US" b="1" dirty="0" err="1">
                <a:solidFill>
                  <a:srgbClr val="000053"/>
                </a:solidFill>
                <a:latin typeface="Courier New" panose="02070309020205020404" pitchFamily="49" charset="0"/>
                <a:cs typeface="Courier New" panose="02070309020205020404" pitchFamily="49" charset="0"/>
              </a:rPr>
              <a:t>mysql</a:t>
            </a:r>
            <a:r>
              <a:rPr lang="en-US" altLang="en-US" b="1" dirty="0">
                <a:solidFill>
                  <a:srgbClr val="000053"/>
                </a:solidFill>
                <a:latin typeface="Courier New" panose="02070309020205020404" pitchFamily="49" charset="0"/>
                <a:cs typeface="Courier New" panose="02070309020205020404" pitchFamily="49" charset="0"/>
              </a:rPr>
              <a:t>&gt; CREATE TABLE pet (</a:t>
            </a:r>
            <a:endParaRPr lang="en-US" altLang="en-US" dirty="0">
              <a:latin typeface="Courier New" panose="02070309020205020404" pitchFamily="49" charset="0"/>
              <a:cs typeface="Courier New" panose="02070309020205020404" pitchFamily="49" charset="0"/>
            </a:endParaRPr>
          </a:p>
          <a:p>
            <a:pPr eaLnBrk="1" hangingPunct="1">
              <a:spcBef>
                <a:spcPts val="313"/>
              </a:spcBef>
            </a:pPr>
            <a:r>
              <a:rPr lang="en-US" altLang="en-US" b="1" dirty="0">
                <a:solidFill>
                  <a:srgbClr val="000053"/>
                </a:solidFill>
                <a:latin typeface="Courier New" panose="02070309020205020404" pitchFamily="49" charset="0"/>
                <a:cs typeface="Courier New" panose="02070309020205020404" pitchFamily="49" charset="0"/>
              </a:rPr>
              <a:t>name VARCHAR(20),</a:t>
            </a:r>
            <a:endParaRPr lang="en-US" altLang="en-US" dirty="0">
              <a:latin typeface="Courier New" panose="02070309020205020404" pitchFamily="49" charset="0"/>
              <a:cs typeface="Courier New" panose="02070309020205020404" pitchFamily="49" charset="0"/>
            </a:endParaRPr>
          </a:p>
          <a:p>
            <a:pPr eaLnBrk="1" hangingPunct="1">
              <a:spcBef>
                <a:spcPts val="313"/>
              </a:spcBef>
            </a:pPr>
            <a:r>
              <a:rPr lang="en-US" altLang="en-US" b="1" dirty="0">
                <a:solidFill>
                  <a:srgbClr val="000053"/>
                </a:solidFill>
                <a:latin typeface="Courier New" panose="02070309020205020404" pitchFamily="49" charset="0"/>
                <a:cs typeface="Courier New" panose="02070309020205020404" pitchFamily="49" charset="0"/>
              </a:rPr>
              <a:t>owner VARCHAR(20),</a:t>
            </a:r>
            <a:endParaRPr lang="en-US" altLang="en-US" dirty="0">
              <a:latin typeface="Courier New" panose="02070309020205020404" pitchFamily="49" charset="0"/>
              <a:cs typeface="Courier New" panose="02070309020205020404" pitchFamily="49" charset="0"/>
            </a:endParaRPr>
          </a:p>
          <a:p>
            <a:pPr eaLnBrk="1" hangingPunct="1">
              <a:spcBef>
                <a:spcPts val="313"/>
              </a:spcBef>
            </a:pPr>
            <a:r>
              <a:rPr lang="en-US" altLang="en-US" b="1" dirty="0">
                <a:solidFill>
                  <a:srgbClr val="000053"/>
                </a:solidFill>
                <a:latin typeface="Courier New" panose="02070309020205020404" pitchFamily="49" charset="0"/>
                <a:cs typeface="Courier New" panose="02070309020205020404" pitchFamily="49" charset="0"/>
              </a:rPr>
              <a:t>species VARCHAR(20),</a:t>
            </a:r>
            <a:endParaRPr lang="en-US" altLang="en-US" dirty="0">
              <a:latin typeface="Courier New" panose="02070309020205020404" pitchFamily="49" charset="0"/>
              <a:cs typeface="Courier New" panose="02070309020205020404" pitchFamily="49" charset="0"/>
            </a:endParaRPr>
          </a:p>
          <a:p>
            <a:pPr eaLnBrk="1" hangingPunct="1">
              <a:spcBef>
                <a:spcPts val="313"/>
              </a:spcBef>
            </a:pPr>
            <a:r>
              <a:rPr lang="en-US" altLang="en-US" b="1" dirty="0">
                <a:solidFill>
                  <a:srgbClr val="000053"/>
                </a:solidFill>
                <a:latin typeface="Courier New" panose="02070309020205020404" pitchFamily="49" charset="0"/>
                <a:cs typeface="Courier New" panose="02070309020205020404" pitchFamily="49" charset="0"/>
              </a:rPr>
              <a:t>gender CHAR(1),</a:t>
            </a:r>
            <a:endParaRPr lang="en-US" altLang="en-US" dirty="0">
              <a:latin typeface="Courier New" panose="02070309020205020404" pitchFamily="49" charset="0"/>
              <a:cs typeface="Courier New" panose="02070309020205020404" pitchFamily="49" charset="0"/>
            </a:endParaRPr>
          </a:p>
          <a:p>
            <a:pPr eaLnBrk="1" hangingPunct="1">
              <a:lnSpc>
                <a:spcPts val="3188"/>
              </a:lnSpc>
              <a:spcBef>
                <a:spcPts val="150"/>
              </a:spcBef>
            </a:pPr>
            <a:r>
              <a:rPr lang="en-US" altLang="en-US" b="1" dirty="0">
                <a:solidFill>
                  <a:srgbClr val="000053"/>
                </a:solidFill>
                <a:latin typeface="Courier New" panose="02070309020205020404" pitchFamily="49" charset="0"/>
                <a:cs typeface="Courier New" panose="02070309020205020404" pitchFamily="49" charset="0"/>
              </a:rPr>
              <a:t>birth DATE, death DATE);  </a:t>
            </a:r>
          </a:p>
          <a:p>
            <a:pPr eaLnBrk="1" hangingPunct="1">
              <a:lnSpc>
                <a:spcPts val="3188"/>
              </a:lnSpc>
              <a:spcBef>
                <a:spcPts val="150"/>
              </a:spcBef>
            </a:pPr>
            <a:endParaRPr lang="en-US" altLang="en-US" b="1" dirty="0">
              <a:solidFill>
                <a:srgbClr val="000053"/>
              </a:solidFill>
              <a:latin typeface="Courier New" panose="02070309020205020404" pitchFamily="49" charset="0"/>
              <a:cs typeface="Courier New" panose="02070309020205020404" pitchFamily="49" charset="0"/>
            </a:endParaRPr>
          </a:p>
          <a:p>
            <a:pPr eaLnBrk="1" hangingPunct="1">
              <a:lnSpc>
                <a:spcPts val="3188"/>
              </a:lnSpc>
              <a:spcBef>
                <a:spcPts val="150"/>
              </a:spcBef>
            </a:pPr>
            <a:r>
              <a:rPr lang="en-US" altLang="en-US" b="1" dirty="0">
                <a:solidFill>
                  <a:srgbClr val="000053"/>
                </a:solidFill>
                <a:latin typeface="Courier New" panose="02070309020205020404" pitchFamily="49" charset="0"/>
                <a:cs typeface="Courier New" panose="02070309020205020404" pitchFamily="49" charset="0"/>
              </a:rPr>
              <a:t>Query OK, 0 rows affected (0.04 sec)</a:t>
            </a:r>
            <a:endParaRPr lang="en-US" alt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4794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4572000" cy="400110"/>
          </a:xfrm>
          <a:prstGeom prst="rect">
            <a:avLst/>
          </a:prstGeom>
        </p:spPr>
        <p:txBody>
          <a:bodyPr>
            <a:spAutoFit/>
          </a:bodyPr>
          <a:lstStyle/>
          <a:p>
            <a:r>
              <a:rPr lang="en-US" sz="2000" dirty="0">
                <a:solidFill>
                  <a:srgbClr val="2E318E"/>
                </a:solidFill>
                <a:latin typeface="Open Sans" charset="0"/>
                <a:ea typeface="Open Sans" charset="0"/>
                <a:cs typeface="Open Sans" charset="0"/>
              </a:rPr>
              <a:t>Showing Tables</a:t>
            </a:r>
            <a:endParaRPr lang="en-US" sz="2000" dirty="0">
              <a:solidFill>
                <a:srgbClr val="2E318E"/>
              </a:solidFill>
              <a:latin typeface="Open Sans" charset="0"/>
              <a:ea typeface="Open Sans" charset="0"/>
              <a:cs typeface="Open Sans" charset="0"/>
              <a:sym typeface="Montserrat"/>
            </a:endParaRPr>
          </a:p>
        </p:txBody>
      </p:sp>
      <p:sp>
        <p:nvSpPr>
          <p:cNvPr id="3" name="Rectangle 2"/>
          <p:cNvSpPr/>
          <p:nvPr/>
        </p:nvSpPr>
        <p:spPr>
          <a:xfrm>
            <a:off x="373063" y="976174"/>
            <a:ext cx="8285515" cy="307777"/>
          </a:xfrm>
          <a:prstGeom prst="rect">
            <a:avLst/>
          </a:prstGeom>
        </p:spPr>
        <p:txBody>
          <a:bodyPr wrap="square">
            <a:spAutoFit/>
          </a:bodyPr>
          <a:lstStyle/>
          <a:p>
            <a:pPr marL="400050" indent="-285750" eaLnBrk="1" hangingPunct="1">
              <a:spcBef>
                <a:spcPts val="580"/>
              </a:spcBef>
              <a:buFont typeface="Arial" panose="020B0604020202020204" pitchFamily="34" charset="0"/>
              <a:buChar char="•"/>
              <a:defRPr/>
            </a:pPr>
            <a:r>
              <a:rPr lang="en-US" altLang="en-US" dirty="0">
                <a:solidFill>
                  <a:schemeClr val="tx1">
                    <a:lumMod val="75000"/>
                    <a:lumOff val="25000"/>
                  </a:schemeClr>
                </a:solidFill>
                <a:latin typeface="Open Sans" charset="0"/>
                <a:ea typeface="Open Sans" charset="0"/>
                <a:cs typeface="Open Sans" charset="0"/>
              </a:rPr>
              <a:t>To verify that the table has been created:</a:t>
            </a:r>
          </a:p>
        </p:txBody>
      </p:sp>
      <p:pic>
        <p:nvPicPr>
          <p:cNvPr id="4" name="Picture 3">
            <a:extLst>
              <a:ext uri="{FF2B5EF4-FFF2-40B4-BE49-F238E27FC236}">
                <a16:creationId xmlns:a16="http://schemas.microsoft.com/office/drawing/2014/main" id="{64D251EC-8867-41CE-A321-0D18CFD51031}"/>
              </a:ext>
            </a:extLst>
          </p:cNvPr>
          <p:cNvPicPr>
            <a:picLocks noChangeAspect="1"/>
          </p:cNvPicPr>
          <p:nvPr/>
        </p:nvPicPr>
        <p:blipFill>
          <a:blip r:embed="rId2"/>
          <a:stretch>
            <a:fillRect/>
          </a:stretch>
        </p:blipFill>
        <p:spPr>
          <a:xfrm>
            <a:off x="705659" y="1403740"/>
            <a:ext cx="4787775" cy="2620196"/>
          </a:xfrm>
          <a:prstGeom prst="rect">
            <a:avLst/>
          </a:prstGeom>
        </p:spPr>
      </p:pic>
    </p:spTree>
    <p:extLst>
      <p:ext uri="{BB962C8B-B14F-4D97-AF65-F5344CB8AC3E}">
        <p14:creationId xmlns:p14="http://schemas.microsoft.com/office/powerpoint/2010/main" val="36632114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4572000" cy="400110"/>
          </a:xfrm>
          <a:prstGeom prst="rect">
            <a:avLst/>
          </a:prstGeom>
        </p:spPr>
        <p:txBody>
          <a:bodyPr>
            <a:spAutoFit/>
          </a:bodyPr>
          <a:lstStyle/>
          <a:p>
            <a:r>
              <a:rPr lang="en-US" sz="2000" dirty="0">
                <a:solidFill>
                  <a:srgbClr val="2E318E"/>
                </a:solidFill>
                <a:latin typeface="Open Sans" charset="0"/>
                <a:ea typeface="Open Sans" charset="0"/>
                <a:cs typeface="Open Sans" charset="0"/>
              </a:rPr>
              <a:t>Describing Tables</a:t>
            </a:r>
            <a:endParaRPr lang="en-US" sz="2000" dirty="0">
              <a:solidFill>
                <a:srgbClr val="2E318E"/>
              </a:solidFill>
              <a:latin typeface="Open Sans" charset="0"/>
              <a:ea typeface="Open Sans" charset="0"/>
              <a:cs typeface="Open Sans" charset="0"/>
              <a:sym typeface="Montserrat"/>
            </a:endParaRPr>
          </a:p>
        </p:txBody>
      </p:sp>
      <p:sp>
        <p:nvSpPr>
          <p:cNvPr id="3" name="Rectangle 2"/>
          <p:cNvSpPr/>
          <p:nvPr/>
        </p:nvSpPr>
        <p:spPr>
          <a:xfrm>
            <a:off x="373063" y="976174"/>
            <a:ext cx="8285515" cy="307777"/>
          </a:xfrm>
          <a:prstGeom prst="rect">
            <a:avLst/>
          </a:prstGeom>
        </p:spPr>
        <p:txBody>
          <a:bodyPr wrap="square">
            <a:spAutoFit/>
          </a:bodyPr>
          <a:lstStyle/>
          <a:p>
            <a:pPr marL="400050" indent="-285750" eaLnBrk="1" hangingPunct="1">
              <a:spcBef>
                <a:spcPts val="580"/>
              </a:spcBef>
              <a:buFont typeface="Arial" panose="020B0604020202020204" pitchFamily="34" charset="0"/>
              <a:buChar char="•"/>
              <a:defRPr/>
            </a:pPr>
            <a:r>
              <a:rPr lang="en-US" altLang="en-US" dirty="0">
                <a:solidFill>
                  <a:schemeClr val="tx1">
                    <a:lumMod val="75000"/>
                    <a:lumOff val="25000"/>
                  </a:schemeClr>
                </a:solidFill>
                <a:latin typeface="Open Sans" charset="0"/>
                <a:ea typeface="Open Sans" charset="0"/>
                <a:cs typeface="Open Sans" charset="0"/>
              </a:rPr>
              <a:t>To view a table structure, use the DESCRIBE  command:</a:t>
            </a:r>
          </a:p>
        </p:txBody>
      </p:sp>
      <p:pic>
        <p:nvPicPr>
          <p:cNvPr id="8" name="Picture 7">
            <a:extLst>
              <a:ext uri="{FF2B5EF4-FFF2-40B4-BE49-F238E27FC236}">
                <a16:creationId xmlns:a16="http://schemas.microsoft.com/office/drawing/2014/main" id="{921AF8CE-3CB3-42ED-8BAB-C3DC4A4C8F78}"/>
              </a:ext>
            </a:extLst>
          </p:cNvPr>
          <p:cNvPicPr>
            <a:picLocks noChangeAspect="1"/>
          </p:cNvPicPr>
          <p:nvPr/>
        </p:nvPicPr>
        <p:blipFill>
          <a:blip r:embed="rId2"/>
          <a:stretch>
            <a:fillRect/>
          </a:stretch>
        </p:blipFill>
        <p:spPr>
          <a:xfrm>
            <a:off x="704249" y="1472224"/>
            <a:ext cx="7102456" cy="3127519"/>
          </a:xfrm>
          <a:prstGeom prst="rect">
            <a:avLst/>
          </a:prstGeom>
        </p:spPr>
      </p:pic>
    </p:spTree>
    <p:extLst>
      <p:ext uri="{BB962C8B-B14F-4D97-AF65-F5344CB8AC3E}">
        <p14:creationId xmlns:p14="http://schemas.microsoft.com/office/powerpoint/2010/main" val="907218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4572000" cy="400110"/>
          </a:xfrm>
          <a:prstGeom prst="rect">
            <a:avLst/>
          </a:prstGeom>
        </p:spPr>
        <p:txBody>
          <a:bodyPr>
            <a:spAutoFit/>
          </a:bodyPr>
          <a:lstStyle/>
          <a:p>
            <a:r>
              <a:rPr lang="en-US" sz="2000" dirty="0">
                <a:solidFill>
                  <a:srgbClr val="2E318E"/>
                </a:solidFill>
                <a:latin typeface="Open Sans" charset="0"/>
                <a:ea typeface="Open Sans" charset="0"/>
                <a:cs typeface="Open Sans" charset="0"/>
              </a:rPr>
              <a:t>Deleting a Table</a:t>
            </a:r>
            <a:endParaRPr lang="en-US" sz="2000" dirty="0">
              <a:solidFill>
                <a:srgbClr val="2E318E"/>
              </a:solidFill>
              <a:latin typeface="Open Sans" charset="0"/>
              <a:ea typeface="Open Sans" charset="0"/>
              <a:cs typeface="Open Sans" charset="0"/>
              <a:sym typeface="Montserrat"/>
            </a:endParaRPr>
          </a:p>
        </p:txBody>
      </p:sp>
      <p:sp>
        <p:nvSpPr>
          <p:cNvPr id="3" name="Rectangle 2"/>
          <p:cNvSpPr/>
          <p:nvPr/>
        </p:nvSpPr>
        <p:spPr>
          <a:xfrm>
            <a:off x="373063" y="976174"/>
            <a:ext cx="8285515" cy="307777"/>
          </a:xfrm>
          <a:prstGeom prst="rect">
            <a:avLst/>
          </a:prstGeom>
        </p:spPr>
        <p:txBody>
          <a:bodyPr wrap="square">
            <a:spAutoFit/>
          </a:bodyPr>
          <a:lstStyle/>
          <a:p>
            <a:pPr marL="400050" indent="-285750" eaLnBrk="1" hangingPunct="1">
              <a:spcBef>
                <a:spcPts val="580"/>
              </a:spcBef>
              <a:buFont typeface="Arial" panose="020B0604020202020204" pitchFamily="34" charset="0"/>
              <a:buChar char="•"/>
              <a:defRPr/>
            </a:pPr>
            <a:r>
              <a:rPr lang="en-US" altLang="en-US" dirty="0">
                <a:solidFill>
                  <a:schemeClr val="tx1">
                    <a:lumMod val="75000"/>
                    <a:lumOff val="25000"/>
                  </a:schemeClr>
                </a:solidFill>
                <a:latin typeface="Open Sans" charset="0"/>
                <a:ea typeface="Open Sans" charset="0"/>
                <a:cs typeface="Open Sans" charset="0"/>
              </a:rPr>
              <a:t>To delete an entire table, use the DROP  TABLE command:</a:t>
            </a:r>
          </a:p>
        </p:txBody>
      </p:sp>
      <p:pic>
        <p:nvPicPr>
          <p:cNvPr id="5" name="Picture 4">
            <a:extLst>
              <a:ext uri="{FF2B5EF4-FFF2-40B4-BE49-F238E27FC236}">
                <a16:creationId xmlns:a16="http://schemas.microsoft.com/office/drawing/2014/main" id="{9110FBF0-D73B-4BBA-9A14-5B04BAB688FD}"/>
              </a:ext>
            </a:extLst>
          </p:cNvPr>
          <p:cNvPicPr>
            <a:picLocks noChangeAspect="1"/>
          </p:cNvPicPr>
          <p:nvPr/>
        </p:nvPicPr>
        <p:blipFill>
          <a:blip r:embed="rId2"/>
          <a:stretch>
            <a:fillRect/>
          </a:stretch>
        </p:blipFill>
        <p:spPr>
          <a:xfrm>
            <a:off x="765451" y="1591727"/>
            <a:ext cx="4340204" cy="678872"/>
          </a:xfrm>
          <a:prstGeom prst="rect">
            <a:avLst/>
          </a:prstGeom>
        </p:spPr>
      </p:pic>
    </p:spTree>
    <p:extLst>
      <p:ext uri="{BB962C8B-B14F-4D97-AF65-F5344CB8AC3E}">
        <p14:creationId xmlns:p14="http://schemas.microsoft.com/office/powerpoint/2010/main" val="40948738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4572000" cy="400110"/>
          </a:xfrm>
          <a:prstGeom prst="rect">
            <a:avLst/>
          </a:prstGeom>
        </p:spPr>
        <p:txBody>
          <a:bodyPr>
            <a:spAutoFit/>
          </a:bodyPr>
          <a:lstStyle/>
          <a:p>
            <a:r>
              <a:rPr lang="en-US" sz="2000" dirty="0">
                <a:solidFill>
                  <a:srgbClr val="2E318E"/>
                </a:solidFill>
                <a:latin typeface="Open Sans" charset="0"/>
                <a:ea typeface="Open Sans" charset="0"/>
                <a:cs typeface="Open Sans" charset="0"/>
              </a:rPr>
              <a:t>Loading Data</a:t>
            </a:r>
            <a:endParaRPr lang="en-US" sz="2000" dirty="0">
              <a:solidFill>
                <a:srgbClr val="2E318E"/>
              </a:solidFill>
              <a:latin typeface="Open Sans" charset="0"/>
              <a:ea typeface="Open Sans" charset="0"/>
              <a:cs typeface="Open Sans" charset="0"/>
              <a:sym typeface="Montserrat"/>
            </a:endParaRPr>
          </a:p>
        </p:txBody>
      </p:sp>
      <p:sp>
        <p:nvSpPr>
          <p:cNvPr id="3" name="Rectangle 2"/>
          <p:cNvSpPr/>
          <p:nvPr/>
        </p:nvSpPr>
        <p:spPr>
          <a:xfrm>
            <a:off x="373063" y="976174"/>
            <a:ext cx="8285515" cy="2062103"/>
          </a:xfrm>
          <a:prstGeom prst="rect">
            <a:avLst/>
          </a:prstGeom>
        </p:spPr>
        <p:txBody>
          <a:bodyPr wrap="square">
            <a:spAutoFit/>
          </a:bodyPr>
          <a:lstStyle/>
          <a:p>
            <a:pPr marL="400050" indent="-285750" eaLnBrk="1" hangingPunct="1">
              <a:spcBef>
                <a:spcPts val="580"/>
              </a:spcBef>
              <a:buFont typeface="Arial" panose="020B0604020202020204" pitchFamily="34" charset="0"/>
              <a:buChar char="•"/>
              <a:defRPr/>
            </a:pPr>
            <a:r>
              <a:rPr lang="en-US" altLang="en-US" dirty="0">
                <a:solidFill>
                  <a:schemeClr val="tx1">
                    <a:lumMod val="75000"/>
                    <a:lumOff val="25000"/>
                  </a:schemeClr>
                </a:solidFill>
                <a:latin typeface="Open Sans" charset="0"/>
                <a:ea typeface="Open Sans" charset="0"/>
                <a:cs typeface="Open Sans" charset="0"/>
              </a:rPr>
              <a:t>Use the INSERT statement to enter data into  a table.</a:t>
            </a:r>
          </a:p>
          <a:p>
            <a:pPr marL="114300" eaLnBrk="1" hangingPunct="1">
              <a:spcBef>
                <a:spcPts val="580"/>
              </a:spcBef>
              <a:defRPr/>
            </a:pPr>
            <a:r>
              <a:rPr lang="en-US" altLang="en-US" dirty="0">
                <a:solidFill>
                  <a:schemeClr val="tx1">
                    <a:lumMod val="75000"/>
                    <a:lumOff val="25000"/>
                  </a:schemeClr>
                </a:solidFill>
                <a:latin typeface="Open Sans" charset="0"/>
                <a:ea typeface="Open Sans" charset="0"/>
                <a:cs typeface="Open Sans" charset="0"/>
              </a:rPr>
              <a:t>For example:</a:t>
            </a:r>
          </a:p>
          <a:p>
            <a:pPr marL="114300" eaLnBrk="1" hangingPunct="1">
              <a:spcBef>
                <a:spcPts val="580"/>
              </a:spcBef>
              <a:defRPr/>
            </a:pPr>
            <a:endParaRPr lang="en-US" altLang="en-US" dirty="0">
              <a:solidFill>
                <a:schemeClr val="tx1">
                  <a:lumMod val="75000"/>
                  <a:lumOff val="25000"/>
                </a:schemeClr>
              </a:solidFill>
              <a:latin typeface="Open Sans" charset="0"/>
              <a:ea typeface="Open Sans" charset="0"/>
              <a:cs typeface="Open Sans" charset="0"/>
            </a:endParaRPr>
          </a:p>
          <a:p>
            <a:pPr marL="114300" eaLnBrk="1" hangingPunct="1">
              <a:spcBef>
                <a:spcPts val="580"/>
              </a:spcBef>
              <a:defRPr/>
            </a:pPr>
            <a:r>
              <a:rPr lang="en-US" altLang="en-US" dirty="0">
                <a:solidFill>
                  <a:schemeClr val="tx1">
                    <a:lumMod val="75000"/>
                    <a:lumOff val="25000"/>
                  </a:schemeClr>
                </a:solidFill>
                <a:latin typeface="Open Sans" charset="0"/>
                <a:ea typeface="Open Sans" charset="0"/>
                <a:cs typeface="Open Sans" charset="0"/>
              </a:rPr>
              <a:t>INSERT INTO pet VALUES ('</a:t>
            </a:r>
            <a:r>
              <a:rPr lang="en-US" altLang="en-US" dirty="0" err="1">
                <a:solidFill>
                  <a:schemeClr val="tx1">
                    <a:lumMod val="75000"/>
                    <a:lumOff val="25000"/>
                  </a:schemeClr>
                </a:solidFill>
                <a:latin typeface="Open Sans" charset="0"/>
                <a:ea typeface="Open Sans" charset="0"/>
                <a:cs typeface="Open Sans" charset="0"/>
              </a:rPr>
              <a:t>Puffball','Diane','hamster','f</a:t>
            </a:r>
            <a:r>
              <a:rPr lang="en-US" altLang="en-US" dirty="0">
                <a:solidFill>
                  <a:schemeClr val="tx1">
                    <a:lumMod val="75000"/>
                    <a:lumOff val="25000"/>
                  </a:schemeClr>
                </a:solidFill>
                <a:latin typeface="Open Sans" charset="0"/>
                <a:ea typeface="Open Sans" charset="0"/>
                <a:cs typeface="Open Sans" charset="0"/>
              </a:rPr>
              <a:t>’, '1999-03-30',NULL);</a:t>
            </a:r>
          </a:p>
          <a:p>
            <a:pPr marL="114300" eaLnBrk="1" hangingPunct="1">
              <a:spcBef>
                <a:spcPts val="580"/>
              </a:spcBef>
              <a:defRPr/>
            </a:pPr>
            <a:endParaRPr lang="en-US" altLang="en-US" dirty="0">
              <a:solidFill>
                <a:schemeClr val="tx1">
                  <a:lumMod val="75000"/>
                  <a:lumOff val="25000"/>
                </a:schemeClr>
              </a:solidFill>
              <a:latin typeface="Open Sans" charset="0"/>
              <a:ea typeface="Open Sans" charset="0"/>
              <a:cs typeface="Open Sans" charset="0"/>
            </a:endParaRPr>
          </a:p>
          <a:p>
            <a:pPr marL="400050" indent="-285750" eaLnBrk="1" hangingPunct="1">
              <a:spcBef>
                <a:spcPts val="580"/>
              </a:spcBef>
              <a:buFont typeface="Arial" panose="020B0604020202020204" pitchFamily="34" charset="0"/>
              <a:buChar char="•"/>
              <a:defRPr/>
            </a:pPr>
            <a:r>
              <a:rPr lang="en-US" altLang="en-US" dirty="0">
                <a:solidFill>
                  <a:schemeClr val="tx1">
                    <a:lumMod val="75000"/>
                    <a:lumOff val="25000"/>
                  </a:schemeClr>
                </a:solidFill>
                <a:latin typeface="Open Sans" charset="0"/>
                <a:ea typeface="Open Sans" charset="0"/>
                <a:cs typeface="Open Sans" charset="0"/>
              </a:rPr>
              <a:t>The next slide shows a full set of sample  data.</a:t>
            </a:r>
          </a:p>
          <a:p>
            <a:pPr marL="114300" eaLnBrk="1" hangingPunct="1">
              <a:spcBef>
                <a:spcPts val="580"/>
              </a:spcBef>
              <a:defRPr/>
            </a:pPr>
            <a:endParaRPr lang="en-US" altLang="en-US" dirty="0">
              <a:solidFill>
                <a:schemeClr val="tx1">
                  <a:lumMod val="75000"/>
                  <a:lumOff val="25000"/>
                </a:schemeClr>
              </a:solidFill>
              <a:latin typeface="Open Sans" charset="0"/>
              <a:ea typeface="Open Sans" charset="0"/>
              <a:cs typeface="Open Sans" charset="0"/>
            </a:endParaRPr>
          </a:p>
        </p:txBody>
      </p:sp>
    </p:spTree>
    <p:extLst>
      <p:ext uri="{BB962C8B-B14F-4D97-AF65-F5344CB8AC3E}">
        <p14:creationId xmlns:p14="http://schemas.microsoft.com/office/powerpoint/2010/main" val="1487661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271100" y="142308"/>
            <a:ext cx="6143767" cy="463800"/>
          </a:xfrm>
          <a:prstGeom prst="rect">
            <a:avLst/>
          </a:prstGeom>
          <a:noFill/>
          <a:ln>
            <a:noFill/>
          </a:ln>
        </p:spPr>
        <p:txBody>
          <a:bodyPr spcFirstLastPara="1" wrap="square" lIns="91425" tIns="91425" rIns="91425" bIns="91425" anchor="t" anchorCtr="0">
            <a:noAutofit/>
          </a:bodyPr>
          <a:lstStyle/>
          <a:p>
            <a:r>
              <a:rPr lang="en-US" sz="2000" b="0" dirty="0">
                <a:latin typeface="Open Sans" charset="0"/>
                <a:ea typeface="Open Sans" charset="0"/>
                <a:cs typeface="Open Sans" charset="0"/>
              </a:rPr>
              <a:t>History of MySQL</a:t>
            </a:r>
            <a:endParaRPr lang="en-IN" sz="2000" b="0" dirty="0">
              <a:latin typeface="Open Sans" charset="0"/>
              <a:ea typeface="Open Sans" charset="0"/>
              <a:cs typeface="Open Sans" charset="0"/>
              <a:sym typeface="Roboto"/>
            </a:endParaRPr>
          </a:p>
        </p:txBody>
      </p:sp>
      <p:sp>
        <p:nvSpPr>
          <p:cNvPr id="2" name="Rectangle 1"/>
          <p:cNvSpPr/>
          <p:nvPr/>
        </p:nvSpPr>
        <p:spPr>
          <a:xfrm>
            <a:off x="479832" y="1125976"/>
            <a:ext cx="7921783" cy="1769715"/>
          </a:xfrm>
          <a:prstGeom prst="rect">
            <a:avLst/>
          </a:prstGeom>
        </p:spPr>
        <p:txBody>
          <a:bodyPr wrap="square">
            <a:spAutoFit/>
          </a:bodyPr>
          <a:lstStyle/>
          <a:p>
            <a:pPr marL="274320" indent="-274320">
              <a:spcBef>
                <a:spcPts val="580"/>
              </a:spcBef>
              <a:buFont typeface="Wingdings 2"/>
              <a:buChar char=""/>
              <a:defRPr/>
            </a:pPr>
            <a:r>
              <a:rPr lang="en-US" dirty="0">
                <a:latin typeface="Open Sans" charset="0"/>
                <a:ea typeface="Open Sans" charset="0"/>
                <a:cs typeface="Open Sans" charset="0"/>
              </a:rPr>
              <a:t>Founded and developed by David </a:t>
            </a:r>
            <a:r>
              <a:rPr lang="en-US" dirty="0" err="1">
                <a:latin typeface="Open Sans" charset="0"/>
                <a:ea typeface="Open Sans" charset="0"/>
                <a:cs typeface="Open Sans" charset="0"/>
              </a:rPr>
              <a:t>Axmark</a:t>
            </a:r>
            <a:r>
              <a:rPr lang="en-US" dirty="0">
                <a:latin typeface="Open Sans" charset="0"/>
                <a:ea typeface="Open Sans" charset="0"/>
                <a:cs typeface="Open Sans" charset="0"/>
              </a:rPr>
              <a:t>, Allan  Larsson, and Michael “Monty” </a:t>
            </a:r>
            <a:r>
              <a:rPr lang="en-US" dirty="0" err="1">
                <a:latin typeface="Open Sans" charset="0"/>
                <a:ea typeface="Open Sans" charset="0"/>
                <a:cs typeface="Open Sans" charset="0"/>
              </a:rPr>
              <a:t>Widenius</a:t>
            </a:r>
            <a:endParaRPr lang="en-US" dirty="0">
              <a:latin typeface="Open Sans" charset="0"/>
              <a:ea typeface="Open Sans" charset="0"/>
              <a:cs typeface="Open Sans" charset="0"/>
            </a:endParaRPr>
          </a:p>
          <a:p>
            <a:pPr marL="274320" indent="-274320">
              <a:spcBef>
                <a:spcPts val="580"/>
              </a:spcBef>
              <a:buFont typeface="Wingdings 2"/>
              <a:buChar char=""/>
              <a:defRPr/>
            </a:pPr>
            <a:r>
              <a:rPr lang="en-US" dirty="0">
                <a:latin typeface="Open Sans" charset="0"/>
                <a:ea typeface="Open Sans" charset="0"/>
                <a:cs typeface="Open Sans" charset="0"/>
              </a:rPr>
              <a:t>Named after Monty's daughter, My</a:t>
            </a:r>
          </a:p>
          <a:p>
            <a:pPr marL="274320" indent="-274320">
              <a:spcBef>
                <a:spcPts val="580"/>
              </a:spcBef>
              <a:buFont typeface="Wingdings 2"/>
              <a:buChar char=""/>
              <a:defRPr/>
            </a:pPr>
            <a:r>
              <a:rPr lang="en-US" dirty="0">
                <a:latin typeface="Open Sans" charset="0"/>
                <a:ea typeface="Open Sans" charset="0"/>
                <a:cs typeface="Open Sans" charset="0"/>
              </a:rPr>
              <a:t>MySQL	Dolphin logo is “</a:t>
            </a:r>
            <a:r>
              <a:rPr lang="en-US" dirty="0" err="1">
                <a:latin typeface="Open Sans" charset="0"/>
                <a:ea typeface="Open Sans" charset="0"/>
                <a:cs typeface="Open Sans" charset="0"/>
              </a:rPr>
              <a:t>Sakila</a:t>
            </a:r>
            <a:r>
              <a:rPr lang="en-US" dirty="0">
                <a:latin typeface="Open Sans" charset="0"/>
                <a:ea typeface="Open Sans" charset="0"/>
                <a:cs typeface="Open Sans" charset="0"/>
              </a:rPr>
              <a:t>”, the name of a  town in Arusha, Tanzania</a:t>
            </a:r>
          </a:p>
          <a:p>
            <a:pPr marL="274320" indent="-274320">
              <a:spcBef>
                <a:spcPts val="580"/>
              </a:spcBef>
              <a:buFont typeface="Wingdings 2"/>
              <a:buChar char=""/>
              <a:defRPr/>
            </a:pPr>
            <a:r>
              <a:rPr lang="en-US" dirty="0">
                <a:latin typeface="Open Sans" charset="0"/>
                <a:ea typeface="Open Sans" charset="0"/>
                <a:cs typeface="Open Sans" charset="0"/>
              </a:rPr>
              <a:t>Written in C and C++</a:t>
            </a:r>
          </a:p>
          <a:p>
            <a:pPr marL="274320" indent="-274320">
              <a:spcBef>
                <a:spcPts val="580"/>
              </a:spcBef>
              <a:buFont typeface="Wingdings 2"/>
              <a:buChar char=""/>
              <a:defRPr/>
            </a:pPr>
            <a:r>
              <a:rPr lang="en-US" dirty="0">
                <a:latin typeface="Open Sans" charset="0"/>
                <a:ea typeface="Open Sans" charset="0"/>
                <a:cs typeface="Open Sans" charset="0"/>
              </a:rPr>
              <a:t>Works on many different platforms</a:t>
            </a:r>
          </a:p>
          <a:p>
            <a:pPr marL="274320" indent="-274320">
              <a:spcBef>
                <a:spcPts val="580"/>
              </a:spcBef>
              <a:buFont typeface="Wingdings 2"/>
              <a:buChar char=""/>
              <a:defRPr/>
            </a:pPr>
            <a:r>
              <a:rPr lang="en-US" dirty="0">
                <a:latin typeface="Open Sans" charset="0"/>
                <a:ea typeface="Open Sans" charset="0"/>
                <a:cs typeface="Open Sans" charset="0"/>
              </a:rPr>
              <a:t>Sun acquired MySQL AB in Jan 2008 for $1  billion dollars</a:t>
            </a:r>
          </a:p>
        </p:txBody>
      </p:sp>
    </p:spTree>
    <p:custDataLst>
      <p:tags r:id="rId1"/>
    </p:custDataLst>
    <p:extLst>
      <p:ext uri="{BB962C8B-B14F-4D97-AF65-F5344CB8AC3E}">
        <p14:creationId xmlns:p14="http://schemas.microsoft.com/office/powerpoint/2010/main" val="2655215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4572000" cy="400110"/>
          </a:xfrm>
          <a:prstGeom prst="rect">
            <a:avLst/>
          </a:prstGeom>
        </p:spPr>
        <p:txBody>
          <a:bodyPr>
            <a:spAutoFit/>
          </a:bodyPr>
          <a:lstStyle/>
          <a:p>
            <a:r>
              <a:rPr lang="en-US" sz="2000" dirty="0">
                <a:solidFill>
                  <a:srgbClr val="2E318E"/>
                </a:solidFill>
                <a:latin typeface="Open Sans" charset="0"/>
                <a:ea typeface="Open Sans" charset="0"/>
                <a:cs typeface="Open Sans" charset="0"/>
              </a:rPr>
              <a:t>More data…</a:t>
            </a:r>
          </a:p>
        </p:txBody>
      </p:sp>
      <p:graphicFrame>
        <p:nvGraphicFramePr>
          <p:cNvPr id="4" name="object 7">
            <a:extLst>
              <a:ext uri="{FF2B5EF4-FFF2-40B4-BE49-F238E27FC236}">
                <a16:creationId xmlns:a16="http://schemas.microsoft.com/office/drawing/2014/main" id="{559CBA0C-5ACA-485F-81E5-864456AB5096}"/>
              </a:ext>
            </a:extLst>
          </p:cNvPr>
          <p:cNvGraphicFramePr>
            <a:graphicFrameLocks noGrp="1"/>
          </p:cNvGraphicFramePr>
          <p:nvPr>
            <p:extLst>
              <p:ext uri="{D42A27DB-BD31-4B8C-83A1-F6EECF244321}">
                <p14:modId xmlns:p14="http://schemas.microsoft.com/office/powerpoint/2010/main" val="3178324506"/>
              </p:ext>
            </p:extLst>
          </p:nvPr>
        </p:nvGraphicFramePr>
        <p:xfrm>
          <a:off x="1089523" y="1022238"/>
          <a:ext cx="6842202" cy="3168360"/>
        </p:xfrm>
        <a:graphic>
          <a:graphicData uri="http://schemas.openxmlformats.org/drawingml/2006/table">
            <a:tbl>
              <a:tblPr firstRow="1" bandRow="1">
                <a:tableStyleId>{2D5ABB26-0587-4C30-8999-92F81FD0307C}</a:tableStyleId>
              </a:tblPr>
              <a:tblGrid>
                <a:gridCol w="956932">
                  <a:extLst>
                    <a:ext uri="{9D8B030D-6E8A-4147-A177-3AD203B41FA5}">
                      <a16:colId xmlns:a16="http://schemas.microsoft.com/office/drawing/2014/main" val="20000"/>
                    </a:ext>
                  </a:extLst>
                </a:gridCol>
                <a:gridCol w="809174">
                  <a:extLst>
                    <a:ext uri="{9D8B030D-6E8A-4147-A177-3AD203B41FA5}">
                      <a16:colId xmlns:a16="http://schemas.microsoft.com/office/drawing/2014/main" val="20001"/>
                    </a:ext>
                  </a:extLst>
                </a:gridCol>
                <a:gridCol w="955185">
                  <a:extLst>
                    <a:ext uri="{9D8B030D-6E8A-4147-A177-3AD203B41FA5}">
                      <a16:colId xmlns:a16="http://schemas.microsoft.com/office/drawing/2014/main" val="20002"/>
                    </a:ext>
                  </a:extLst>
                </a:gridCol>
                <a:gridCol w="1120727">
                  <a:extLst>
                    <a:ext uri="{9D8B030D-6E8A-4147-A177-3AD203B41FA5}">
                      <a16:colId xmlns:a16="http://schemas.microsoft.com/office/drawing/2014/main" val="20003"/>
                    </a:ext>
                  </a:extLst>
                </a:gridCol>
                <a:gridCol w="1413841">
                  <a:extLst>
                    <a:ext uri="{9D8B030D-6E8A-4147-A177-3AD203B41FA5}">
                      <a16:colId xmlns:a16="http://schemas.microsoft.com/office/drawing/2014/main" val="20004"/>
                    </a:ext>
                  </a:extLst>
                </a:gridCol>
                <a:gridCol w="1586343">
                  <a:extLst>
                    <a:ext uri="{9D8B030D-6E8A-4147-A177-3AD203B41FA5}">
                      <a16:colId xmlns:a16="http://schemas.microsoft.com/office/drawing/2014/main" val="20005"/>
                    </a:ext>
                  </a:extLst>
                </a:gridCol>
              </a:tblGrid>
              <a:tr h="376826">
                <a:tc>
                  <a:txBody>
                    <a:bodyPr/>
                    <a:lstStyle/>
                    <a:p>
                      <a:pPr marL="91440">
                        <a:lnSpc>
                          <a:spcPct val="100000"/>
                        </a:lnSpc>
                        <a:spcBef>
                          <a:spcPts val="1010"/>
                        </a:spcBef>
                      </a:pPr>
                      <a:r>
                        <a:rPr sz="1700" b="1" spc="-5" dirty="0">
                          <a:solidFill>
                            <a:srgbClr val="000079"/>
                          </a:solidFill>
                          <a:latin typeface="Arial"/>
                          <a:cs typeface="Arial"/>
                        </a:rPr>
                        <a:t>name</a:t>
                      </a:r>
                      <a:endParaRPr sz="1700">
                        <a:latin typeface="Arial"/>
                        <a:cs typeface="Arial"/>
                      </a:endParaRPr>
                    </a:p>
                  </a:txBody>
                  <a:tcPr marL="0" marR="0" marT="12823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2075">
                        <a:lnSpc>
                          <a:spcPct val="100000"/>
                        </a:lnSpc>
                        <a:spcBef>
                          <a:spcPts val="1010"/>
                        </a:spcBef>
                      </a:pPr>
                      <a:r>
                        <a:rPr sz="1700" b="1" spc="-5" dirty="0">
                          <a:solidFill>
                            <a:srgbClr val="000079"/>
                          </a:solidFill>
                          <a:latin typeface="Arial"/>
                          <a:cs typeface="Arial"/>
                        </a:rPr>
                        <a:t>owner</a:t>
                      </a:r>
                      <a:endParaRPr sz="1700">
                        <a:latin typeface="Arial"/>
                        <a:cs typeface="Arial"/>
                      </a:endParaRPr>
                    </a:p>
                  </a:txBody>
                  <a:tcPr marL="0" marR="0" marT="12823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1010"/>
                        </a:spcBef>
                      </a:pPr>
                      <a:r>
                        <a:rPr sz="1700" b="1" spc="-5" dirty="0">
                          <a:solidFill>
                            <a:srgbClr val="000079"/>
                          </a:solidFill>
                          <a:latin typeface="Arial"/>
                          <a:cs typeface="Arial"/>
                        </a:rPr>
                        <a:t>species</a:t>
                      </a:r>
                      <a:endParaRPr sz="1700" dirty="0">
                        <a:latin typeface="Arial"/>
                        <a:cs typeface="Arial"/>
                      </a:endParaRPr>
                    </a:p>
                  </a:txBody>
                  <a:tcPr marL="0" marR="0" marT="12823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1010"/>
                        </a:spcBef>
                      </a:pPr>
                      <a:r>
                        <a:rPr lang="en-IN" sz="1700" b="1" spc="-10" dirty="0">
                          <a:solidFill>
                            <a:srgbClr val="000079"/>
                          </a:solidFill>
                          <a:latin typeface="Arial"/>
                          <a:cs typeface="Arial"/>
                        </a:rPr>
                        <a:t>gender</a:t>
                      </a:r>
                      <a:endParaRPr sz="1700" dirty="0">
                        <a:latin typeface="Arial"/>
                        <a:cs typeface="Arial"/>
                      </a:endParaRPr>
                    </a:p>
                  </a:txBody>
                  <a:tcPr marL="0" marR="0" marT="12823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0805">
                        <a:lnSpc>
                          <a:spcPct val="100000"/>
                        </a:lnSpc>
                        <a:spcBef>
                          <a:spcPts val="1010"/>
                        </a:spcBef>
                      </a:pPr>
                      <a:r>
                        <a:rPr sz="1700" b="1" spc="-5" dirty="0">
                          <a:solidFill>
                            <a:srgbClr val="000079"/>
                          </a:solidFill>
                          <a:latin typeface="Arial"/>
                          <a:cs typeface="Arial"/>
                        </a:rPr>
                        <a:t>birth</a:t>
                      </a:r>
                      <a:endParaRPr sz="1700">
                        <a:latin typeface="Arial"/>
                        <a:cs typeface="Arial"/>
                      </a:endParaRPr>
                    </a:p>
                  </a:txBody>
                  <a:tcPr marL="0" marR="0" marT="12823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0805">
                        <a:lnSpc>
                          <a:spcPct val="100000"/>
                        </a:lnSpc>
                        <a:spcBef>
                          <a:spcPts val="1010"/>
                        </a:spcBef>
                      </a:pPr>
                      <a:r>
                        <a:rPr sz="1700" b="1" spc="-5" dirty="0">
                          <a:solidFill>
                            <a:srgbClr val="000079"/>
                          </a:solidFill>
                          <a:latin typeface="Arial"/>
                          <a:cs typeface="Arial"/>
                        </a:rPr>
                        <a:t>death</a:t>
                      </a:r>
                      <a:endParaRPr sz="1700">
                        <a:latin typeface="Arial"/>
                        <a:cs typeface="Arial"/>
                      </a:endParaRPr>
                    </a:p>
                  </a:txBody>
                  <a:tcPr marL="0" marR="0" marT="12823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extLst>
                  <a:ext uri="{0D108BD9-81ED-4DB2-BD59-A6C34878D82A}">
                    <a16:rowId xmlns:a16="http://schemas.microsoft.com/office/drawing/2014/main" val="10000"/>
                  </a:ext>
                </a:extLst>
              </a:tr>
              <a:tr h="330235">
                <a:tc>
                  <a:txBody>
                    <a:bodyPr/>
                    <a:lstStyle/>
                    <a:p>
                      <a:pPr marL="91440">
                        <a:lnSpc>
                          <a:spcPct val="100000"/>
                        </a:lnSpc>
                        <a:spcBef>
                          <a:spcPts val="825"/>
                        </a:spcBef>
                      </a:pPr>
                      <a:r>
                        <a:rPr sz="1600" b="1" spc="-5" dirty="0">
                          <a:latin typeface="Arial"/>
                          <a:cs typeface="Arial"/>
                        </a:rPr>
                        <a:t>Fluffy</a:t>
                      </a:r>
                      <a:endParaRPr sz="1600" dirty="0">
                        <a:latin typeface="Arial"/>
                        <a:cs typeface="Arial"/>
                      </a:endParaRPr>
                    </a:p>
                  </a:txBody>
                  <a:tcPr marL="0" marR="0" marT="104743"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2075">
                        <a:lnSpc>
                          <a:spcPct val="100000"/>
                        </a:lnSpc>
                        <a:spcBef>
                          <a:spcPts val="825"/>
                        </a:spcBef>
                      </a:pPr>
                      <a:r>
                        <a:rPr sz="1600" b="1" spc="-5" dirty="0">
                          <a:latin typeface="Arial"/>
                          <a:cs typeface="Arial"/>
                        </a:rPr>
                        <a:t>Harold</a:t>
                      </a:r>
                      <a:endParaRPr sz="1600">
                        <a:latin typeface="Arial"/>
                        <a:cs typeface="Arial"/>
                      </a:endParaRPr>
                    </a:p>
                  </a:txBody>
                  <a:tcPr marL="0" marR="0" marT="104743"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25"/>
                        </a:spcBef>
                      </a:pPr>
                      <a:r>
                        <a:rPr sz="1600" b="1" spc="-10" dirty="0">
                          <a:latin typeface="Arial"/>
                          <a:cs typeface="Arial"/>
                        </a:rPr>
                        <a:t>cat</a:t>
                      </a:r>
                      <a:endParaRPr sz="1600">
                        <a:latin typeface="Arial"/>
                        <a:cs typeface="Arial"/>
                      </a:endParaRPr>
                    </a:p>
                  </a:txBody>
                  <a:tcPr marL="0" marR="0" marT="104743"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25"/>
                        </a:spcBef>
                      </a:pPr>
                      <a:r>
                        <a:rPr sz="1600" b="1" dirty="0">
                          <a:latin typeface="Arial"/>
                          <a:cs typeface="Arial"/>
                        </a:rPr>
                        <a:t>f</a:t>
                      </a:r>
                      <a:endParaRPr sz="1600">
                        <a:latin typeface="Arial"/>
                        <a:cs typeface="Arial"/>
                      </a:endParaRPr>
                    </a:p>
                  </a:txBody>
                  <a:tcPr marL="0" marR="0" marT="104743"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0805">
                        <a:lnSpc>
                          <a:spcPct val="100000"/>
                        </a:lnSpc>
                        <a:spcBef>
                          <a:spcPts val="825"/>
                        </a:spcBef>
                      </a:pPr>
                      <a:r>
                        <a:rPr sz="1600" b="1" spc="-10" dirty="0">
                          <a:latin typeface="Arial"/>
                          <a:cs typeface="Arial"/>
                        </a:rPr>
                        <a:t>1993-02-04</a:t>
                      </a:r>
                      <a:endParaRPr sz="1600">
                        <a:latin typeface="Arial"/>
                        <a:cs typeface="Arial"/>
                      </a:endParaRPr>
                    </a:p>
                  </a:txBody>
                  <a:tcPr marL="0" marR="0" marT="104743"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extLst>
                  <a:ext uri="{0D108BD9-81ED-4DB2-BD59-A6C34878D82A}">
                    <a16:rowId xmlns:a16="http://schemas.microsoft.com/office/drawing/2014/main" val="10001"/>
                  </a:ext>
                </a:extLst>
              </a:tr>
              <a:tr h="329780">
                <a:tc>
                  <a:txBody>
                    <a:bodyPr/>
                    <a:lstStyle/>
                    <a:p>
                      <a:pPr marL="91440">
                        <a:lnSpc>
                          <a:spcPct val="100000"/>
                        </a:lnSpc>
                        <a:spcBef>
                          <a:spcPts val="819"/>
                        </a:spcBef>
                      </a:pPr>
                      <a:r>
                        <a:rPr sz="1600" b="1" spc="-5" dirty="0">
                          <a:latin typeface="Arial"/>
                          <a:cs typeface="Arial"/>
                        </a:rPr>
                        <a:t>Claws</a:t>
                      </a:r>
                      <a:endParaRPr sz="1600">
                        <a:latin typeface="Arial"/>
                        <a:cs typeface="Arial"/>
                      </a:endParaRPr>
                    </a:p>
                  </a:txBody>
                  <a:tcPr marL="0" marR="0" marT="1041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2075">
                        <a:lnSpc>
                          <a:spcPct val="100000"/>
                        </a:lnSpc>
                        <a:spcBef>
                          <a:spcPts val="819"/>
                        </a:spcBef>
                      </a:pPr>
                      <a:r>
                        <a:rPr sz="1600" b="1" spc="-5" dirty="0">
                          <a:latin typeface="Arial"/>
                          <a:cs typeface="Arial"/>
                        </a:rPr>
                        <a:t>Gwen</a:t>
                      </a:r>
                      <a:endParaRPr sz="1600">
                        <a:latin typeface="Arial"/>
                        <a:cs typeface="Arial"/>
                      </a:endParaRPr>
                    </a:p>
                  </a:txBody>
                  <a:tcPr marL="0" marR="0" marT="1041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19"/>
                        </a:spcBef>
                      </a:pPr>
                      <a:r>
                        <a:rPr sz="1600" b="1" spc="-10" dirty="0">
                          <a:latin typeface="Arial"/>
                          <a:cs typeface="Arial"/>
                        </a:rPr>
                        <a:t>cat</a:t>
                      </a:r>
                      <a:endParaRPr sz="1600">
                        <a:latin typeface="Arial"/>
                        <a:cs typeface="Arial"/>
                      </a:endParaRPr>
                    </a:p>
                  </a:txBody>
                  <a:tcPr marL="0" marR="0" marT="1041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19"/>
                        </a:spcBef>
                      </a:pPr>
                      <a:r>
                        <a:rPr sz="1600" b="1" dirty="0">
                          <a:latin typeface="Arial"/>
                          <a:cs typeface="Arial"/>
                        </a:rPr>
                        <a:t>m</a:t>
                      </a:r>
                      <a:endParaRPr sz="1600">
                        <a:latin typeface="Arial"/>
                        <a:cs typeface="Arial"/>
                      </a:endParaRPr>
                    </a:p>
                  </a:txBody>
                  <a:tcPr marL="0" marR="0" marT="1041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0805">
                        <a:lnSpc>
                          <a:spcPct val="100000"/>
                        </a:lnSpc>
                        <a:spcBef>
                          <a:spcPts val="819"/>
                        </a:spcBef>
                      </a:pPr>
                      <a:r>
                        <a:rPr sz="1600" b="1" spc="-10" dirty="0">
                          <a:latin typeface="Arial"/>
                          <a:cs typeface="Arial"/>
                        </a:rPr>
                        <a:t>1994-03-17</a:t>
                      </a:r>
                      <a:endParaRPr sz="1600">
                        <a:latin typeface="Arial"/>
                        <a:cs typeface="Arial"/>
                      </a:endParaRPr>
                    </a:p>
                  </a:txBody>
                  <a:tcPr marL="0" marR="0" marT="1041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extLst>
                  <a:ext uri="{0D108BD9-81ED-4DB2-BD59-A6C34878D82A}">
                    <a16:rowId xmlns:a16="http://schemas.microsoft.com/office/drawing/2014/main" val="10002"/>
                  </a:ext>
                </a:extLst>
              </a:tr>
              <a:tr h="329780">
                <a:tc>
                  <a:txBody>
                    <a:bodyPr/>
                    <a:lstStyle/>
                    <a:p>
                      <a:pPr marL="91440">
                        <a:lnSpc>
                          <a:spcPct val="100000"/>
                        </a:lnSpc>
                        <a:spcBef>
                          <a:spcPts val="819"/>
                        </a:spcBef>
                      </a:pPr>
                      <a:r>
                        <a:rPr sz="1600" b="1" spc="-5" dirty="0">
                          <a:latin typeface="Arial"/>
                          <a:cs typeface="Arial"/>
                        </a:rPr>
                        <a:t>Buffy</a:t>
                      </a:r>
                      <a:endParaRPr sz="1600">
                        <a:latin typeface="Arial"/>
                        <a:cs typeface="Arial"/>
                      </a:endParaRPr>
                    </a:p>
                  </a:txBody>
                  <a:tcPr marL="0" marR="0" marT="1041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2075">
                        <a:lnSpc>
                          <a:spcPct val="100000"/>
                        </a:lnSpc>
                        <a:spcBef>
                          <a:spcPts val="819"/>
                        </a:spcBef>
                      </a:pPr>
                      <a:r>
                        <a:rPr sz="1600" b="1" spc="-5" dirty="0">
                          <a:latin typeface="Arial"/>
                          <a:cs typeface="Arial"/>
                        </a:rPr>
                        <a:t>Harold</a:t>
                      </a:r>
                      <a:endParaRPr sz="1600">
                        <a:latin typeface="Arial"/>
                        <a:cs typeface="Arial"/>
                      </a:endParaRPr>
                    </a:p>
                  </a:txBody>
                  <a:tcPr marL="0" marR="0" marT="1041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19"/>
                        </a:spcBef>
                      </a:pPr>
                      <a:r>
                        <a:rPr sz="1600" b="1" spc="-5" dirty="0">
                          <a:latin typeface="Arial"/>
                          <a:cs typeface="Arial"/>
                        </a:rPr>
                        <a:t>dog</a:t>
                      </a:r>
                      <a:endParaRPr sz="1600">
                        <a:latin typeface="Arial"/>
                        <a:cs typeface="Arial"/>
                      </a:endParaRPr>
                    </a:p>
                  </a:txBody>
                  <a:tcPr marL="0" marR="0" marT="1041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19"/>
                        </a:spcBef>
                      </a:pPr>
                      <a:r>
                        <a:rPr sz="1600" b="1" dirty="0">
                          <a:latin typeface="Arial"/>
                          <a:cs typeface="Arial"/>
                        </a:rPr>
                        <a:t>f</a:t>
                      </a:r>
                      <a:endParaRPr sz="1600">
                        <a:latin typeface="Arial"/>
                        <a:cs typeface="Arial"/>
                      </a:endParaRPr>
                    </a:p>
                  </a:txBody>
                  <a:tcPr marL="0" marR="0" marT="1041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0805">
                        <a:lnSpc>
                          <a:spcPct val="100000"/>
                        </a:lnSpc>
                        <a:spcBef>
                          <a:spcPts val="819"/>
                        </a:spcBef>
                      </a:pPr>
                      <a:r>
                        <a:rPr sz="1600" b="1" spc="-10" dirty="0">
                          <a:latin typeface="Arial"/>
                          <a:cs typeface="Arial"/>
                        </a:rPr>
                        <a:t>1989-05-13</a:t>
                      </a:r>
                      <a:endParaRPr sz="1600">
                        <a:latin typeface="Arial"/>
                        <a:cs typeface="Arial"/>
                      </a:endParaRPr>
                    </a:p>
                  </a:txBody>
                  <a:tcPr marL="0" marR="0" marT="1041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extLst>
                  <a:ext uri="{0D108BD9-81ED-4DB2-BD59-A6C34878D82A}">
                    <a16:rowId xmlns:a16="http://schemas.microsoft.com/office/drawing/2014/main" val="10003"/>
                  </a:ext>
                </a:extLst>
              </a:tr>
              <a:tr h="329779">
                <a:tc>
                  <a:txBody>
                    <a:bodyPr/>
                    <a:lstStyle/>
                    <a:p>
                      <a:pPr marL="91440">
                        <a:lnSpc>
                          <a:spcPct val="100000"/>
                        </a:lnSpc>
                        <a:spcBef>
                          <a:spcPts val="810"/>
                        </a:spcBef>
                      </a:pPr>
                      <a:r>
                        <a:rPr sz="1600" b="1" spc="-5" dirty="0">
                          <a:latin typeface="Arial"/>
                          <a:cs typeface="Arial"/>
                        </a:rPr>
                        <a:t>Fang</a:t>
                      </a:r>
                      <a:endParaRPr sz="1600">
                        <a:latin typeface="Arial"/>
                        <a:cs typeface="Arial"/>
                      </a:endParaRPr>
                    </a:p>
                  </a:txBody>
                  <a:tcPr marL="0" marR="0" marT="102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2075">
                        <a:lnSpc>
                          <a:spcPct val="100000"/>
                        </a:lnSpc>
                        <a:spcBef>
                          <a:spcPts val="810"/>
                        </a:spcBef>
                      </a:pPr>
                      <a:r>
                        <a:rPr sz="1600" b="1" spc="-5" dirty="0">
                          <a:latin typeface="Arial"/>
                          <a:cs typeface="Arial"/>
                        </a:rPr>
                        <a:t>Benny</a:t>
                      </a:r>
                      <a:endParaRPr sz="1600">
                        <a:latin typeface="Arial"/>
                        <a:cs typeface="Arial"/>
                      </a:endParaRPr>
                    </a:p>
                  </a:txBody>
                  <a:tcPr marL="0" marR="0" marT="102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10"/>
                        </a:spcBef>
                      </a:pPr>
                      <a:r>
                        <a:rPr sz="1600" b="1" spc="-5" dirty="0">
                          <a:latin typeface="Arial"/>
                          <a:cs typeface="Arial"/>
                        </a:rPr>
                        <a:t>dog</a:t>
                      </a:r>
                      <a:endParaRPr sz="1600">
                        <a:latin typeface="Arial"/>
                        <a:cs typeface="Arial"/>
                      </a:endParaRPr>
                    </a:p>
                  </a:txBody>
                  <a:tcPr marL="0" marR="0" marT="102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10"/>
                        </a:spcBef>
                      </a:pPr>
                      <a:r>
                        <a:rPr sz="1600" b="1" dirty="0">
                          <a:latin typeface="Arial"/>
                          <a:cs typeface="Arial"/>
                        </a:rPr>
                        <a:t>m</a:t>
                      </a:r>
                      <a:endParaRPr sz="1600">
                        <a:latin typeface="Arial"/>
                        <a:cs typeface="Arial"/>
                      </a:endParaRPr>
                    </a:p>
                  </a:txBody>
                  <a:tcPr marL="0" marR="0" marT="102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0805">
                        <a:lnSpc>
                          <a:spcPct val="100000"/>
                        </a:lnSpc>
                        <a:spcBef>
                          <a:spcPts val="810"/>
                        </a:spcBef>
                      </a:pPr>
                      <a:r>
                        <a:rPr sz="1600" b="1" spc="-10" dirty="0">
                          <a:latin typeface="Arial"/>
                          <a:cs typeface="Arial"/>
                        </a:rPr>
                        <a:t>1990-08-27</a:t>
                      </a:r>
                      <a:endParaRPr sz="1600">
                        <a:latin typeface="Arial"/>
                        <a:cs typeface="Arial"/>
                      </a:endParaRPr>
                    </a:p>
                  </a:txBody>
                  <a:tcPr marL="0" marR="0" marT="102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extLst>
                  <a:ext uri="{0D108BD9-81ED-4DB2-BD59-A6C34878D82A}">
                    <a16:rowId xmlns:a16="http://schemas.microsoft.com/office/drawing/2014/main" val="10004"/>
                  </a:ext>
                </a:extLst>
              </a:tr>
              <a:tr h="330235">
                <a:tc>
                  <a:txBody>
                    <a:bodyPr/>
                    <a:lstStyle/>
                    <a:p>
                      <a:pPr marL="91440">
                        <a:lnSpc>
                          <a:spcPct val="100000"/>
                        </a:lnSpc>
                        <a:spcBef>
                          <a:spcPts val="820"/>
                        </a:spcBef>
                      </a:pPr>
                      <a:r>
                        <a:rPr sz="1600" b="1" spc="-5" dirty="0">
                          <a:latin typeface="Arial"/>
                          <a:cs typeface="Arial"/>
                        </a:rPr>
                        <a:t>Bowser</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2075">
                        <a:lnSpc>
                          <a:spcPct val="100000"/>
                        </a:lnSpc>
                        <a:spcBef>
                          <a:spcPts val="820"/>
                        </a:spcBef>
                      </a:pPr>
                      <a:r>
                        <a:rPr sz="1600" b="1" spc="-5" dirty="0">
                          <a:latin typeface="Arial"/>
                          <a:cs typeface="Arial"/>
                        </a:rPr>
                        <a:t>Diane</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20"/>
                        </a:spcBef>
                      </a:pPr>
                      <a:r>
                        <a:rPr sz="1600" b="1" spc="-5" dirty="0">
                          <a:latin typeface="Arial"/>
                          <a:cs typeface="Arial"/>
                        </a:rPr>
                        <a:t>dog</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20"/>
                        </a:spcBef>
                      </a:pPr>
                      <a:r>
                        <a:rPr sz="1600" b="1" dirty="0">
                          <a:latin typeface="Arial"/>
                          <a:cs typeface="Arial"/>
                        </a:rPr>
                        <a:t>m</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0805">
                        <a:lnSpc>
                          <a:spcPct val="100000"/>
                        </a:lnSpc>
                        <a:spcBef>
                          <a:spcPts val="820"/>
                        </a:spcBef>
                      </a:pPr>
                      <a:r>
                        <a:rPr sz="1600" b="1" spc="-10" dirty="0">
                          <a:latin typeface="Arial"/>
                          <a:cs typeface="Arial"/>
                        </a:rPr>
                        <a:t>1998-08-31</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0805">
                        <a:lnSpc>
                          <a:spcPct val="100000"/>
                        </a:lnSpc>
                        <a:spcBef>
                          <a:spcPts val="820"/>
                        </a:spcBef>
                      </a:pPr>
                      <a:r>
                        <a:rPr sz="1600" b="1" spc="-10" dirty="0">
                          <a:latin typeface="Arial"/>
                          <a:cs typeface="Arial"/>
                        </a:rPr>
                        <a:t>1995-07-29</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extLst>
                  <a:ext uri="{0D108BD9-81ED-4DB2-BD59-A6C34878D82A}">
                    <a16:rowId xmlns:a16="http://schemas.microsoft.com/office/drawing/2014/main" val="10005"/>
                  </a:ext>
                </a:extLst>
              </a:tr>
              <a:tr h="330236">
                <a:tc>
                  <a:txBody>
                    <a:bodyPr/>
                    <a:lstStyle/>
                    <a:p>
                      <a:pPr marL="91440">
                        <a:lnSpc>
                          <a:spcPct val="100000"/>
                        </a:lnSpc>
                        <a:spcBef>
                          <a:spcPts val="815"/>
                        </a:spcBef>
                      </a:pPr>
                      <a:r>
                        <a:rPr sz="1600" b="1" spc="-5" dirty="0">
                          <a:latin typeface="Arial"/>
                          <a:cs typeface="Arial"/>
                        </a:rPr>
                        <a:t>Chirpy</a:t>
                      </a:r>
                      <a:endParaRPr sz="1600">
                        <a:latin typeface="Arial"/>
                        <a:cs typeface="Arial"/>
                      </a:endParaRPr>
                    </a:p>
                  </a:txBody>
                  <a:tcPr marL="0" marR="0" marT="10347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2075">
                        <a:lnSpc>
                          <a:spcPct val="100000"/>
                        </a:lnSpc>
                        <a:spcBef>
                          <a:spcPts val="815"/>
                        </a:spcBef>
                      </a:pPr>
                      <a:r>
                        <a:rPr sz="1600" b="1" spc="-5" dirty="0">
                          <a:latin typeface="Arial"/>
                          <a:cs typeface="Arial"/>
                        </a:rPr>
                        <a:t>Gwen</a:t>
                      </a:r>
                      <a:endParaRPr sz="1600">
                        <a:latin typeface="Arial"/>
                        <a:cs typeface="Arial"/>
                      </a:endParaRPr>
                    </a:p>
                  </a:txBody>
                  <a:tcPr marL="0" marR="0" marT="10347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15"/>
                        </a:spcBef>
                      </a:pPr>
                      <a:r>
                        <a:rPr sz="1600" b="1" spc="-5" dirty="0">
                          <a:latin typeface="Arial"/>
                          <a:cs typeface="Arial"/>
                        </a:rPr>
                        <a:t>bird</a:t>
                      </a:r>
                      <a:endParaRPr sz="1600">
                        <a:latin typeface="Arial"/>
                        <a:cs typeface="Arial"/>
                      </a:endParaRPr>
                    </a:p>
                  </a:txBody>
                  <a:tcPr marL="0" marR="0" marT="10347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15"/>
                        </a:spcBef>
                      </a:pPr>
                      <a:r>
                        <a:rPr sz="1600" b="1" dirty="0">
                          <a:latin typeface="Arial"/>
                          <a:cs typeface="Arial"/>
                        </a:rPr>
                        <a:t>f</a:t>
                      </a:r>
                      <a:endParaRPr sz="1600">
                        <a:latin typeface="Arial"/>
                        <a:cs typeface="Arial"/>
                      </a:endParaRPr>
                    </a:p>
                  </a:txBody>
                  <a:tcPr marL="0" marR="0" marT="10347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0805">
                        <a:lnSpc>
                          <a:spcPct val="100000"/>
                        </a:lnSpc>
                        <a:spcBef>
                          <a:spcPts val="815"/>
                        </a:spcBef>
                      </a:pPr>
                      <a:r>
                        <a:rPr sz="1600" b="1" spc="-10" dirty="0">
                          <a:latin typeface="Arial"/>
                          <a:cs typeface="Arial"/>
                        </a:rPr>
                        <a:t>1998-09-11</a:t>
                      </a:r>
                      <a:endParaRPr sz="1600">
                        <a:latin typeface="Arial"/>
                        <a:cs typeface="Arial"/>
                      </a:endParaRPr>
                    </a:p>
                  </a:txBody>
                  <a:tcPr marL="0" marR="0" marT="10347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extLst>
                  <a:ext uri="{0D108BD9-81ED-4DB2-BD59-A6C34878D82A}">
                    <a16:rowId xmlns:a16="http://schemas.microsoft.com/office/drawing/2014/main" val="10006"/>
                  </a:ext>
                </a:extLst>
              </a:tr>
              <a:tr h="328866">
                <a:tc>
                  <a:txBody>
                    <a:bodyPr/>
                    <a:lstStyle/>
                    <a:p>
                      <a:pPr marL="91440">
                        <a:lnSpc>
                          <a:spcPct val="100000"/>
                        </a:lnSpc>
                        <a:spcBef>
                          <a:spcPts val="810"/>
                        </a:spcBef>
                      </a:pPr>
                      <a:r>
                        <a:rPr sz="1600" b="1" spc="-5" dirty="0">
                          <a:latin typeface="Arial"/>
                          <a:cs typeface="Arial"/>
                        </a:rPr>
                        <a:t>Whistler</a:t>
                      </a:r>
                      <a:endParaRPr sz="1600">
                        <a:latin typeface="Arial"/>
                        <a:cs typeface="Arial"/>
                      </a:endParaRPr>
                    </a:p>
                  </a:txBody>
                  <a:tcPr marL="0" marR="0" marT="102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2075">
                        <a:lnSpc>
                          <a:spcPct val="100000"/>
                        </a:lnSpc>
                        <a:spcBef>
                          <a:spcPts val="810"/>
                        </a:spcBef>
                      </a:pPr>
                      <a:r>
                        <a:rPr sz="1600" b="1" spc="-5" dirty="0">
                          <a:latin typeface="Arial"/>
                          <a:cs typeface="Arial"/>
                        </a:rPr>
                        <a:t>Gwen</a:t>
                      </a:r>
                      <a:endParaRPr sz="1600">
                        <a:latin typeface="Arial"/>
                        <a:cs typeface="Arial"/>
                      </a:endParaRPr>
                    </a:p>
                  </a:txBody>
                  <a:tcPr marL="0" marR="0" marT="102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10"/>
                        </a:spcBef>
                      </a:pPr>
                      <a:r>
                        <a:rPr sz="1600" b="1" spc="-5" dirty="0">
                          <a:latin typeface="Arial"/>
                          <a:cs typeface="Arial"/>
                        </a:rPr>
                        <a:t>bird</a:t>
                      </a:r>
                      <a:endParaRPr sz="1600">
                        <a:latin typeface="Arial"/>
                        <a:cs typeface="Arial"/>
                      </a:endParaRPr>
                    </a:p>
                  </a:txBody>
                  <a:tcPr marL="0" marR="0" marT="102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0805">
                        <a:lnSpc>
                          <a:spcPct val="100000"/>
                        </a:lnSpc>
                        <a:spcBef>
                          <a:spcPts val="810"/>
                        </a:spcBef>
                      </a:pPr>
                      <a:r>
                        <a:rPr sz="1600" b="1" spc="-10" dirty="0">
                          <a:latin typeface="Arial"/>
                          <a:cs typeface="Arial"/>
                        </a:rPr>
                        <a:t>1997-12-09</a:t>
                      </a:r>
                      <a:endParaRPr sz="1600">
                        <a:latin typeface="Arial"/>
                        <a:cs typeface="Arial"/>
                      </a:endParaRPr>
                    </a:p>
                  </a:txBody>
                  <a:tcPr marL="0" marR="0" marT="102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a:lnSpc>
                          <a:spcPct val="100000"/>
                        </a:lnSpc>
                      </a:pPr>
                      <a:endParaRPr sz="17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extLst>
                  <a:ext uri="{0D108BD9-81ED-4DB2-BD59-A6C34878D82A}">
                    <a16:rowId xmlns:a16="http://schemas.microsoft.com/office/drawing/2014/main" val="10007"/>
                  </a:ext>
                </a:extLst>
              </a:tr>
              <a:tr h="329779">
                <a:tc>
                  <a:txBody>
                    <a:bodyPr/>
                    <a:lstStyle/>
                    <a:p>
                      <a:pPr marL="91440">
                        <a:lnSpc>
                          <a:spcPct val="100000"/>
                        </a:lnSpc>
                        <a:spcBef>
                          <a:spcPts val="820"/>
                        </a:spcBef>
                      </a:pPr>
                      <a:r>
                        <a:rPr sz="1600" b="1" spc="-5" dirty="0">
                          <a:latin typeface="Arial"/>
                          <a:cs typeface="Arial"/>
                        </a:rPr>
                        <a:t>Slim</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2075">
                        <a:lnSpc>
                          <a:spcPct val="100000"/>
                        </a:lnSpc>
                        <a:spcBef>
                          <a:spcPts val="820"/>
                        </a:spcBef>
                      </a:pPr>
                      <a:r>
                        <a:rPr sz="1600" b="1" spc="-5" dirty="0">
                          <a:latin typeface="Arial"/>
                          <a:cs typeface="Arial"/>
                        </a:rPr>
                        <a:t>Benny</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20"/>
                        </a:spcBef>
                      </a:pPr>
                      <a:r>
                        <a:rPr sz="1600" b="1" spc="-5" dirty="0">
                          <a:latin typeface="Arial"/>
                          <a:cs typeface="Arial"/>
                        </a:rPr>
                        <a:t>snake</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20"/>
                        </a:spcBef>
                      </a:pPr>
                      <a:r>
                        <a:rPr sz="1600" b="1" dirty="0">
                          <a:latin typeface="Arial"/>
                          <a:cs typeface="Arial"/>
                        </a:rPr>
                        <a:t>m</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0805">
                        <a:lnSpc>
                          <a:spcPct val="100000"/>
                        </a:lnSpc>
                        <a:spcBef>
                          <a:spcPts val="820"/>
                        </a:spcBef>
                      </a:pPr>
                      <a:r>
                        <a:rPr sz="1600" b="1" spc="-10" dirty="0">
                          <a:latin typeface="Arial"/>
                          <a:cs typeface="Arial"/>
                        </a:rPr>
                        <a:t>1996-04-29</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a:lnSpc>
                          <a:spcPct val="100000"/>
                        </a:lnSpc>
                      </a:pPr>
                      <a:endParaRPr sz="17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5130019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4572000" cy="1015663"/>
          </a:xfrm>
          <a:prstGeom prst="rect">
            <a:avLst/>
          </a:prstGeom>
        </p:spPr>
        <p:txBody>
          <a:bodyPr>
            <a:spAutoFit/>
          </a:bodyPr>
          <a:lstStyle/>
          <a:p>
            <a:r>
              <a:rPr lang="en-US" sz="2000" dirty="0">
                <a:solidFill>
                  <a:srgbClr val="2E318E"/>
                </a:solidFill>
                <a:latin typeface="Open Sans" charset="0"/>
                <a:ea typeface="Open Sans" charset="0"/>
                <a:cs typeface="Open Sans" charset="0"/>
              </a:rPr>
              <a:t>For each of the	examples</a:t>
            </a:r>
          </a:p>
          <a:p>
            <a:r>
              <a:rPr lang="en-US" sz="2000" dirty="0">
                <a:solidFill>
                  <a:srgbClr val="2E318E"/>
                </a:solidFill>
                <a:latin typeface="Open Sans" charset="0"/>
                <a:ea typeface="Open Sans" charset="0"/>
                <a:cs typeface="Open Sans" charset="0"/>
                <a:sym typeface="Montserrat"/>
              </a:rPr>
              <a:t>assume the following	set of data.</a:t>
            </a:r>
          </a:p>
          <a:p>
            <a:endParaRPr lang="en-US" sz="2000" dirty="0">
              <a:solidFill>
                <a:srgbClr val="2E318E"/>
              </a:solidFill>
              <a:latin typeface="Open Sans" charset="0"/>
              <a:ea typeface="Open Sans" charset="0"/>
              <a:cs typeface="Open Sans" charset="0"/>
              <a:sym typeface="Montserrat"/>
            </a:endParaRPr>
          </a:p>
        </p:txBody>
      </p:sp>
      <p:graphicFrame>
        <p:nvGraphicFramePr>
          <p:cNvPr id="5" name="object 7">
            <a:extLst>
              <a:ext uri="{FF2B5EF4-FFF2-40B4-BE49-F238E27FC236}">
                <a16:creationId xmlns:a16="http://schemas.microsoft.com/office/drawing/2014/main" id="{E3B6D01D-B88C-491B-A822-248FED2E28DE}"/>
              </a:ext>
            </a:extLst>
          </p:cNvPr>
          <p:cNvGraphicFramePr>
            <a:graphicFrameLocks noGrp="1"/>
          </p:cNvGraphicFramePr>
          <p:nvPr/>
        </p:nvGraphicFramePr>
        <p:xfrm>
          <a:off x="373063" y="1409455"/>
          <a:ext cx="6435138" cy="3482978"/>
        </p:xfrm>
        <a:graphic>
          <a:graphicData uri="http://schemas.openxmlformats.org/drawingml/2006/table">
            <a:tbl>
              <a:tblPr firstRow="1" bandRow="1">
                <a:tableStyleId>{2D5ABB26-0587-4C30-8999-92F81FD0307C}</a:tableStyleId>
              </a:tblPr>
              <a:tblGrid>
                <a:gridCol w="900001">
                  <a:extLst>
                    <a:ext uri="{9D8B030D-6E8A-4147-A177-3AD203B41FA5}">
                      <a16:colId xmlns:a16="http://schemas.microsoft.com/office/drawing/2014/main" val="20000"/>
                    </a:ext>
                  </a:extLst>
                </a:gridCol>
                <a:gridCol w="761034">
                  <a:extLst>
                    <a:ext uri="{9D8B030D-6E8A-4147-A177-3AD203B41FA5}">
                      <a16:colId xmlns:a16="http://schemas.microsoft.com/office/drawing/2014/main" val="20001"/>
                    </a:ext>
                  </a:extLst>
                </a:gridCol>
                <a:gridCol w="898358">
                  <a:extLst>
                    <a:ext uri="{9D8B030D-6E8A-4147-A177-3AD203B41FA5}">
                      <a16:colId xmlns:a16="http://schemas.microsoft.com/office/drawing/2014/main" val="20002"/>
                    </a:ext>
                  </a:extLst>
                </a:gridCol>
                <a:gridCol w="485836">
                  <a:extLst>
                    <a:ext uri="{9D8B030D-6E8A-4147-A177-3AD203B41FA5}">
                      <a16:colId xmlns:a16="http://schemas.microsoft.com/office/drawing/2014/main" val="20003"/>
                    </a:ext>
                  </a:extLst>
                </a:gridCol>
                <a:gridCol w="1658845">
                  <a:extLst>
                    <a:ext uri="{9D8B030D-6E8A-4147-A177-3AD203B41FA5}">
                      <a16:colId xmlns:a16="http://schemas.microsoft.com/office/drawing/2014/main" val="20004"/>
                    </a:ext>
                  </a:extLst>
                </a:gridCol>
                <a:gridCol w="1731064">
                  <a:extLst>
                    <a:ext uri="{9D8B030D-6E8A-4147-A177-3AD203B41FA5}">
                      <a16:colId xmlns:a16="http://schemas.microsoft.com/office/drawing/2014/main" val="20005"/>
                    </a:ext>
                  </a:extLst>
                </a:gridCol>
              </a:tblGrid>
              <a:tr h="405087">
                <a:tc>
                  <a:txBody>
                    <a:bodyPr/>
                    <a:lstStyle/>
                    <a:p>
                      <a:pPr marL="91440">
                        <a:lnSpc>
                          <a:spcPct val="100000"/>
                        </a:lnSpc>
                        <a:spcBef>
                          <a:spcPts val="1010"/>
                        </a:spcBef>
                      </a:pPr>
                      <a:r>
                        <a:rPr sz="1700" b="1" spc="-5" dirty="0">
                          <a:solidFill>
                            <a:srgbClr val="000079"/>
                          </a:solidFill>
                          <a:latin typeface="Arial"/>
                          <a:cs typeface="Arial"/>
                        </a:rPr>
                        <a:t>name</a:t>
                      </a:r>
                      <a:endParaRPr sz="1700" dirty="0">
                        <a:latin typeface="Arial"/>
                        <a:cs typeface="Arial"/>
                      </a:endParaRPr>
                    </a:p>
                  </a:txBody>
                  <a:tcPr marL="0" marR="0" marT="12823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2075">
                        <a:lnSpc>
                          <a:spcPct val="100000"/>
                        </a:lnSpc>
                        <a:spcBef>
                          <a:spcPts val="1010"/>
                        </a:spcBef>
                      </a:pPr>
                      <a:r>
                        <a:rPr sz="1700" b="1" spc="-5" dirty="0">
                          <a:solidFill>
                            <a:srgbClr val="000079"/>
                          </a:solidFill>
                          <a:latin typeface="Arial"/>
                          <a:cs typeface="Arial"/>
                        </a:rPr>
                        <a:t>owner</a:t>
                      </a:r>
                      <a:endParaRPr sz="1700">
                        <a:latin typeface="Arial"/>
                        <a:cs typeface="Arial"/>
                      </a:endParaRPr>
                    </a:p>
                  </a:txBody>
                  <a:tcPr marL="0" marR="0" marT="12823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1010"/>
                        </a:spcBef>
                      </a:pPr>
                      <a:r>
                        <a:rPr sz="1700" b="1" spc="-5" dirty="0">
                          <a:solidFill>
                            <a:srgbClr val="000079"/>
                          </a:solidFill>
                          <a:latin typeface="Arial"/>
                          <a:cs typeface="Arial"/>
                        </a:rPr>
                        <a:t>species</a:t>
                      </a:r>
                      <a:endParaRPr sz="1700">
                        <a:latin typeface="Arial"/>
                        <a:cs typeface="Arial"/>
                      </a:endParaRPr>
                    </a:p>
                  </a:txBody>
                  <a:tcPr marL="0" marR="0" marT="12823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1010"/>
                        </a:spcBef>
                      </a:pPr>
                      <a:r>
                        <a:rPr lang="en-IN" sz="1700" b="1" spc="-10" dirty="0">
                          <a:solidFill>
                            <a:srgbClr val="000079"/>
                          </a:solidFill>
                          <a:latin typeface="Arial"/>
                          <a:cs typeface="Arial"/>
                        </a:rPr>
                        <a:t>gender</a:t>
                      </a:r>
                      <a:endParaRPr sz="1700" dirty="0">
                        <a:latin typeface="Arial"/>
                        <a:cs typeface="Arial"/>
                      </a:endParaRPr>
                    </a:p>
                  </a:txBody>
                  <a:tcPr marL="0" marR="0" marT="12823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0805">
                        <a:lnSpc>
                          <a:spcPct val="100000"/>
                        </a:lnSpc>
                        <a:spcBef>
                          <a:spcPts val="1010"/>
                        </a:spcBef>
                      </a:pPr>
                      <a:r>
                        <a:rPr sz="1700" b="1" spc="-5" dirty="0">
                          <a:solidFill>
                            <a:srgbClr val="000079"/>
                          </a:solidFill>
                          <a:latin typeface="Arial"/>
                          <a:cs typeface="Arial"/>
                        </a:rPr>
                        <a:t>birth</a:t>
                      </a:r>
                      <a:endParaRPr sz="1700">
                        <a:latin typeface="Arial"/>
                        <a:cs typeface="Arial"/>
                      </a:endParaRPr>
                    </a:p>
                  </a:txBody>
                  <a:tcPr marL="0" marR="0" marT="12823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0805">
                        <a:lnSpc>
                          <a:spcPct val="100000"/>
                        </a:lnSpc>
                        <a:spcBef>
                          <a:spcPts val="1010"/>
                        </a:spcBef>
                      </a:pPr>
                      <a:r>
                        <a:rPr sz="1700" b="1" spc="-5" dirty="0">
                          <a:solidFill>
                            <a:srgbClr val="000079"/>
                          </a:solidFill>
                          <a:latin typeface="Arial"/>
                          <a:cs typeface="Arial"/>
                        </a:rPr>
                        <a:t>death</a:t>
                      </a:r>
                      <a:endParaRPr sz="1700">
                        <a:latin typeface="Arial"/>
                        <a:cs typeface="Arial"/>
                      </a:endParaRPr>
                    </a:p>
                  </a:txBody>
                  <a:tcPr marL="0" marR="0" marT="128231"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extLst>
                  <a:ext uri="{0D108BD9-81ED-4DB2-BD59-A6C34878D82A}">
                    <a16:rowId xmlns:a16="http://schemas.microsoft.com/office/drawing/2014/main" val="10000"/>
                  </a:ext>
                </a:extLst>
              </a:tr>
              <a:tr h="355002">
                <a:tc>
                  <a:txBody>
                    <a:bodyPr/>
                    <a:lstStyle/>
                    <a:p>
                      <a:pPr marL="91440">
                        <a:lnSpc>
                          <a:spcPct val="100000"/>
                        </a:lnSpc>
                        <a:spcBef>
                          <a:spcPts val="825"/>
                        </a:spcBef>
                      </a:pPr>
                      <a:r>
                        <a:rPr sz="1600" b="1" spc="-5" dirty="0">
                          <a:latin typeface="Arial"/>
                          <a:cs typeface="Arial"/>
                        </a:rPr>
                        <a:t>Fluffy</a:t>
                      </a:r>
                      <a:endParaRPr sz="1600">
                        <a:latin typeface="Arial"/>
                        <a:cs typeface="Arial"/>
                      </a:endParaRPr>
                    </a:p>
                  </a:txBody>
                  <a:tcPr marL="0" marR="0" marT="104743"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2075">
                        <a:lnSpc>
                          <a:spcPct val="100000"/>
                        </a:lnSpc>
                        <a:spcBef>
                          <a:spcPts val="825"/>
                        </a:spcBef>
                      </a:pPr>
                      <a:r>
                        <a:rPr sz="1600" b="1" spc="-5" dirty="0">
                          <a:latin typeface="Arial"/>
                          <a:cs typeface="Arial"/>
                        </a:rPr>
                        <a:t>Harold</a:t>
                      </a:r>
                      <a:endParaRPr sz="1600">
                        <a:latin typeface="Arial"/>
                        <a:cs typeface="Arial"/>
                      </a:endParaRPr>
                    </a:p>
                  </a:txBody>
                  <a:tcPr marL="0" marR="0" marT="104743"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25"/>
                        </a:spcBef>
                      </a:pPr>
                      <a:r>
                        <a:rPr sz="1600" b="1" spc="-10" dirty="0">
                          <a:latin typeface="Arial"/>
                          <a:cs typeface="Arial"/>
                        </a:rPr>
                        <a:t>cat</a:t>
                      </a:r>
                      <a:endParaRPr sz="1600">
                        <a:latin typeface="Arial"/>
                        <a:cs typeface="Arial"/>
                      </a:endParaRPr>
                    </a:p>
                  </a:txBody>
                  <a:tcPr marL="0" marR="0" marT="104743"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25"/>
                        </a:spcBef>
                      </a:pPr>
                      <a:r>
                        <a:rPr sz="1600" b="1" dirty="0">
                          <a:latin typeface="Arial"/>
                          <a:cs typeface="Arial"/>
                        </a:rPr>
                        <a:t>f</a:t>
                      </a:r>
                      <a:endParaRPr sz="1600">
                        <a:latin typeface="Arial"/>
                        <a:cs typeface="Arial"/>
                      </a:endParaRPr>
                    </a:p>
                  </a:txBody>
                  <a:tcPr marL="0" marR="0" marT="104743"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0805">
                        <a:lnSpc>
                          <a:spcPct val="100000"/>
                        </a:lnSpc>
                        <a:spcBef>
                          <a:spcPts val="825"/>
                        </a:spcBef>
                      </a:pPr>
                      <a:r>
                        <a:rPr sz="1600" b="1" spc="-10" dirty="0">
                          <a:latin typeface="Arial"/>
                          <a:cs typeface="Arial"/>
                        </a:rPr>
                        <a:t>1993-02-04</a:t>
                      </a:r>
                      <a:endParaRPr sz="1600">
                        <a:latin typeface="Arial"/>
                        <a:cs typeface="Arial"/>
                      </a:endParaRPr>
                    </a:p>
                  </a:txBody>
                  <a:tcPr marL="0" marR="0" marT="104743"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extLst>
                  <a:ext uri="{0D108BD9-81ED-4DB2-BD59-A6C34878D82A}">
                    <a16:rowId xmlns:a16="http://schemas.microsoft.com/office/drawing/2014/main" val="10001"/>
                  </a:ext>
                </a:extLst>
              </a:tr>
              <a:tr h="354513">
                <a:tc>
                  <a:txBody>
                    <a:bodyPr/>
                    <a:lstStyle/>
                    <a:p>
                      <a:pPr marL="91440">
                        <a:lnSpc>
                          <a:spcPct val="100000"/>
                        </a:lnSpc>
                        <a:spcBef>
                          <a:spcPts val="819"/>
                        </a:spcBef>
                      </a:pPr>
                      <a:r>
                        <a:rPr sz="1600" b="1" spc="-5" dirty="0">
                          <a:latin typeface="Arial"/>
                          <a:cs typeface="Arial"/>
                        </a:rPr>
                        <a:t>Claws</a:t>
                      </a:r>
                      <a:endParaRPr sz="1600">
                        <a:latin typeface="Arial"/>
                        <a:cs typeface="Arial"/>
                      </a:endParaRPr>
                    </a:p>
                  </a:txBody>
                  <a:tcPr marL="0" marR="0" marT="1041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2075">
                        <a:lnSpc>
                          <a:spcPct val="100000"/>
                        </a:lnSpc>
                        <a:spcBef>
                          <a:spcPts val="819"/>
                        </a:spcBef>
                      </a:pPr>
                      <a:r>
                        <a:rPr sz="1600" b="1" spc="-5" dirty="0">
                          <a:latin typeface="Arial"/>
                          <a:cs typeface="Arial"/>
                        </a:rPr>
                        <a:t>Gwen</a:t>
                      </a:r>
                      <a:endParaRPr sz="1600">
                        <a:latin typeface="Arial"/>
                        <a:cs typeface="Arial"/>
                      </a:endParaRPr>
                    </a:p>
                  </a:txBody>
                  <a:tcPr marL="0" marR="0" marT="1041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19"/>
                        </a:spcBef>
                      </a:pPr>
                      <a:r>
                        <a:rPr sz="1600" b="1" spc="-10" dirty="0">
                          <a:latin typeface="Arial"/>
                          <a:cs typeface="Arial"/>
                        </a:rPr>
                        <a:t>cat</a:t>
                      </a:r>
                      <a:endParaRPr sz="1600">
                        <a:latin typeface="Arial"/>
                        <a:cs typeface="Arial"/>
                      </a:endParaRPr>
                    </a:p>
                  </a:txBody>
                  <a:tcPr marL="0" marR="0" marT="1041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19"/>
                        </a:spcBef>
                      </a:pPr>
                      <a:r>
                        <a:rPr sz="1600" b="1" dirty="0">
                          <a:latin typeface="Arial"/>
                          <a:cs typeface="Arial"/>
                        </a:rPr>
                        <a:t>m</a:t>
                      </a:r>
                      <a:endParaRPr sz="1600">
                        <a:latin typeface="Arial"/>
                        <a:cs typeface="Arial"/>
                      </a:endParaRPr>
                    </a:p>
                  </a:txBody>
                  <a:tcPr marL="0" marR="0" marT="1041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0805">
                        <a:lnSpc>
                          <a:spcPct val="100000"/>
                        </a:lnSpc>
                        <a:spcBef>
                          <a:spcPts val="819"/>
                        </a:spcBef>
                      </a:pPr>
                      <a:r>
                        <a:rPr sz="1600" b="1" spc="-10" dirty="0">
                          <a:latin typeface="Arial"/>
                          <a:cs typeface="Arial"/>
                        </a:rPr>
                        <a:t>1994-03-17</a:t>
                      </a:r>
                      <a:endParaRPr sz="1600">
                        <a:latin typeface="Arial"/>
                        <a:cs typeface="Arial"/>
                      </a:endParaRPr>
                    </a:p>
                  </a:txBody>
                  <a:tcPr marL="0" marR="0" marT="104108"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extLst>
                  <a:ext uri="{0D108BD9-81ED-4DB2-BD59-A6C34878D82A}">
                    <a16:rowId xmlns:a16="http://schemas.microsoft.com/office/drawing/2014/main" val="10002"/>
                  </a:ext>
                </a:extLst>
              </a:tr>
              <a:tr h="354513">
                <a:tc>
                  <a:txBody>
                    <a:bodyPr/>
                    <a:lstStyle/>
                    <a:p>
                      <a:pPr marL="91440">
                        <a:lnSpc>
                          <a:spcPct val="100000"/>
                        </a:lnSpc>
                        <a:spcBef>
                          <a:spcPts val="820"/>
                        </a:spcBef>
                      </a:pPr>
                      <a:r>
                        <a:rPr sz="1600" b="1" spc="-5" dirty="0">
                          <a:latin typeface="Arial"/>
                          <a:cs typeface="Arial"/>
                        </a:rPr>
                        <a:t>Buffy</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2075">
                        <a:lnSpc>
                          <a:spcPct val="100000"/>
                        </a:lnSpc>
                        <a:spcBef>
                          <a:spcPts val="820"/>
                        </a:spcBef>
                      </a:pPr>
                      <a:r>
                        <a:rPr sz="1600" b="1" spc="-5" dirty="0">
                          <a:latin typeface="Arial"/>
                          <a:cs typeface="Arial"/>
                        </a:rPr>
                        <a:t>Harold</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20"/>
                        </a:spcBef>
                      </a:pPr>
                      <a:r>
                        <a:rPr sz="1600" b="1" spc="-5" dirty="0">
                          <a:latin typeface="Arial"/>
                          <a:cs typeface="Arial"/>
                        </a:rPr>
                        <a:t>dog</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20"/>
                        </a:spcBef>
                      </a:pPr>
                      <a:r>
                        <a:rPr sz="1600" b="1" dirty="0">
                          <a:latin typeface="Arial"/>
                          <a:cs typeface="Arial"/>
                        </a:rPr>
                        <a:t>f</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0805">
                        <a:lnSpc>
                          <a:spcPct val="100000"/>
                        </a:lnSpc>
                        <a:spcBef>
                          <a:spcPts val="820"/>
                        </a:spcBef>
                      </a:pPr>
                      <a:r>
                        <a:rPr sz="1600" b="1" spc="-10" dirty="0">
                          <a:latin typeface="Arial"/>
                          <a:cs typeface="Arial"/>
                        </a:rPr>
                        <a:t>1989-05-13</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extLst>
                  <a:ext uri="{0D108BD9-81ED-4DB2-BD59-A6C34878D82A}">
                    <a16:rowId xmlns:a16="http://schemas.microsoft.com/office/drawing/2014/main" val="10003"/>
                  </a:ext>
                </a:extLst>
              </a:tr>
              <a:tr h="354512">
                <a:tc>
                  <a:txBody>
                    <a:bodyPr/>
                    <a:lstStyle/>
                    <a:p>
                      <a:pPr marL="91440">
                        <a:lnSpc>
                          <a:spcPct val="100000"/>
                        </a:lnSpc>
                        <a:spcBef>
                          <a:spcPts val="810"/>
                        </a:spcBef>
                      </a:pPr>
                      <a:r>
                        <a:rPr sz="1600" b="1" spc="-5" dirty="0">
                          <a:latin typeface="Arial"/>
                          <a:cs typeface="Arial"/>
                        </a:rPr>
                        <a:t>Fang</a:t>
                      </a:r>
                      <a:endParaRPr sz="1600">
                        <a:latin typeface="Arial"/>
                        <a:cs typeface="Arial"/>
                      </a:endParaRPr>
                    </a:p>
                  </a:txBody>
                  <a:tcPr marL="0" marR="0" marT="102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2075">
                        <a:lnSpc>
                          <a:spcPct val="100000"/>
                        </a:lnSpc>
                        <a:spcBef>
                          <a:spcPts val="810"/>
                        </a:spcBef>
                      </a:pPr>
                      <a:r>
                        <a:rPr sz="1600" b="1" spc="-5" dirty="0">
                          <a:latin typeface="Arial"/>
                          <a:cs typeface="Arial"/>
                        </a:rPr>
                        <a:t>Benny</a:t>
                      </a:r>
                      <a:endParaRPr sz="1600">
                        <a:latin typeface="Arial"/>
                        <a:cs typeface="Arial"/>
                      </a:endParaRPr>
                    </a:p>
                  </a:txBody>
                  <a:tcPr marL="0" marR="0" marT="102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10"/>
                        </a:spcBef>
                      </a:pPr>
                      <a:r>
                        <a:rPr sz="1600" b="1" spc="-5" dirty="0">
                          <a:latin typeface="Arial"/>
                          <a:cs typeface="Arial"/>
                        </a:rPr>
                        <a:t>dog</a:t>
                      </a:r>
                      <a:endParaRPr sz="1600">
                        <a:latin typeface="Arial"/>
                        <a:cs typeface="Arial"/>
                      </a:endParaRPr>
                    </a:p>
                  </a:txBody>
                  <a:tcPr marL="0" marR="0" marT="102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10"/>
                        </a:spcBef>
                      </a:pPr>
                      <a:r>
                        <a:rPr sz="1600" b="1" dirty="0">
                          <a:latin typeface="Arial"/>
                          <a:cs typeface="Arial"/>
                        </a:rPr>
                        <a:t>m</a:t>
                      </a:r>
                      <a:endParaRPr sz="1600">
                        <a:latin typeface="Arial"/>
                        <a:cs typeface="Arial"/>
                      </a:endParaRPr>
                    </a:p>
                  </a:txBody>
                  <a:tcPr marL="0" marR="0" marT="102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0805">
                        <a:lnSpc>
                          <a:spcPct val="100000"/>
                        </a:lnSpc>
                        <a:spcBef>
                          <a:spcPts val="810"/>
                        </a:spcBef>
                      </a:pPr>
                      <a:r>
                        <a:rPr sz="1600" b="1" spc="-10" dirty="0">
                          <a:latin typeface="Arial"/>
                          <a:cs typeface="Arial"/>
                        </a:rPr>
                        <a:t>1990-08-27</a:t>
                      </a:r>
                      <a:endParaRPr sz="1600">
                        <a:latin typeface="Arial"/>
                        <a:cs typeface="Arial"/>
                      </a:endParaRPr>
                    </a:p>
                  </a:txBody>
                  <a:tcPr marL="0" marR="0" marT="102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extLst>
                  <a:ext uri="{0D108BD9-81ED-4DB2-BD59-A6C34878D82A}">
                    <a16:rowId xmlns:a16="http://schemas.microsoft.com/office/drawing/2014/main" val="10004"/>
                  </a:ext>
                </a:extLst>
              </a:tr>
              <a:tr h="355002">
                <a:tc>
                  <a:txBody>
                    <a:bodyPr/>
                    <a:lstStyle/>
                    <a:p>
                      <a:pPr marL="91440">
                        <a:lnSpc>
                          <a:spcPct val="100000"/>
                        </a:lnSpc>
                        <a:spcBef>
                          <a:spcPts val="820"/>
                        </a:spcBef>
                      </a:pPr>
                      <a:r>
                        <a:rPr sz="1600" b="1" spc="-5" dirty="0">
                          <a:latin typeface="Arial"/>
                          <a:cs typeface="Arial"/>
                        </a:rPr>
                        <a:t>Bowser</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2075">
                        <a:lnSpc>
                          <a:spcPct val="100000"/>
                        </a:lnSpc>
                        <a:spcBef>
                          <a:spcPts val="820"/>
                        </a:spcBef>
                      </a:pPr>
                      <a:r>
                        <a:rPr sz="1600" b="1" spc="-5" dirty="0">
                          <a:latin typeface="Arial"/>
                          <a:cs typeface="Arial"/>
                        </a:rPr>
                        <a:t>Diane</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20"/>
                        </a:spcBef>
                      </a:pPr>
                      <a:r>
                        <a:rPr sz="1600" b="1" spc="-5" dirty="0">
                          <a:latin typeface="Arial"/>
                          <a:cs typeface="Arial"/>
                        </a:rPr>
                        <a:t>dog</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20"/>
                        </a:spcBef>
                      </a:pPr>
                      <a:r>
                        <a:rPr sz="1600" b="1" dirty="0">
                          <a:latin typeface="Arial"/>
                          <a:cs typeface="Arial"/>
                        </a:rPr>
                        <a:t>m</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0805">
                        <a:lnSpc>
                          <a:spcPct val="100000"/>
                        </a:lnSpc>
                        <a:spcBef>
                          <a:spcPts val="820"/>
                        </a:spcBef>
                      </a:pPr>
                      <a:r>
                        <a:rPr sz="1600" b="1" spc="-10" dirty="0">
                          <a:latin typeface="Arial"/>
                          <a:cs typeface="Arial"/>
                        </a:rPr>
                        <a:t>1998-08-31</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0805">
                        <a:lnSpc>
                          <a:spcPct val="100000"/>
                        </a:lnSpc>
                        <a:spcBef>
                          <a:spcPts val="820"/>
                        </a:spcBef>
                      </a:pPr>
                      <a:r>
                        <a:rPr sz="1600" b="1" spc="-10" dirty="0">
                          <a:latin typeface="Arial"/>
                          <a:cs typeface="Arial"/>
                        </a:rPr>
                        <a:t>1995-07-29</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extLst>
                  <a:ext uri="{0D108BD9-81ED-4DB2-BD59-A6C34878D82A}">
                    <a16:rowId xmlns:a16="http://schemas.microsoft.com/office/drawing/2014/main" val="10005"/>
                  </a:ext>
                </a:extLst>
              </a:tr>
              <a:tr h="355003">
                <a:tc>
                  <a:txBody>
                    <a:bodyPr/>
                    <a:lstStyle/>
                    <a:p>
                      <a:pPr marL="91440">
                        <a:lnSpc>
                          <a:spcPct val="100000"/>
                        </a:lnSpc>
                        <a:spcBef>
                          <a:spcPts val="815"/>
                        </a:spcBef>
                      </a:pPr>
                      <a:r>
                        <a:rPr sz="1600" b="1" spc="-5" dirty="0">
                          <a:latin typeface="Arial"/>
                          <a:cs typeface="Arial"/>
                        </a:rPr>
                        <a:t>Chirpy</a:t>
                      </a:r>
                      <a:endParaRPr sz="1600">
                        <a:latin typeface="Arial"/>
                        <a:cs typeface="Arial"/>
                      </a:endParaRPr>
                    </a:p>
                  </a:txBody>
                  <a:tcPr marL="0" marR="0" marT="10347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2075">
                        <a:lnSpc>
                          <a:spcPct val="100000"/>
                        </a:lnSpc>
                        <a:spcBef>
                          <a:spcPts val="815"/>
                        </a:spcBef>
                      </a:pPr>
                      <a:r>
                        <a:rPr sz="1600" b="1" spc="-5" dirty="0">
                          <a:latin typeface="Arial"/>
                          <a:cs typeface="Arial"/>
                        </a:rPr>
                        <a:t>Gwen</a:t>
                      </a:r>
                      <a:endParaRPr sz="1600">
                        <a:latin typeface="Arial"/>
                        <a:cs typeface="Arial"/>
                      </a:endParaRPr>
                    </a:p>
                  </a:txBody>
                  <a:tcPr marL="0" marR="0" marT="10347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15"/>
                        </a:spcBef>
                      </a:pPr>
                      <a:r>
                        <a:rPr sz="1600" b="1" spc="-5" dirty="0">
                          <a:latin typeface="Arial"/>
                          <a:cs typeface="Arial"/>
                        </a:rPr>
                        <a:t>bird</a:t>
                      </a:r>
                      <a:endParaRPr sz="1600">
                        <a:latin typeface="Arial"/>
                        <a:cs typeface="Arial"/>
                      </a:endParaRPr>
                    </a:p>
                  </a:txBody>
                  <a:tcPr marL="0" marR="0" marT="10347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15"/>
                        </a:spcBef>
                      </a:pPr>
                      <a:r>
                        <a:rPr sz="1600" b="1" dirty="0">
                          <a:latin typeface="Arial"/>
                          <a:cs typeface="Arial"/>
                        </a:rPr>
                        <a:t>f</a:t>
                      </a:r>
                      <a:endParaRPr sz="1600">
                        <a:latin typeface="Arial"/>
                        <a:cs typeface="Arial"/>
                      </a:endParaRPr>
                    </a:p>
                  </a:txBody>
                  <a:tcPr marL="0" marR="0" marT="10347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0805">
                        <a:lnSpc>
                          <a:spcPct val="100000"/>
                        </a:lnSpc>
                        <a:spcBef>
                          <a:spcPts val="815"/>
                        </a:spcBef>
                      </a:pPr>
                      <a:r>
                        <a:rPr sz="1600" b="1" spc="-10" dirty="0">
                          <a:latin typeface="Arial"/>
                          <a:cs typeface="Arial"/>
                        </a:rPr>
                        <a:t>1998-09-11</a:t>
                      </a:r>
                      <a:endParaRPr sz="1600">
                        <a:latin typeface="Arial"/>
                        <a:cs typeface="Arial"/>
                      </a:endParaRPr>
                    </a:p>
                  </a:txBody>
                  <a:tcPr marL="0" marR="0" marT="103474"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extLst>
                  <a:ext uri="{0D108BD9-81ED-4DB2-BD59-A6C34878D82A}">
                    <a16:rowId xmlns:a16="http://schemas.microsoft.com/office/drawing/2014/main" val="10006"/>
                  </a:ext>
                </a:extLst>
              </a:tr>
              <a:tr h="353530">
                <a:tc>
                  <a:txBody>
                    <a:bodyPr/>
                    <a:lstStyle/>
                    <a:p>
                      <a:pPr marL="91440">
                        <a:lnSpc>
                          <a:spcPct val="100000"/>
                        </a:lnSpc>
                        <a:spcBef>
                          <a:spcPts val="810"/>
                        </a:spcBef>
                      </a:pPr>
                      <a:r>
                        <a:rPr sz="1600" b="1" spc="-5" dirty="0">
                          <a:latin typeface="Arial"/>
                          <a:cs typeface="Arial"/>
                        </a:rPr>
                        <a:t>Whistler</a:t>
                      </a:r>
                      <a:endParaRPr sz="1600">
                        <a:latin typeface="Arial"/>
                        <a:cs typeface="Arial"/>
                      </a:endParaRPr>
                    </a:p>
                  </a:txBody>
                  <a:tcPr marL="0" marR="0" marT="102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2075">
                        <a:lnSpc>
                          <a:spcPct val="100000"/>
                        </a:lnSpc>
                        <a:spcBef>
                          <a:spcPts val="810"/>
                        </a:spcBef>
                      </a:pPr>
                      <a:r>
                        <a:rPr sz="1600" b="1" spc="-5" dirty="0">
                          <a:latin typeface="Arial"/>
                          <a:cs typeface="Arial"/>
                        </a:rPr>
                        <a:t>Gwen</a:t>
                      </a:r>
                      <a:endParaRPr sz="1600">
                        <a:latin typeface="Arial"/>
                        <a:cs typeface="Arial"/>
                      </a:endParaRPr>
                    </a:p>
                  </a:txBody>
                  <a:tcPr marL="0" marR="0" marT="102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10"/>
                        </a:spcBef>
                      </a:pPr>
                      <a:r>
                        <a:rPr sz="1600" b="1" spc="-5" dirty="0">
                          <a:latin typeface="Arial"/>
                          <a:cs typeface="Arial"/>
                        </a:rPr>
                        <a:t>bird</a:t>
                      </a:r>
                      <a:endParaRPr sz="1600">
                        <a:latin typeface="Arial"/>
                        <a:cs typeface="Arial"/>
                      </a:endParaRPr>
                    </a:p>
                  </a:txBody>
                  <a:tcPr marL="0" marR="0" marT="102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0805">
                        <a:lnSpc>
                          <a:spcPct val="100000"/>
                        </a:lnSpc>
                        <a:spcBef>
                          <a:spcPts val="810"/>
                        </a:spcBef>
                      </a:pPr>
                      <a:r>
                        <a:rPr sz="1600" b="1" spc="-10" dirty="0">
                          <a:latin typeface="Arial"/>
                          <a:cs typeface="Arial"/>
                        </a:rPr>
                        <a:t>1997-12-09</a:t>
                      </a:r>
                      <a:endParaRPr sz="1600">
                        <a:latin typeface="Arial"/>
                        <a:cs typeface="Arial"/>
                      </a:endParaRPr>
                    </a:p>
                  </a:txBody>
                  <a:tcPr marL="0" marR="0" marT="10283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a:lnSpc>
                          <a:spcPct val="100000"/>
                        </a:lnSpc>
                      </a:pPr>
                      <a:endParaRPr sz="200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extLst>
                  <a:ext uri="{0D108BD9-81ED-4DB2-BD59-A6C34878D82A}">
                    <a16:rowId xmlns:a16="http://schemas.microsoft.com/office/drawing/2014/main" val="10007"/>
                  </a:ext>
                </a:extLst>
              </a:tr>
              <a:tr h="354512">
                <a:tc>
                  <a:txBody>
                    <a:bodyPr/>
                    <a:lstStyle/>
                    <a:p>
                      <a:pPr marL="91440">
                        <a:lnSpc>
                          <a:spcPct val="100000"/>
                        </a:lnSpc>
                        <a:spcBef>
                          <a:spcPts val="820"/>
                        </a:spcBef>
                      </a:pPr>
                      <a:r>
                        <a:rPr sz="1600" b="1" spc="-5" dirty="0">
                          <a:latin typeface="Arial"/>
                          <a:cs typeface="Arial"/>
                        </a:rPr>
                        <a:t>Slim</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2075">
                        <a:lnSpc>
                          <a:spcPct val="100000"/>
                        </a:lnSpc>
                        <a:spcBef>
                          <a:spcPts val="820"/>
                        </a:spcBef>
                      </a:pPr>
                      <a:r>
                        <a:rPr sz="1600" b="1" spc="-5" dirty="0">
                          <a:latin typeface="Arial"/>
                          <a:cs typeface="Arial"/>
                        </a:rPr>
                        <a:t>Benny</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20"/>
                        </a:spcBef>
                      </a:pPr>
                      <a:r>
                        <a:rPr sz="1600" b="1" spc="-5" dirty="0">
                          <a:latin typeface="Arial"/>
                          <a:cs typeface="Arial"/>
                        </a:rPr>
                        <a:t>snake</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1440">
                        <a:lnSpc>
                          <a:spcPct val="100000"/>
                        </a:lnSpc>
                        <a:spcBef>
                          <a:spcPts val="820"/>
                        </a:spcBef>
                      </a:pPr>
                      <a:r>
                        <a:rPr sz="1600" b="1" dirty="0">
                          <a:latin typeface="Arial"/>
                          <a:cs typeface="Arial"/>
                        </a:rPr>
                        <a:t>m</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marL="90805">
                        <a:lnSpc>
                          <a:spcPct val="100000"/>
                        </a:lnSpc>
                        <a:spcBef>
                          <a:spcPts val="820"/>
                        </a:spcBef>
                      </a:pPr>
                      <a:r>
                        <a:rPr sz="1600" b="1" spc="-10" dirty="0">
                          <a:latin typeface="Arial"/>
                          <a:cs typeface="Arial"/>
                        </a:rPr>
                        <a:t>1996-04-29</a:t>
                      </a:r>
                      <a:endParaRPr sz="1600">
                        <a:latin typeface="Arial"/>
                        <a:cs typeface="Arial"/>
                      </a:endParaRPr>
                    </a:p>
                  </a:txBody>
                  <a:tcPr marL="0" marR="0" marT="104109"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tc>
                  <a:txBody>
                    <a:bodyPr/>
                    <a:lstStyle/>
                    <a:p>
                      <a:pPr>
                        <a:lnSpc>
                          <a:spcPct val="100000"/>
                        </a:lnSpc>
                      </a:pPr>
                      <a:endParaRPr sz="2000" dirty="0">
                        <a:latin typeface="Times New Roman"/>
                        <a:cs typeface="Times New Roman"/>
                      </a:endParaRPr>
                    </a:p>
                  </a:txBody>
                  <a:tcPr marL="0" marR="0" marT="0" marB="0">
                    <a:lnL w="9525">
                      <a:solidFill>
                        <a:srgbClr val="000000"/>
                      </a:solidFill>
                      <a:prstDash val="solid"/>
                    </a:lnL>
                    <a:lnR w="9525">
                      <a:solidFill>
                        <a:srgbClr val="000000"/>
                      </a:solidFill>
                      <a:prstDash val="solid"/>
                    </a:lnR>
                    <a:lnT w="9525">
                      <a:solidFill>
                        <a:srgbClr val="000000"/>
                      </a:solidFill>
                      <a:prstDash val="solid"/>
                    </a:lnT>
                    <a:lnB w="9525">
                      <a:solidFill>
                        <a:srgbClr val="000000"/>
                      </a:solidFill>
                      <a:prstDash val="solid"/>
                    </a:lnB>
                    <a:solidFill>
                      <a:srgbClr val="E9E9E9"/>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4264197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10B305-CEEC-43DE-B270-A721EDC34E93}"/>
              </a:ext>
            </a:extLst>
          </p:cNvPr>
          <p:cNvSpPr/>
          <p:nvPr/>
        </p:nvSpPr>
        <p:spPr>
          <a:xfrm>
            <a:off x="0" y="0"/>
            <a:ext cx="3317358" cy="5143500"/>
          </a:xfrm>
          <a:prstGeom prst="rect">
            <a:avLst/>
          </a:prstGeom>
          <a:solidFill>
            <a:srgbClr val="221E1F"/>
          </a:solidFill>
          <a:ln>
            <a:solidFill>
              <a:srgbClr val="221E1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9" name="Google Shape;75;p20">
            <a:extLst>
              <a:ext uri="{FF2B5EF4-FFF2-40B4-BE49-F238E27FC236}">
                <a16:creationId xmlns:a16="http://schemas.microsoft.com/office/drawing/2014/main" id="{E8D20CEF-F288-43BD-AD2A-5F1D4C213F3D}"/>
              </a:ext>
            </a:extLst>
          </p:cNvPr>
          <p:cNvSpPr txBox="1"/>
          <p:nvPr/>
        </p:nvSpPr>
        <p:spPr>
          <a:xfrm>
            <a:off x="3409122" y="1719836"/>
            <a:ext cx="5463945" cy="956031"/>
          </a:xfrm>
          <a:prstGeom prst="rect">
            <a:avLst/>
          </a:prstGeom>
          <a:noFill/>
          <a:ln>
            <a:noFill/>
          </a:ln>
        </p:spPr>
        <p:txBody>
          <a:bodyPr spcFirstLastPara="1" wrap="square" lIns="91425" tIns="91425" rIns="91425" bIns="91425" anchor="ctr" anchorCtr="0">
            <a:noAutofit/>
          </a:bodyPr>
          <a:lstStyle/>
          <a:p>
            <a:pPr lvl="0"/>
            <a:r>
              <a:rPr lang="en-US" sz="2800" dirty="0">
                <a:latin typeface="Open Sans" charset="0"/>
                <a:ea typeface="Open Sans" charset="0"/>
                <a:cs typeface="Open Sans" charset="0"/>
              </a:rPr>
              <a:t>Manipulating Instances of  Tables of a	Database</a:t>
            </a:r>
          </a:p>
        </p:txBody>
      </p:sp>
      <p:cxnSp>
        <p:nvCxnSpPr>
          <p:cNvPr id="10" name="Straight Connector 9">
            <a:extLst>
              <a:ext uri="{FF2B5EF4-FFF2-40B4-BE49-F238E27FC236}">
                <a16:creationId xmlns:a16="http://schemas.microsoft.com/office/drawing/2014/main" id="{6FCC732E-60DC-40B5-BA15-BC7C1ABDE638}"/>
              </a:ext>
            </a:extLst>
          </p:cNvPr>
          <p:cNvCxnSpPr>
            <a:cxnSpLocks/>
          </p:cNvCxnSpPr>
          <p:nvPr/>
        </p:nvCxnSpPr>
        <p:spPr>
          <a:xfrm>
            <a:off x="4072267" y="2841428"/>
            <a:ext cx="4040372" cy="0"/>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1" name="Google Shape;68;p19">
            <a:extLst>
              <a:ext uri="{FF2B5EF4-FFF2-40B4-BE49-F238E27FC236}">
                <a16:creationId xmlns:a16="http://schemas.microsoft.com/office/drawing/2014/main" id="{65A30FAE-378B-4E90-8386-7139E2476996}"/>
              </a:ext>
            </a:extLst>
          </p:cNvPr>
          <p:cNvPicPr preferRelativeResize="0"/>
          <p:nvPr/>
        </p:nvPicPr>
        <p:blipFill>
          <a:blip r:embed="rId2">
            <a:alphaModFix/>
          </a:blip>
          <a:stretch>
            <a:fillRect/>
          </a:stretch>
        </p:blipFill>
        <p:spPr>
          <a:xfrm>
            <a:off x="504901" y="3721376"/>
            <a:ext cx="1988577" cy="87467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666388"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Manipulating Table Instances</a:t>
            </a:r>
          </a:p>
        </p:txBody>
      </p:sp>
      <p:sp>
        <p:nvSpPr>
          <p:cNvPr id="4" name="Rectangle 3">
            <a:extLst>
              <a:ext uri="{FF2B5EF4-FFF2-40B4-BE49-F238E27FC236}">
                <a16:creationId xmlns:a16="http://schemas.microsoft.com/office/drawing/2014/main" id="{D7FD5606-5288-479F-880B-5BBE57D85F40}"/>
              </a:ext>
            </a:extLst>
          </p:cNvPr>
          <p:cNvSpPr/>
          <p:nvPr/>
        </p:nvSpPr>
        <p:spPr>
          <a:xfrm>
            <a:off x="373063" y="976174"/>
            <a:ext cx="8285515" cy="1769715"/>
          </a:xfrm>
          <a:prstGeom prst="rect">
            <a:avLst/>
          </a:prstGeom>
        </p:spPr>
        <p:txBody>
          <a:bodyPr wrap="square">
            <a:spAutoFit/>
          </a:bodyPr>
          <a:lstStyle/>
          <a:p>
            <a:pPr marL="400050" indent="-285750" eaLnBrk="1" hangingPunct="1">
              <a:spcBef>
                <a:spcPts val="580"/>
              </a:spcBef>
              <a:buFont typeface="Arial" panose="020B0604020202020204" pitchFamily="34" charset="0"/>
              <a:buChar char="•"/>
              <a:defRPr/>
            </a:pPr>
            <a:r>
              <a:rPr lang="en-US" altLang="en-US" dirty="0">
                <a:solidFill>
                  <a:schemeClr val="tx1">
                    <a:lumMod val="75000"/>
                    <a:lumOff val="25000"/>
                  </a:schemeClr>
                </a:solidFill>
                <a:latin typeface="Open Sans" charset="0"/>
                <a:ea typeface="Open Sans" charset="0"/>
                <a:cs typeface="Open Sans" charset="0"/>
              </a:rPr>
              <a:t>Remove records of a table</a:t>
            </a:r>
          </a:p>
          <a:p>
            <a:pPr marL="114300" eaLnBrk="1" hangingPunct="1">
              <a:spcBef>
                <a:spcPts val="580"/>
              </a:spcBef>
              <a:defRPr/>
            </a:pPr>
            <a:r>
              <a:rPr lang="en-US" altLang="en-US" dirty="0" err="1">
                <a:solidFill>
                  <a:schemeClr val="tx1">
                    <a:lumMod val="75000"/>
                    <a:lumOff val="25000"/>
                  </a:schemeClr>
                </a:solidFill>
                <a:latin typeface="Open Sans" charset="0"/>
                <a:ea typeface="Open Sans" charset="0"/>
                <a:cs typeface="Open Sans" charset="0"/>
              </a:rPr>
              <a:t>mysql</a:t>
            </a:r>
            <a:r>
              <a:rPr lang="en-US" altLang="en-US" dirty="0">
                <a:solidFill>
                  <a:schemeClr val="tx1">
                    <a:lumMod val="75000"/>
                    <a:lumOff val="25000"/>
                  </a:schemeClr>
                </a:solidFill>
                <a:latin typeface="Open Sans" charset="0"/>
                <a:ea typeface="Open Sans" charset="0"/>
                <a:cs typeface="Open Sans" charset="0"/>
              </a:rPr>
              <a:t>&gt; DELETE FROM </a:t>
            </a:r>
            <a:r>
              <a:rPr lang="en-US" altLang="en-US" dirty="0" err="1">
                <a:solidFill>
                  <a:schemeClr val="tx1">
                    <a:lumMod val="75000"/>
                    <a:lumOff val="25000"/>
                  </a:schemeClr>
                </a:solidFill>
                <a:latin typeface="Open Sans" charset="0"/>
                <a:ea typeface="Open Sans" charset="0"/>
                <a:cs typeface="Open Sans" charset="0"/>
              </a:rPr>
              <a:t>tableName</a:t>
            </a:r>
            <a:r>
              <a:rPr lang="en-US" altLang="en-US" dirty="0">
                <a:solidFill>
                  <a:schemeClr val="tx1">
                    <a:lumMod val="75000"/>
                    <a:lumOff val="25000"/>
                  </a:schemeClr>
                </a:solidFill>
                <a:latin typeface="Open Sans" charset="0"/>
                <a:ea typeface="Open Sans" charset="0"/>
                <a:cs typeface="Open Sans" charset="0"/>
              </a:rPr>
              <a:t>;</a:t>
            </a:r>
          </a:p>
          <a:p>
            <a:pPr marL="114300" eaLnBrk="1" hangingPunct="1">
              <a:spcBef>
                <a:spcPts val="580"/>
              </a:spcBef>
              <a:defRPr/>
            </a:pPr>
            <a:r>
              <a:rPr lang="en-US" altLang="en-US" dirty="0">
                <a:solidFill>
                  <a:schemeClr val="tx1">
                    <a:lumMod val="75000"/>
                    <a:lumOff val="25000"/>
                  </a:schemeClr>
                </a:solidFill>
                <a:latin typeface="Open Sans" charset="0"/>
                <a:ea typeface="Open Sans" charset="0"/>
                <a:cs typeface="Open Sans" charset="0"/>
              </a:rPr>
              <a:t>[WHERE </a:t>
            </a:r>
            <a:r>
              <a:rPr lang="en-US" altLang="en-US" dirty="0" err="1">
                <a:solidFill>
                  <a:schemeClr val="tx1">
                    <a:lumMod val="75000"/>
                    <a:lumOff val="25000"/>
                  </a:schemeClr>
                </a:solidFill>
                <a:latin typeface="Open Sans" charset="0"/>
                <a:ea typeface="Open Sans" charset="0"/>
                <a:cs typeface="Open Sans" charset="0"/>
              </a:rPr>
              <a:t>where_condition</a:t>
            </a:r>
            <a:r>
              <a:rPr lang="en-US" altLang="en-US" dirty="0">
                <a:solidFill>
                  <a:schemeClr val="tx1">
                    <a:lumMod val="75000"/>
                    <a:lumOff val="25000"/>
                  </a:schemeClr>
                </a:solidFill>
                <a:latin typeface="Open Sans" charset="0"/>
                <a:ea typeface="Open Sans" charset="0"/>
                <a:cs typeface="Open Sans" charset="0"/>
              </a:rPr>
              <a:t>];</a:t>
            </a:r>
          </a:p>
          <a:p>
            <a:pPr marL="114300" eaLnBrk="1" hangingPunct="1">
              <a:spcBef>
                <a:spcPts val="580"/>
              </a:spcBef>
              <a:defRPr/>
            </a:pPr>
            <a:endParaRPr lang="en-US" altLang="en-US" dirty="0">
              <a:solidFill>
                <a:schemeClr val="tx1">
                  <a:lumMod val="75000"/>
                  <a:lumOff val="25000"/>
                </a:schemeClr>
              </a:solidFill>
              <a:latin typeface="Open Sans" charset="0"/>
              <a:ea typeface="Open Sans" charset="0"/>
              <a:cs typeface="Open Sans" charset="0"/>
            </a:endParaRPr>
          </a:p>
          <a:p>
            <a:pPr marL="400050" indent="-285750" eaLnBrk="1" hangingPunct="1">
              <a:spcBef>
                <a:spcPts val="580"/>
              </a:spcBef>
              <a:buFont typeface="Arial" panose="020B0604020202020204" pitchFamily="34" charset="0"/>
              <a:buChar char="•"/>
              <a:defRPr/>
            </a:pPr>
            <a:r>
              <a:rPr lang="en-US" altLang="en-US" dirty="0">
                <a:solidFill>
                  <a:schemeClr val="tx1">
                    <a:lumMod val="75000"/>
                    <a:lumOff val="25000"/>
                  </a:schemeClr>
                </a:solidFill>
                <a:latin typeface="Open Sans" charset="0"/>
                <a:ea typeface="Open Sans" charset="0"/>
                <a:cs typeface="Open Sans" charset="0"/>
              </a:rPr>
              <a:t>Update records of a table</a:t>
            </a:r>
          </a:p>
          <a:p>
            <a:pPr marL="114300" eaLnBrk="1" hangingPunct="1">
              <a:spcBef>
                <a:spcPts val="580"/>
              </a:spcBef>
              <a:defRPr/>
            </a:pPr>
            <a:r>
              <a:rPr lang="en-US" altLang="en-US" dirty="0">
                <a:solidFill>
                  <a:schemeClr val="tx1">
                    <a:lumMod val="75000"/>
                    <a:lumOff val="25000"/>
                  </a:schemeClr>
                </a:solidFill>
                <a:latin typeface="Open Sans" charset="0"/>
                <a:ea typeface="Open Sans" charset="0"/>
                <a:cs typeface="Open Sans" charset="0"/>
              </a:rPr>
              <a:t>UPDATE pet SET birth = '1989-  08-31’ WHERE name ='Bowser';</a:t>
            </a:r>
          </a:p>
        </p:txBody>
      </p:sp>
    </p:spTree>
    <p:extLst>
      <p:ext uri="{BB962C8B-B14F-4D97-AF65-F5344CB8AC3E}">
        <p14:creationId xmlns:p14="http://schemas.microsoft.com/office/powerpoint/2010/main" val="32879789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10B305-CEEC-43DE-B270-A721EDC34E93}"/>
              </a:ext>
            </a:extLst>
          </p:cNvPr>
          <p:cNvSpPr/>
          <p:nvPr/>
        </p:nvSpPr>
        <p:spPr>
          <a:xfrm>
            <a:off x="0" y="0"/>
            <a:ext cx="3317358" cy="5143500"/>
          </a:xfrm>
          <a:prstGeom prst="rect">
            <a:avLst/>
          </a:prstGeom>
          <a:solidFill>
            <a:srgbClr val="221E1F"/>
          </a:solidFill>
          <a:ln>
            <a:solidFill>
              <a:srgbClr val="221E1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9" name="Google Shape;75;p20">
            <a:extLst>
              <a:ext uri="{FF2B5EF4-FFF2-40B4-BE49-F238E27FC236}">
                <a16:creationId xmlns:a16="http://schemas.microsoft.com/office/drawing/2014/main" id="{E8D20CEF-F288-43BD-AD2A-5F1D4C213F3D}"/>
              </a:ext>
            </a:extLst>
          </p:cNvPr>
          <p:cNvSpPr txBox="1"/>
          <p:nvPr/>
        </p:nvSpPr>
        <p:spPr>
          <a:xfrm>
            <a:off x="3409122" y="1719836"/>
            <a:ext cx="5463945" cy="956031"/>
          </a:xfrm>
          <a:prstGeom prst="rect">
            <a:avLst/>
          </a:prstGeom>
          <a:noFill/>
          <a:ln>
            <a:noFill/>
          </a:ln>
        </p:spPr>
        <p:txBody>
          <a:bodyPr spcFirstLastPara="1" wrap="square" lIns="91425" tIns="91425" rIns="91425" bIns="91425" anchor="ctr" anchorCtr="0">
            <a:noAutofit/>
          </a:bodyPr>
          <a:lstStyle/>
          <a:p>
            <a:pPr lvl="0"/>
            <a:r>
              <a:rPr lang="en-US" sz="2800" dirty="0">
                <a:latin typeface="Open Sans" charset="0"/>
                <a:ea typeface="Open Sans" charset="0"/>
                <a:cs typeface="Open Sans" charset="0"/>
              </a:rPr>
              <a:t>Querying Tables  of a	Database</a:t>
            </a:r>
          </a:p>
        </p:txBody>
      </p:sp>
      <p:cxnSp>
        <p:nvCxnSpPr>
          <p:cNvPr id="10" name="Straight Connector 9">
            <a:extLst>
              <a:ext uri="{FF2B5EF4-FFF2-40B4-BE49-F238E27FC236}">
                <a16:creationId xmlns:a16="http://schemas.microsoft.com/office/drawing/2014/main" id="{6FCC732E-60DC-40B5-BA15-BC7C1ABDE638}"/>
              </a:ext>
            </a:extLst>
          </p:cNvPr>
          <p:cNvCxnSpPr>
            <a:cxnSpLocks/>
          </p:cNvCxnSpPr>
          <p:nvPr/>
        </p:nvCxnSpPr>
        <p:spPr>
          <a:xfrm>
            <a:off x="4072267" y="2841428"/>
            <a:ext cx="4040372" cy="0"/>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1" name="Google Shape;68;p19">
            <a:extLst>
              <a:ext uri="{FF2B5EF4-FFF2-40B4-BE49-F238E27FC236}">
                <a16:creationId xmlns:a16="http://schemas.microsoft.com/office/drawing/2014/main" id="{65A30FAE-378B-4E90-8386-7139E2476996}"/>
              </a:ext>
            </a:extLst>
          </p:cNvPr>
          <p:cNvPicPr preferRelativeResize="0"/>
          <p:nvPr/>
        </p:nvPicPr>
        <p:blipFill>
          <a:blip r:embed="rId2">
            <a:alphaModFix/>
          </a:blip>
          <a:stretch>
            <a:fillRect/>
          </a:stretch>
        </p:blipFill>
        <p:spPr>
          <a:xfrm>
            <a:off x="504901" y="3721376"/>
            <a:ext cx="1988577" cy="874676"/>
          </a:xfrm>
          <a:prstGeom prst="rect">
            <a:avLst/>
          </a:prstGeom>
          <a:noFill/>
          <a:ln>
            <a:noFill/>
          </a:ln>
        </p:spPr>
      </p:pic>
    </p:spTree>
    <p:extLst>
      <p:ext uri="{BB962C8B-B14F-4D97-AF65-F5344CB8AC3E}">
        <p14:creationId xmlns:p14="http://schemas.microsoft.com/office/powerpoint/2010/main" val="5990479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1431802"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SQL Select</a:t>
            </a:r>
          </a:p>
        </p:txBody>
      </p:sp>
      <p:sp>
        <p:nvSpPr>
          <p:cNvPr id="3" name="Rectangle 2"/>
          <p:cNvSpPr/>
          <p:nvPr/>
        </p:nvSpPr>
        <p:spPr>
          <a:xfrm>
            <a:off x="373063" y="1542931"/>
            <a:ext cx="5898528" cy="1384995"/>
          </a:xfrm>
          <a:prstGeom prst="rect">
            <a:avLst/>
          </a:prstGeom>
        </p:spPr>
        <p:txBody>
          <a:bodyPr wrap="square">
            <a:spAutoFit/>
          </a:bodyPr>
          <a:lstStyle/>
          <a:p>
            <a:pPr>
              <a:buFont typeface="Arial" pitchFamily="34" charset="0"/>
              <a:buChar char="•"/>
            </a:pPr>
            <a:r>
              <a:rPr lang="en-US" dirty="0">
                <a:latin typeface="Open Sans" charset="0"/>
                <a:ea typeface="Open Sans" charset="0"/>
                <a:cs typeface="Open Sans" charset="0"/>
              </a:rPr>
              <a:t>The SELECT statement is used to pull  information from a table.</a:t>
            </a:r>
          </a:p>
          <a:p>
            <a:pPr>
              <a:buFont typeface="Arial" pitchFamily="34" charset="0"/>
              <a:buChar char="•"/>
            </a:pPr>
            <a:r>
              <a:rPr lang="en-US" dirty="0">
                <a:latin typeface="Open Sans" charset="0"/>
                <a:ea typeface="Open Sans" charset="0"/>
                <a:cs typeface="Open Sans" charset="0"/>
              </a:rPr>
              <a:t>The general format is:</a:t>
            </a:r>
          </a:p>
          <a:p>
            <a:pPr>
              <a:buFont typeface="Arial" pitchFamily="34" charset="0"/>
              <a:buChar char="•"/>
            </a:pPr>
            <a:endParaRPr lang="en-US" dirty="0">
              <a:latin typeface="Open Sans" charset="0"/>
              <a:ea typeface="Open Sans" charset="0"/>
              <a:cs typeface="Open Sans" charset="0"/>
            </a:endParaRPr>
          </a:p>
          <a:p>
            <a:r>
              <a:rPr lang="en-US" dirty="0">
                <a:latin typeface="Open Sans" charset="0"/>
                <a:ea typeface="Open Sans" charset="0"/>
                <a:cs typeface="Open Sans" charset="0"/>
              </a:rPr>
              <a:t>SELECT </a:t>
            </a:r>
            <a:r>
              <a:rPr lang="en-US" dirty="0" err="1">
                <a:latin typeface="Open Sans" charset="0"/>
                <a:ea typeface="Open Sans" charset="0"/>
                <a:cs typeface="Open Sans" charset="0"/>
              </a:rPr>
              <a:t>what_to_select</a:t>
            </a:r>
            <a:r>
              <a:rPr lang="en-US" dirty="0">
                <a:latin typeface="Open Sans" charset="0"/>
                <a:ea typeface="Open Sans" charset="0"/>
                <a:cs typeface="Open Sans" charset="0"/>
              </a:rPr>
              <a:t>  FROM </a:t>
            </a:r>
          </a:p>
          <a:p>
            <a:r>
              <a:rPr lang="en-US" dirty="0" err="1">
                <a:latin typeface="Open Sans" charset="0"/>
                <a:ea typeface="Open Sans" charset="0"/>
                <a:cs typeface="Open Sans" charset="0"/>
              </a:rPr>
              <a:t>which_table</a:t>
            </a:r>
            <a:endParaRPr lang="en-US" dirty="0">
              <a:latin typeface="Open Sans" charset="0"/>
              <a:ea typeface="Open Sans" charset="0"/>
              <a:cs typeface="Open Sans" charset="0"/>
            </a:endParaRPr>
          </a:p>
          <a:p>
            <a:r>
              <a:rPr lang="en-US" dirty="0">
                <a:latin typeface="Open Sans" charset="0"/>
                <a:ea typeface="Open Sans" charset="0"/>
                <a:cs typeface="Open Sans" charset="0"/>
              </a:rPr>
              <a:t>WHERE </a:t>
            </a:r>
            <a:r>
              <a:rPr lang="en-US" dirty="0" err="1">
                <a:latin typeface="Open Sans" charset="0"/>
                <a:ea typeface="Open Sans" charset="0"/>
                <a:cs typeface="Open Sans" charset="0"/>
              </a:rPr>
              <a:t>conditions_to_satisfy</a:t>
            </a:r>
            <a:endParaRPr lang="en-US" dirty="0">
              <a:latin typeface="Open Sans" charset="0"/>
              <a:ea typeface="Open Sans" charset="0"/>
              <a:cs typeface="Open Sans" charset="0"/>
            </a:endParaRPr>
          </a:p>
        </p:txBody>
      </p:sp>
    </p:spTree>
    <p:extLst>
      <p:ext uri="{BB962C8B-B14F-4D97-AF65-F5344CB8AC3E}">
        <p14:creationId xmlns:p14="http://schemas.microsoft.com/office/powerpoint/2010/main" val="40768826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239716"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Selecting All Data</a:t>
            </a:r>
          </a:p>
        </p:txBody>
      </p:sp>
      <p:sp>
        <p:nvSpPr>
          <p:cNvPr id="3" name="Rectangle 2"/>
          <p:cNvSpPr/>
          <p:nvPr/>
        </p:nvSpPr>
        <p:spPr>
          <a:xfrm>
            <a:off x="373063" y="740520"/>
            <a:ext cx="5210614" cy="523220"/>
          </a:xfrm>
          <a:prstGeom prst="rect">
            <a:avLst/>
          </a:prstGeom>
        </p:spPr>
        <p:txBody>
          <a:bodyPr wrap="square">
            <a:spAutoFit/>
          </a:bodyPr>
          <a:lstStyle/>
          <a:p>
            <a:pPr marL="274320" indent="-274320">
              <a:spcBef>
                <a:spcPts val="580"/>
              </a:spcBef>
              <a:buFont typeface="Wingdings 2"/>
              <a:buChar char=""/>
              <a:defRPr/>
            </a:pPr>
            <a:r>
              <a:rPr lang="en-US" dirty="0">
                <a:latin typeface="Open Sans" charset="0"/>
                <a:ea typeface="Open Sans" charset="0"/>
                <a:cs typeface="Open Sans" charset="0"/>
              </a:rPr>
              <a:t>The simplest form of SELECT retrieves everything  from a table</a:t>
            </a:r>
          </a:p>
        </p:txBody>
      </p:sp>
      <p:sp>
        <p:nvSpPr>
          <p:cNvPr id="4" name="object 7">
            <a:extLst>
              <a:ext uri="{FF2B5EF4-FFF2-40B4-BE49-F238E27FC236}">
                <a16:creationId xmlns:a16="http://schemas.microsoft.com/office/drawing/2014/main" id="{0003EE0D-C21B-47C3-A070-F8427B31B16C}"/>
              </a:ext>
            </a:extLst>
          </p:cNvPr>
          <p:cNvSpPr txBox="1"/>
          <p:nvPr/>
        </p:nvSpPr>
        <p:spPr>
          <a:xfrm>
            <a:off x="646772" y="1397732"/>
            <a:ext cx="6854825" cy="1090042"/>
          </a:xfrm>
          <a:prstGeom prst="rect">
            <a:avLst/>
          </a:prstGeom>
        </p:spPr>
        <p:txBody>
          <a:bodyPr lIns="0" tIns="12700" rIns="0" bIns="0">
            <a:spAutoFit/>
          </a:bodyPr>
          <a:lstStyle/>
          <a:p>
            <a:pPr marL="12700">
              <a:spcBef>
                <a:spcPts val="100"/>
              </a:spcBef>
              <a:defRPr/>
            </a:pPr>
            <a:r>
              <a:rPr sz="1400" b="1" spc="-5" dirty="0">
                <a:solidFill>
                  <a:srgbClr val="000053"/>
                </a:solidFill>
                <a:latin typeface="Courier New"/>
                <a:cs typeface="Courier New"/>
              </a:rPr>
              <a:t>mysql&gt; select </a:t>
            </a:r>
            <a:r>
              <a:rPr sz="1400" b="1" dirty="0">
                <a:solidFill>
                  <a:srgbClr val="000053"/>
                </a:solidFill>
                <a:latin typeface="Courier New"/>
                <a:cs typeface="Courier New"/>
              </a:rPr>
              <a:t>* </a:t>
            </a:r>
            <a:r>
              <a:rPr sz="1400" b="1" spc="-5" dirty="0">
                <a:solidFill>
                  <a:srgbClr val="000053"/>
                </a:solidFill>
                <a:latin typeface="Courier New"/>
                <a:cs typeface="Courier New"/>
              </a:rPr>
              <a:t>from</a:t>
            </a:r>
            <a:r>
              <a:rPr sz="1400" b="1" spc="-20" dirty="0">
                <a:solidFill>
                  <a:srgbClr val="000053"/>
                </a:solidFill>
                <a:latin typeface="Courier New"/>
                <a:cs typeface="Courier New"/>
              </a:rPr>
              <a:t> </a:t>
            </a:r>
            <a:r>
              <a:rPr sz="1400" b="1" spc="-5" dirty="0">
                <a:solidFill>
                  <a:srgbClr val="000053"/>
                </a:solidFill>
                <a:latin typeface="Courier New"/>
                <a:cs typeface="Courier New"/>
              </a:rPr>
              <a:t>pet;</a:t>
            </a:r>
            <a:endParaRPr sz="1400" dirty="0">
              <a:latin typeface="Courier New"/>
              <a:cs typeface="Courier New"/>
            </a:endParaRPr>
          </a:p>
          <a:p>
            <a:pPr marL="12700">
              <a:spcBef>
                <a:spcPts val="10"/>
              </a:spcBef>
              <a:defRPr/>
            </a:pPr>
            <a:r>
              <a:rPr sz="1400" b="1" spc="-5" dirty="0">
                <a:solidFill>
                  <a:srgbClr val="000053"/>
                </a:solidFill>
                <a:latin typeface="Courier New"/>
                <a:cs typeface="Courier New"/>
              </a:rPr>
              <a:t>+----------+--------+---------+------+------------+------------+</a:t>
            </a:r>
            <a:endParaRPr sz="1400" dirty="0">
              <a:latin typeface="Courier New"/>
              <a:cs typeface="Courier New"/>
            </a:endParaRPr>
          </a:p>
          <a:p>
            <a:pPr marL="12700">
              <a:spcBef>
                <a:spcPts val="10"/>
              </a:spcBef>
              <a:tabLst>
                <a:tab pos="1185545" algn="l"/>
                <a:tab pos="2145665" algn="l"/>
                <a:tab pos="3959860" algn="l"/>
                <a:tab pos="5346700" algn="l"/>
                <a:tab pos="6734809" algn="l"/>
              </a:tabLst>
              <a:defRPr/>
            </a:pPr>
            <a:r>
              <a:rPr sz="1400" b="1" dirty="0">
                <a:solidFill>
                  <a:srgbClr val="000053"/>
                </a:solidFill>
                <a:latin typeface="Courier New"/>
                <a:cs typeface="Courier New"/>
              </a:rPr>
              <a:t>|</a:t>
            </a:r>
            <a:r>
              <a:rPr sz="1400" b="1" spc="-5" dirty="0">
                <a:solidFill>
                  <a:srgbClr val="000053"/>
                </a:solidFill>
                <a:latin typeface="Courier New"/>
                <a:cs typeface="Courier New"/>
              </a:rPr>
              <a:t> nam</a:t>
            </a:r>
            <a:r>
              <a:rPr sz="1400" b="1" dirty="0">
                <a:solidFill>
                  <a:srgbClr val="000053"/>
                </a:solidFill>
                <a:latin typeface="Courier New"/>
                <a:cs typeface="Courier New"/>
              </a:rPr>
              <a:t>e	|</a:t>
            </a:r>
            <a:r>
              <a:rPr sz="1400" b="1" spc="-5" dirty="0">
                <a:solidFill>
                  <a:srgbClr val="000053"/>
                </a:solidFill>
                <a:latin typeface="Courier New"/>
                <a:cs typeface="Courier New"/>
              </a:rPr>
              <a:t> owne</a:t>
            </a:r>
            <a:r>
              <a:rPr sz="1400" b="1" dirty="0">
                <a:solidFill>
                  <a:srgbClr val="000053"/>
                </a:solidFill>
                <a:latin typeface="Courier New"/>
                <a:cs typeface="Courier New"/>
              </a:rPr>
              <a:t>r	|</a:t>
            </a:r>
            <a:r>
              <a:rPr sz="1400" b="1" spc="-5" dirty="0">
                <a:solidFill>
                  <a:srgbClr val="000053"/>
                </a:solidFill>
                <a:latin typeface="Courier New"/>
                <a:cs typeface="Courier New"/>
              </a:rPr>
              <a:t> specie</a:t>
            </a:r>
            <a:r>
              <a:rPr sz="1400" b="1" dirty="0">
                <a:solidFill>
                  <a:srgbClr val="000053"/>
                </a:solidFill>
                <a:latin typeface="Courier New"/>
                <a:cs typeface="Courier New"/>
              </a:rPr>
              <a:t>s</a:t>
            </a:r>
            <a:r>
              <a:rPr sz="1400" b="1" spc="-5" dirty="0">
                <a:solidFill>
                  <a:srgbClr val="000053"/>
                </a:solidFill>
                <a:latin typeface="Courier New"/>
                <a:cs typeface="Courier New"/>
              </a:rPr>
              <a:t> </a:t>
            </a:r>
            <a:r>
              <a:rPr sz="1400" b="1" dirty="0">
                <a:solidFill>
                  <a:srgbClr val="000053"/>
                </a:solidFill>
                <a:latin typeface="Courier New"/>
                <a:cs typeface="Courier New"/>
              </a:rPr>
              <a:t>|</a:t>
            </a:r>
            <a:r>
              <a:rPr sz="1400" b="1" spc="5" dirty="0">
                <a:solidFill>
                  <a:srgbClr val="000053"/>
                </a:solidFill>
                <a:latin typeface="Courier New"/>
                <a:cs typeface="Courier New"/>
              </a:rPr>
              <a:t> </a:t>
            </a:r>
            <a:r>
              <a:rPr lang="en-IN" sz="1400" b="1" spc="-5" dirty="0">
                <a:solidFill>
                  <a:srgbClr val="000053"/>
                </a:solidFill>
                <a:latin typeface="Courier New"/>
                <a:cs typeface="Courier New"/>
              </a:rPr>
              <a:t>gender</a:t>
            </a:r>
            <a:r>
              <a:rPr sz="1400" b="1" dirty="0">
                <a:solidFill>
                  <a:srgbClr val="000053"/>
                </a:solidFill>
                <a:latin typeface="Courier New"/>
                <a:cs typeface="Courier New"/>
              </a:rPr>
              <a:t>	|</a:t>
            </a:r>
            <a:r>
              <a:rPr sz="1400" b="1" spc="-5" dirty="0">
                <a:solidFill>
                  <a:srgbClr val="000053"/>
                </a:solidFill>
                <a:latin typeface="Courier New"/>
                <a:cs typeface="Courier New"/>
              </a:rPr>
              <a:t> birt</a:t>
            </a:r>
            <a:r>
              <a:rPr sz="1400" b="1" dirty="0">
                <a:solidFill>
                  <a:srgbClr val="000053"/>
                </a:solidFill>
                <a:latin typeface="Courier New"/>
                <a:cs typeface="Courier New"/>
              </a:rPr>
              <a:t>h	|</a:t>
            </a:r>
            <a:r>
              <a:rPr sz="1400" b="1" spc="-5" dirty="0">
                <a:solidFill>
                  <a:srgbClr val="000053"/>
                </a:solidFill>
                <a:latin typeface="Courier New"/>
                <a:cs typeface="Courier New"/>
              </a:rPr>
              <a:t> deat</a:t>
            </a:r>
            <a:r>
              <a:rPr sz="1400" b="1" dirty="0">
                <a:solidFill>
                  <a:srgbClr val="000053"/>
                </a:solidFill>
                <a:latin typeface="Courier New"/>
                <a:cs typeface="Courier New"/>
              </a:rPr>
              <a:t>h	|</a:t>
            </a:r>
            <a:endParaRPr sz="1400" dirty="0">
              <a:latin typeface="Courier New"/>
              <a:cs typeface="Courier New"/>
            </a:endParaRPr>
          </a:p>
          <a:p>
            <a:pPr marL="12700">
              <a:spcBef>
                <a:spcPts val="10"/>
              </a:spcBef>
              <a:defRPr/>
            </a:pPr>
            <a:r>
              <a:rPr sz="1400" b="1" spc="-5" dirty="0">
                <a:solidFill>
                  <a:srgbClr val="000053"/>
                </a:solidFill>
                <a:latin typeface="Courier New"/>
                <a:cs typeface="Courier New"/>
              </a:rPr>
              <a:t>+----------+--------+---------+------+------------+------------+</a:t>
            </a:r>
            <a:endParaRPr sz="1400" dirty="0">
              <a:latin typeface="Courier New"/>
              <a:cs typeface="Courier New"/>
            </a:endParaRPr>
          </a:p>
        </p:txBody>
      </p:sp>
      <p:graphicFrame>
        <p:nvGraphicFramePr>
          <p:cNvPr id="5" name="object 8">
            <a:extLst>
              <a:ext uri="{FF2B5EF4-FFF2-40B4-BE49-F238E27FC236}">
                <a16:creationId xmlns:a16="http://schemas.microsoft.com/office/drawing/2014/main" id="{91BDD1BE-9FB8-4FA3-9DFF-CCB470BA0E7E}"/>
              </a:ext>
            </a:extLst>
          </p:cNvPr>
          <p:cNvGraphicFramePr>
            <a:graphicFrameLocks noGrp="1"/>
          </p:cNvGraphicFramePr>
          <p:nvPr/>
        </p:nvGraphicFramePr>
        <p:xfrm>
          <a:off x="627722" y="2299432"/>
          <a:ext cx="6892925" cy="1701804"/>
        </p:xfrm>
        <a:graphic>
          <a:graphicData uri="http://schemas.openxmlformats.org/drawingml/2006/table">
            <a:tbl>
              <a:tblPr/>
              <a:tblGrid>
                <a:gridCol w="190500">
                  <a:extLst>
                    <a:ext uri="{9D8B030D-6E8A-4147-A177-3AD203B41FA5}">
                      <a16:colId xmlns:a16="http://schemas.microsoft.com/office/drawing/2014/main" val="532019813"/>
                    </a:ext>
                  </a:extLst>
                </a:gridCol>
                <a:gridCol w="960438">
                  <a:extLst>
                    <a:ext uri="{9D8B030D-6E8A-4147-A177-3AD203B41FA5}">
                      <a16:colId xmlns:a16="http://schemas.microsoft.com/office/drawing/2014/main" val="94795649"/>
                    </a:ext>
                  </a:extLst>
                </a:gridCol>
                <a:gridCol w="214312">
                  <a:extLst>
                    <a:ext uri="{9D8B030D-6E8A-4147-A177-3AD203B41FA5}">
                      <a16:colId xmlns:a16="http://schemas.microsoft.com/office/drawing/2014/main" val="4023193082"/>
                    </a:ext>
                  </a:extLst>
                </a:gridCol>
                <a:gridCol w="746125">
                  <a:extLst>
                    <a:ext uri="{9D8B030D-6E8A-4147-A177-3AD203B41FA5}">
                      <a16:colId xmlns:a16="http://schemas.microsoft.com/office/drawing/2014/main" val="4157309668"/>
                    </a:ext>
                  </a:extLst>
                </a:gridCol>
                <a:gridCol w="212725">
                  <a:extLst>
                    <a:ext uri="{9D8B030D-6E8A-4147-A177-3AD203B41FA5}">
                      <a16:colId xmlns:a16="http://schemas.microsoft.com/office/drawing/2014/main" val="1019748605"/>
                    </a:ext>
                  </a:extLst>
                </a:gridCol>
                <a:gridCol w="747713">
                  <a:extLst>
                    <a:ext uri="{9D8B030D-6E8A-4147-A177-3AD203B41FA5}">
                      <a16:colId xmlns:a16="http://schemas.microsoft.com/office/drawing/2014/main" val="3937839345"/>
                    </a:ext>
                  </a:extLst>
                </a:gridCol>
                <a:gridCol w="320675">
                  <a:extLst>
                    <a:ext uri="{9D8B030D-6E8A-4147-A177-3AD203B41FA5}">
                      <a16:colId xmlns:a16="http://schemas.microsoft.com/office/drawing/2014/main" val="347470242"/>
                    </a:ext>
                  </a:extLst>
                </a:gridCol>
                <a:gridCol w="373062">
                  <a:extLst>
                    <a:ext uri="{9D8B030D-6E8A-4147-A177-3AD203B41FA5}">
                      <a16:colId xmlns:a16="http://schemas.microsoft.com/office/drawing/2014/main" val="2047045318"/>
                    </a:ext>
                  </a:extLst>
                </a:gridCol>
                <a:gridCol w="374650">
                  <a:extLst>
                    <a:ext uri="{9D8B030D-6E8A-4147-A177-3AD203B41FA5}">
                      <a16:colId xmlns:a16="http://schemas.microsoft.com/office/drawing/2014/main" val="2418760125"/>
                    </a:ext>
                  </a:extLst>
                </a:gridCol>
                <a:gridCol w="1173163">
                  <a:extLst>
                    <a:ext uri="{9D8B030D-6E8A-4147-A177-3AD203B41FA5}">
                      <a16:colId xmlns:a16="http://schemas.microsoft.com/office/drawing/2014/main" val="743791901"/>
                    </a:ext>
                  </a:extLst>
                </a:gridCol>
                <a:gridCol w="212725">
                  <a:extLst>
                    <a:ext uri="{9D8B030D-6E8A-4147-A177-3AD203B41FA5}">
                      <a16:colId xmlns:a16="http://schemas.microsoft.com/office/drawing/2014/main" val="69079014"/>
                    </a:ext>
                  </a:extLst>
                </a:gridCol>
                <a:gridCol w="1174750">
                  <a:extLst>
                    <a:ext uri="{9D8B030D-6E8A-4147-A177-3AD203B41FA5}">
                      <a16:colId xmlns:a16="http://schemas.microsoft.com/office/drawing/2014/main" val="981793910"/>
                    </a:ext>
                  </a:extLst>
                </a:gridCol>
                <a:gridCol w="192087">
                  <a:extLst>
                    <a:ext uri="{9D8B030D-6E8A-4147-A177-3AD203B41FA5}">
                      <a16:colId xmlns:a16="http://schemas.microsoft.com/office/drawing/2014/main" val="526780341"/>
                    </a:ext>
                  </a:extLst>
                </a:gridCol>
              </a:tblGrid>
              <a:tr h="207963">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45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45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Fluffy</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45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45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Harold</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45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45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cat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r" defTabSz="914400" rtl="0" eaLnBrk="1" fontAlgn="base" latinLnBrk="0" hangingPunct="1">
                        <a:lnSpc>
                          <a:spcPts val="145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45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f</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r" defTabSz="914400" rtl="0" eaLnBrk="1" fontAlgn="base" latinLnBrk="0" hangingPunct="1">
                        <a:lnSpc>
                          <a:spcPts val="145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45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1999-02-04</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45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45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NULL</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2063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20638" marR="0" lvl="0" indent="0" algn="ctr" defTabSz="914400" rtl="0" eaLnBrk="1" fontAlgn="base" latinLnBrk="0" hangingPunct="1">
                        <a:lnSpc>
                          <a:spcPts val="145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3682155673"/>
                  </a:ext>
                </a:extLst>
              </a:tr>
              <a:tr h="214313">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Claws</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Gwen</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cat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f</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1994-03-17</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NULL</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2063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20638"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385281527"/>
                  </a:ext>
                </a:extLst>
              </a:tr>
              <a:tr h="214313">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Buffy</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Harold</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dog</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f</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1989-05-13</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NULL</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2063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20638"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297611935"/>
                  </a:ext>
                </a:extLst>
              </a:tr>
              <a:tr h="214313">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Fang</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Benny</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dog</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m</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1999-08-27</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NULL</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2063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20638"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910866826"/>
                  </a:ext>
                </a:extLst>
              </a:tr>
              <a:tr h="214313">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Bowser</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Diane</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dog</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m</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1998-08-31</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1995-07-29</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2063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20638"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3902977210"/>
                  </a:ext>
                </a:extLst>
              </a:tr>
              <a:tr h="214313">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Chirpy</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Gwen</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bird</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f</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1998-09-11</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NULL</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2063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20638"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2175092938"/>
                  </a:ext>
                </a:extLst>
              </a:tr>
              <a:tr h="214313">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Whistler</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Gwen</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bird</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1997-12-09</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NULL</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2063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20638"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3838134200"/>
                  </a:ext>
                </a:extLst>
              </a:tr>
              <a:tr h="207963">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Slim</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Benny</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snake</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m</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1996-04-29</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0"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5238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52388" marR="0" lvl="0" indent="0" algn="l"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a:ln>
                            <a:noFill/>
                          </a:ln>
                          <a:solidFill>
                            <a:srgbClr val="000053"/>
                          </a:solidFill>
                          <a:effectLst/>
                          <a:latin typeface="Courier New" panose="02070309020205020404" pitchFamily="49" charset="0"/>
                          <a:cs typeface="Courier New" panose="02070309020205020404" pitchFamily="49" charset="0"/>
                        </a:rPr>
                        <a:t>NULL</a:t>
                      </a:r>
                      <a:endParaRPr kumimoji="0" lang="en-US" altLang="en-US" sz="1400" b="0" i="0" u="none" strike="noStrike" cap="none" normalizeH="0" baseline="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tc>
                  <a:txBody>
                    <a:bodyPr/>
                    <a:lstStyle>
                      <a:lvl1pPr marL="20638" eaLnBrk="0" hangingPunct="0">
                        <a:spcBef>
                          <a:spcPts val="575"/>
                        </a:spcBef>
                        <a:buClr>
                          <a:schemeClr val="accent1"/>
                        </a:buClr>
                        <a:buSzPct val="85000"/>
                        <a:buFont typeface="Wingdings 2" panose="05020102010507070707" pitchFamily="18" charset="2"/>
                        <a:defRPr sz="2200">
                          <a:solidFill>
                            <a:schemeClr val="tx1"/>
                          </a:solidFill>
                          <a:latin typeface="Perpetua" pitchFamily="18" charset="0"/>
                        </a:defRPr>
                      </a:lvl1pPr>
                      <a:lvl2pPr marL="742950" indent="-285750" eaLnBrk="0" hangingPunct="0">
                        <a:spcBef>
                          <a:spcPts val="375"/>
                        </a:spcBef>
                        <a:buClr>
                          <a:schemeClr val="accent2"/>
                        </a:buClr>
                        <a:buSzPct val="85000"/>
                        <a:buFont typeface="Wingdings 2" panose="05020102010507070707" pitchFamily="18" charset="2"/>
                        <a:defRPr sz="2000">
                          <a:solidFill>
                            <a:schemeClr val="tx1"/>
                          </a:solidFill>
                          <a:latin typeface="Perpetua" pitchFamily="18" charset="0"/>
                        </a:defRPr>
                      </a:lvl2pPr>
                      <a:lvl3pPr marL="1143000" indent="-228600" eaLnBrk="0" hangingPunct="0">
                        <a:spcBef>
                          <a:spcPts val="375"/>
                        </a:spcBef>
                        <a:buClr>
                          <a:srgbClr val="E6B1AB"/>
                        </a:buClr>
                        <a:buSzPct val="85000"/>
                        <a:buFont typeface="Wingdings 2" panose="05020102010507070707" pitchFamily="18" charset="2"/>
                        <a:defRPr>
                          <a:solidFill>
                            <a:schemeClr val="tx1"/>
                          </a:solidFill>
                          <a:latin typeface="Perpetua" pitchFamily="18" charset="0"/>
                        </a:defRPr>
                      </a:lvl3pPr>
                      <a:lvl4pPr marL="1600200" indent="-228600" eaLnBrk="0" hangingPunct="0">
                        <a:spcBef>
                          <a:spcPts val="375"/>
                        </a:spcBef>
                        <a:buClr>
                          <a:srgbClr val="A28E6A"/>
                        </a:buClr>
                        <a:buSzPct val="80000"/>
                        <a:buFont typeface="Wingdings 2" panose="05020102010507070707" pitchFamily="18" charset="2"/>
                        <a:defRPr>
                          <a:solidFill>
                            <a:schemeClr val="tx1"/>
                          </a:solidFill>
                          <a:latin typeface="Perpetua" pitchFamily="18" charset="0"/>
                        </a:defRPr>
                      </a:lvl4pPr>
                      <a:lvl5pPr marL="2057400" indent="-228600" eaLnBrk="0" hangingPunct="0">
                        <a:spcBef>
                          <a:spcPts val="375"/>
                        </a:spcBef>
                        <a:buClr>
                          <a:srgbClr val="A28E6A"/>
                        </a:buClr>
                        <a:defRPr>
                          <a:solidFill>
                            <a:schemeClr val="tx1"/>
                          </a:solidFill>
                          <a:latin typeface="Perpetua" pitchFamily="18" charset="0"/>
                        </a:defRPr>
                      </a:lvl5pPr>
                      <a:lvl6pPr marL="2514600" indent="-228600" eaLnBrk="0" fontAlgn="base" hangingPunct="0">
                        <a:spcBef>
                          <a:spcPts val="375"/>
                        </a:spcBef>
                        <a:spcAft>
                          <a:spcPct val="0"/>
                        </a:spcAft>
                        <a:buClr>
                          <a:srgbClr val="A28E6A"/>
                        </a:buClr>
                        <a:defRPr>
                          <a:solidFill>
                            <a:schemeClr val="tx1"/>
                          </a:solidFill>
                          <a:latin typeface="Perpetua" pitchFamily="18" charset="0"/>
                        </a:defRPr>
                      </a:lvl6pPr>
                      <a:lvl7pPr marL="2971800" indent="-228600" eaLnBrk="0" fontAlgn="base" hangingPunct="0">
                        <a:spcBef>
                          <a:spcPts val="375"/>
                        </a:spcBef>
                        <a:spcAft>
                          <a:spcPct val="0"/>
                        </a:spcAft>
                        <a:buClr>
                          <a:srgbClr val="A28E6A"/>
                        </a:buClr>
                        <a:defRPr>
                          <a:solidFill>
                            <a:schemeClr val="tx1"/>
                          </a:solidFill>
                          <a:latin typeface="Perpetua" pitchFamily="18" charset="0"/>
                        </a:defRPr>
                      </a:lvl7pPr>
                      <a:lvl8pPr marL="3429000" indent="-228600" eaLnBrk="0" fontAlgn="base" hangingPunct="0">
                        <a:spcBef>
                          <a:spcPts val="375"/>
                        </a:spcBef>
                        <a:spcAft>
                          <a:spcPct val="0"/>
                        </a:spcAft>
                        <a:buClr>
                          <a:srgbClr val="A28E6A"/>
                        </a:buClr>
                        <a:defRPr>
                          <a:solidFill>
                            <a:schemeClr val="tx1"/>
                          </a:solidFill>
                          <a:latin typeface="Perpetua" pitchFamily="18" charset="0"/>
                        </a:defRPr>
                      </a:lvl8pPr>
                      <a:lvl9pPr marL="3886200" indent="-228600" eaLnBrk="0" fontAlgn="base" hangingPunct="0">
                        <a:spcBef>
                          <a:spcPts val="375"/>
                        </a:spcBef>
                        <a:spcAft>
                          <a:spcPct val="0"/>
                        </a:spcAft>
                        <a:buClr>
                          <a:srgbClr val="A28E6A"/>
                        </a:buClr>
                        <a:defRPr>
                          <a:solidFill>
                            <a:schemeClr val="tx1"/>
                          </a:solidFill>
                          <a:latin typeface="Perpetua" pitchFamily="18" charset="0"/>
                        </a:defRPr>
                      </a:lvl9pPr>
                    </a:lstStyle>
                    <a:p>
                      <a:pPr marL="20638" marR="0" lvl="0" indent="0" algn="ctr" defTabSz="914400" rtl="0" eaLnBrk="1" fontAlgn="base" latinLnBrk="0" hangingPunct="1">
                        <a:lnSpc>
                          <a:spcPts val="1500"/>
                        </a:lnSpc>
                        <a:spcBef>
                          <a:spcPct val="0"/>
                        </a:spcBef>
                        <a:spcAft>
                          <a:spcPct val="0"/>
                        </a:spcAft>
                        <a:buClrTx/>
                        <a:buSzTx/>
                        <a:buFontTx/>
                        <a:buNone/>
                        <a:tabLst/>
                      </a:pPr>
                      <a:r>
                        <a:rPr kumimoji="0" lang="en-US" altLang="en-US" sz="1400" b="1" i="0" u="none" strike="noStrike" cap="none" normalizeH="0" baseline="0" dirty="0">
                          <a:ln>
                            <a:noFill/>
                          </a:ln>
                          <a:solidFill>
                            <a:srgbClr val="000053"/>
                          </a:solidFill>
                          <a:effectLst/>
                          <a:latin typeface="Courier New" panose="02070309020205020404" pitchFamily="49" charset="0"/>
                          <a:cs typeface="Courier New" panose="02070309020205020404" pitchFamily="49" charset="0"/>
                        </a:rPr>
                        <a:t>|</a:t>
                      </a:r>
                      <a:endParaRPr kumimoji="0" lang="en-US" altLang="en-US" sz="1400" b="0" i="0" u="none" strike="noStrike" cap="none" normalizeH="0" baseline="0" dirty="0">
                        <a:ln>
                          <a:noFill/>
                        </a:ln>
                        <a:solidFill>
                          <a:schemeClr val="tx1"/>
                        </a:solidFill>
                        <a:effectLst/>
                        <a:latin typeface="Courier New" panose="02070309020205020404" pitchFamily="49" charset="0"/>
                        <a:cs typeface="Courier New" panose="02070309020205020404" pitchFamily="49" charset="0"/>
                      </a:endParaRPr>
                    </a:p>
                  </a:txBody>
                  <a:tcPr marL="0" marR="0"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4057941853"/>
                  </a:ext>
                </a:extLst>
              </a:tr>
            </a:tbl>
          </a:graphicData>
        </a:graphic>
      </p:graphicFrame>
      <p:sp>
        <p:nvSpPr>
          <p:cNvPr id="6" name="object 9">
            <a:extLst>
              <a:ext uri="{FF2B5EF4-FFF2-40B4-BE49-F238E27FC236}">
                <a16:creationId xmlns:a16="http://schemas.microsoft.com/office/drawing/2014/main" id="{D03D36EC-922E-43F2-856E-34062FE9B19D}"/>
              </a:ext>
            </a:extLst>
          </p:cNvPr>
          <p:cNvSpPr txBox="1"/>
          <p:nvPr/>
        </p:nvSpPr>
        <p:spPr>
          <a:xfrm>
            <a:off x="646772" y="3974245"/>
            <a:ext cx="6854825" cy="452437"/>
          </a:xfrm>
          <a:prstGeom prst="rect">
            <a:avLst/>
          </a:prstGeom>
        </p:spPr>
        <p:txBody>
          <a:bodyPr lIns="0" tIns="12700" rIns="0" bIns="0">
            <a:spAutoFit/>
          </a:bodyPr>
          <a:lstStyle/>
          <a:p>
            <a:pPr marL="12700">
              <a:spcBef>
                <a:spcPts val="100"/>
              </a:spcBef>
              <a:defRPr/>
            </a:pPr>
            <a:r>
              <a:rPr sz="1400" b="1" spc="-5" dirty="0">
                <a:solidFill>
                  <a:srgbClr val="000053"/>
                </a:solidFill>
                <a:latin typeface="Courier New"/>
                <a:cs typeface="Courier New"/>
              </a:rPr>
              <a:t>+----------+--------+---------+------+------------+------------+</a:t>
            </a:r>
            <a:endParaRPr sz="1400">
              <a:latin typeface="Courier New"/>
              <a:cs typeface="Courier New"/>
            </a:endParaRPr>
          </a:p>
          <a:p>
            <a:pPr marL="12700">
              <a:spcBef>
                <a:spcPts val="10"/>
              </a:spcBef>
              <a:defRPr/>
            </a:pPr>
            <a:r>
              <a:rPr sz="1400" b="1" dirty="0">
                <a:solidFill>
                  <a:srgbClr val="000053"/>
                </a:solidFill>
                <a:latin typeface="Courier New"/>
                <a:cs typeface="Courier New"/>
              </a:rPr>
              <a:t>8 </a:t>
            </a:r>
            <a:r>
              <a:rPr sz="1400" b="1" spc="-5" dirty="0">
                <a:solidFill>
                  <a:srgbClr val="000053"/>
                </a:solidFill>
                <a:latin typeface="Courier New"/>
                <a:cs typeface="Courier New"/>
              </a:rPr>
              <a:t>rows in set (0.00</a:t>
            </a:r>
            <a:r>
              <a:rPr sz="1400" b="1" spc="-20" dirty="0">
                <a:solidFill>
                  <a:srgbClr val="000053"/>
                </a:solidFill>
                <a:latin typeface="Courier New"/>
                <a:cs typeface="Courier New"/>
              </a:rPr>
              <a:t> </a:t>
            </a:r>
            <a:r>
              <a:rPr sz="1400" b="1" spc="-5" dirty="0">
                <a:solidFill>
                  <a:srgbClr val="000053"/>
                </a:solidFill>
                <a:latin typeface="Courier New"/>
                <a:cs typeface="Courier New"/>
              </a:rPr>
              <a:t>sec)</a:t>
            </a:r>
            <a:endParaRPr sz="1400">
              <a:latin typeface="Courier New"/>
              <a:cs typeface="Courier New"/>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166251"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Selecting Particular Rows</a:t>
            </a:r>
          </a:p>
        </p:txBody>
      </p:sp>
      <p:sp>
        <p:nvSpPr>
          <p:cNvPr id="3" name="Rectangle 2"/>
          <p:cNvSpPr/>
          <p:nvPr/>
        </p:nvSpPr>
        <p:spPr>
          <a:xfrm>
            <a:off x="373062" y="740520"/>
            <a:ext cx="7483743" cy="815608"/>
          </a:xfrm>
          <a:prstGeom prst="rect">
            <a:avLst/>
          </a:prstGeom>
        </p:spPr>
        <p:txBody>
          <a:bodyPr wrap="square">
            <a:spAutoFit/>
          </a:bodyPr>
          <a:lstStyle/>
          <a:p>
            <a:pPr marL="274320" indent="-274320">
              <a:spcBef>
                <a:spcPts val="580"/>
              </a:spcBef>
              <a:buFont typeface="Wingdings 2"/>
              <a:buChar char=""/>
              <a:defRPr/>
            </a:pPr>
            <a:r>
              <a:rPr lang="en-US" dirty="0">
                <a:latin typeface="Open Sans" charset="0"/>
                <a:ea typeface="Open Sans" charset="0"/>
                <a:cs typeface="Open Sans" charset="0"/>
              </a:rPr>
              <a:t>You can select only particular rows from your  table.</a:t>
            </a:r>
          </a:p>
          <a:p>
            <a:pPr marL="274320" indent="-274320">
              <a:spcBef>
                <a:spcPts val="580"/>
              </a:spcBef>
              <a:buFont typeface="Wingdings 2"/>
              <a:buChar char=""/>
              <a:defRPr/>
            </a:pPr>
            <a:r>
              <a:rPr lang="en-US" dirty="0">
                <a:latin typeface="Open Sans" charset="0"/>
                <a:ea typeface="Open Sans" charset="0"/>
                <a:cs typeface="Open Sans" charset="0"/>
              </a:rPr>
              <a:t>For example, if you want to verify the change  that you made to Bowser's birth date, select  Bowser's record like this:</a:t>
            </a:r>
          </a:p>
        </p:txBody>
      </p:sp>
      <p:sp>
        <p:nvSpPr>
          <p:cNvPr id="7" name="Rectangle 6">
            <a:extLst>
              <a:ext uri="{FF2B5EF4-FFF2-40B4-BE49-F238E27FC236}">
                <a16:creationId xmlns:a16="http://schemas.microsoft.com/office/drawing/2014/main" id="{282FC229-A264-4CE7-8F66-6999B6A5A0A1}"/>
              </a:ext>
            </a:extLst>
          </p:cNvPr>
          <p:cNvSpPr/>
          <p:nvPr/>
        </p:nvSpPr>
        <p:spPr>
          <a:xfrm>
            <a:off x="548640" y="1628250"/>
            <a:ext cx="4572000" cy="2893100"/>
          </a:xfrm>
          <a:prstGeom prst="rect">
            <a:avLst/>
          </a:prstGeom>
        </p:spPr>
        <p:txBody>
          <a:bodyPr>
            <a:spAutoFit/>
          </a:bodyPr>
          <a:lstStyle/>
          <a:p>
            <a:pPr eaLnBrk="1" hangingPunct="1">
              <a:spcBef>
                <a:spcPts val="1963"/>
              </a:spcBef>
            </a:pPr>
            <a:r>
              <a:rPr lang="en-US" altLang="en-US" b="1" dirty="0" err="1">
                <a:solidFill>
                  <a:srgbClr val="000053"/>
                </a:solidFill>
                <a:latin typeface="Courier New" panose="02070309020205020404" pitchFamily="49" charset="0"/>
                <a:cs typeface="Courier New" panose="02070309020205020404" pitchFamily="49" charset="0"/>
              </a:rPr>
              <a:t>mysql</a:t>
            </a:r>
            <a:r>
              <a:rPr lang="en-US" altLang="en-US" b="1" dirty="0">
                <a:solidFill>
                  <a:srgbClr val="000053"/>
                </a:solidFill>
                <a:latin typeface="Courier New" panose="02070309020205020404" pitchFamily="49" charset="0"/>
                <a:cs typeface="Courier New" panose="02070309020205020404" pitchFamily="49" charset="0"/>
              </a:rPr>
              <a:t>&gt; SELECT * FROM pet WHERE name = "Bowser";</a:t>
            </a:r>
            <a:endParaRPr lang="en-US" altLang="en-US" dirty="0">
              <a:latin typeface="Courier New" panose="02070309020205020404" pitchFamily="49" charset="0"/>
              <a:cs typeface="Courier New" panose="02070309020205020404" pitchFamily="49" charset="0"/>
            </a:endParaRPr>
          </a:p>
          <a:p>
            <a:pPr eaLnBrk="1" hangingPunct="1">
              <a:spcBef>
                <a:spcPts val="13"/>
              </a:spcBef>
            </a:pPr>
            <a:r>
              <a:rPr lang="en-US" altLang="en-US" b="1" dirty="0">
                <a:solidFill>
                  <a:srgbClr val="000053"/>
                </a:solidFill>
                <a:latin typeface="Courier New" panose="02070309020205020404" pitchFamily="49" charset="0"/>
                <a:cs typeface="Courier New" panose="02070309020205020404" pitchFamily="49" charset="0"/>
              </a:rPr>
              <a:t>+--------+-------+---------+------+------------+------------+</a:t>
            </a:r>
            <a:endParaRPr lang="en-US" altLang="en-US" dirty="0">
              <a:latin typeface="Courier New" panose="02070309020205020404" pitchFamily="49" charset="0"/>
              <a:cs typeface="Courier New" panose="02070309020205020404" pitchFamily="49" charset="0"/>
            </a:endParaRPr>
          </a:p>
          <a:p>
            <a:pPr eaLnBrk="1" hangingPunct="1">
              <a:spcBef>
                <a:spcPts val="13"/>
              </a:spcBef>
            </a:pPr>
            <a:r>
              <a:rPr lang="en-US" altLang="en-US" b="1" dirty="0">
                <a:solidFill>
                  <a:srgbClr val="000053"/>
                </a:solidFill>
                <a:latin typeface="Courier New" panose="02070309020205020404" pitchFamily="49" charset="0"/>
                <a:cs typeface="Courier New" panose="02070309020205020404" pitchFamily="49" charset="0"/>
              </a:rPr>
              <a:t>| name	| owner | species | gender	| birth	| death	|</a:t>
            </a:r>
            <a:endParaRPr lang="en-US" altLang="en-US" dirty="0">
              <a:latin typeface="Courier New" panose="02070309020205020404" pitchFamily="49" charset="0"/>
              <a:cs typeface="Courier New" panose="02070309020205020404" pitchFamily="49" charset="0"/>
            </a:endParaRPr>
          </a:p>
          <a:p>
            <a:pPr eaLnBrk="1" hangingPunct="1">
              <a:spcBef>
                <a:spcPts val="13"/>
              </a:spcBef>
            </a:pPr>
            <a:r>
              <a:rPr lang="en-US" altLang="en-US" b="1" dirty="0">
                <a:solidFill>
                  <a:srgbClr val="000053"/>
                </a:solidFill>
                <a:latin typeface="Courier New" panose="02070309020205020404" pitchFamily="49" charset="0"/>
                <a:cs typeface="Courier New" panose="02070309020205020404" pitchFamily="49" charset="0"/>
              </a:rPr>
              <a:t>+--------+-------+---------+------+------------+------------+</a:t>
            </a:r>
            <a:endParaRPr lang="en-US" altLang="en-US" dirty="0">
              <a:latin typeface="Courier New" panose="02070309020205020404" pitchFamily="49" charset="0"/>
              <a:cs typeface="Courier New" panose="02070309020205020404" pitchFamily="49" charset="0"/>
            </a:endParaRPr>
          </a:p>
          <a:p>
            <a:pPr eaLnBrk="1" hangingPunct="1">
              <a:spcBef>
                <a:spcPts val="13"/>
              </a:spcBef>
            </a:pPr>
            <a:r>
              <a:rPr lang="en-US" altLang="en-US" b="1" dirty="0">
                <a:solidFill>
                  <a:srgbClr val="000053"/>
                </a:solidFill>
                <a:latin typeface="Courier New" panose="02070309020205020404" pitchFamily="49" charset="0"/>
                <a:cs typeface="Courier New" panose="02070309020205020404" pitchFamily="49" charset="0"/>
              </a:rPr>
              <a:t>| Bowser | Diane | dog	| m	| 1998-08-31 | 1995-07-29 |</a:t>
            </a:r>
            <a:endParaRPr lang="en-US" altLang="en-US" dirty="0">
              <a:latin typeface="Courier New" panose="02070309020205020404" pitchFamily="49" charset="0"/>
              <a:cs typeface="Courier New" panose="02070309020205020404" pitchFamily="49" charset="0"/>
            </a:endParaRPr>
          </a:p>
          <a:p>
            <a:pPr eaLnBrk="1" hangingPunct="1">
              <a:spcBef>
                <a:spcPts val="13"/>
              </a:spcBef>
            </a:pPr>
            <a:r>
              <a:rPr lang="en-US" altLang="en-US" b="1" dirty="0">
                <a:solidFill>
                  <a:srgbClr val="000053"/>
                </a:solidFill>
                <a:latin typeface="Courier New" panose="02070309020205020404" pitchFamily="49" charset="0"/>
                <a:cs typeface="Courier New" panose="02070309020205020404" pitchFamily="49" charset="0"/>
              </a:rPr>
              <a:t>+--------+-------+---------+------+------------+------------+</a:t>
            </a:r>
            <a:endParaRPr lang="en-US" altLang="en-US" dirty="0">
              <a:latin typeface="Courier New" panose="02070309020205020404" pitchFamily="49" charset="0"/>
              <a:cs typeface="Courier New" panose="02070309020205020404" pitchFamily="49" charset="0"/>
            </a:endParaRPr>
          </a:p>
          <a:p>
            <a:pPr eaLnBrk="1" hangingPunct="1">
              <a:spcBef>
                <a:spcPts val="13"/>
              </a:spcBef>
            </a:pPr>
            <a:r>
              <a:rPr lang="en-US" altLang="en-US" b="1" dirty="0">
                <a:solidFill>
                  <a:srgbClr val="000053"/>
                </a:solidFill>
                <a:latin typeface="Courier New" panose="02070309020205020404" pitchFamily="49" charset="0"/>
                <a:cs typeface="Courier New" panose="02070309020205020404" pitchFamily="49" charset="0"/>
              </a:rPr>
              <a:t>1 row in set (0.00 sec)</a:t>
            </a:r>
            <a:endParaRPr lang="en-US" altLang="en-US" dirty="0">
              <a:latin typeface="Courier New" panose="02070309020205020404" pitchFamily="49" charset="0"/>
              <a:cs typeface="Courier New" panose="02070309020205020404" pitchFamily="49" charset="0"/>
            </a:endParaRPr>
          </a:p>
        </p:txBody>
      </p:sp>
      <p:sp>
        <p:nvSpPr>
          <p:cNvPr id="8" name="object 9">
            <a:extLst>
              <a:ext uri="{FF2B5EF4-FFF2-40B4-BE49-F238E27FC236}">
                <a16:creationId xmlns:a16="http://schemas.microsoft.com/office/drawing/2014/main" id="{EC78B9AF-A23C-4FD9-A5E6-17274281F808}"/>
              </a:ext>
            </a:extLst>
          </p:cNvPr>
          <p:cNvSpPr txBox="1"/>
          <p:nvPr/>
        </p:nvSpPr>
        <p:spPr>
          <a:xfrm>
            <a:off x="5373859" y="1899297"/>
            <a:ext cx="3312941" cy="1338572"/>
          </a:xfrm>
          <a:prstGeom prst="rect">
            <a:avLst/>
          </a:prstGeom>
        </p:spPr>
        <p:txBody>
          <a:bodyPr wrap="square" lIns="0" tIns="12700" rIns="0" bIns="0">
            <a:spAutoFit/>
          </a:bodyPr>
          <a:lstStyle>
            <a:lvl1pPr marL="228600" indent="-215900" eaLnBrk="0" hangingPunct="0">
              <a:tabLst>
                <a:tab pos="312738" algn="l"/>
              </a:tabLst>
              <a:defRPr>
                <a:solidFill>
                  <a:schemeClr val="tx1"/>
                </a:solidFill>
                <a:latin typeface="Arial" panose="020B0604020202020204" pitchFamily="34" charset="0"/>
                <a:cs typeface="Arial" panose="020B0604020202020204" pitchFamily="34" charset="0"/>
              </a:defRPr>
            </a:lvl1pPr>
            <a:lvl2pPr marL="742950" indent="-285750" eaLnBrk="0" hangingPunct="0">
              <a:tabLst>
                <a:tab pos="312738" algn="l"/>
              </a:tabLst>
              <a:defRPr>
                <a:solidFill>
                  <a:schemeClr val="tx1"/>
                </a:solidFill>
                <a:latin typeface="Arial" panose="020B0604020202020204" pitchFamily="34" charset="0"/>
                <a:cs typeface="Arial" panose="020B0604020202020204" pitchFamily="34" charset="0"/>
              </a:defRPr>
            </a:lvl2pPr>
            <a:lvl3pPr marL="1143000" indent="-228600" eaLnBrk="0" hangingPunct="0">
              <a:tabLst>
                <a:tab pos="312738" algn="l"/>
              </a:tabLst>
              <a:defRPr>
                <a:solidFill>
                  <a:schemeClr val="tx1"/>
                </a:solidFill>
                <a:latin typeface="Arial" panose="020B0604020202020204" pitchFamily="34" charset="0"/>
                <a:cs typeface="Arial" panose="020B0604020202020204" pitchFamily="34" charset="0"/>
              </a:defRPr>
            </a:lvl3pPr>
            <a:lvl4pPr marL="1600200" indent="-228600" eaLnBrk="0" hangingPunct="0">
              <a:tabLst>
                <a:tab pos="312738" algn="l"/>
              </a:tabLst>
              <a:defRPr>
                <a:solidFill>
                  <a:schemeClr val="tx1"/>
                </a:solidFill>
                <a:latin typeface="Arial" panose="020B0604020202020204" pitchFamily="34" charset="0"/>
                <a:cs typeface="Arial" panose="020B0604020202020204" pitchFamily="34" charset="0"/>
              </a:defRPr>
            </a:lvl4pPr>
            <a:lvl5pPr marL="2057400" indent="-228600" eaLnBrk="0" hangingPunct="0">
              <a:tabLst>
                <a:tab pos="312738"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312738"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312738"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312738"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312738" algn="l"/>
              </a:tabLst>
              <a:defRPr>
                <a:solidFill>
                  <a:schemeClr val="tx1"/>
                </a:solidFill>
                <a:latin typeface="Arial" panose="020B0604020202020204" pitchFamily="34" charset="0"/>
                <a:cs typeface="Arial" panose="020B0604020202020204" pitchFamily="34" charset="0"/>
              </a:defRPr>
            </a:lvl9pPr>
          </a:lstStyle>
          <a:p>
            <a:pPr eaLnBrk="1" hangingPunct="1">
              <a:lnSpc>
                <a:spcPct val="128000"/>
              </a:lnSpc>
              <a:spcBef>
                <a:spcPts val="100"/>
              </a:spcBef>
              <a:buSzPct val="44000"/>
              <a:buFont typeface="Calibri" panose="020F0502020204030204" pitchFamily="34" charset="0"/>
              <a:buChar char="●"/>
            </a:pPr>
            <a:r>
              <a:rPr lang="en-US" altLang="en-US" sz="1200" dirty="0"/>
              <a:t>Try the same select:	</a:t>
            </a:r>
          </a:p>
          <a:p>
            <a:pPr marL="12700" indent="0" eaLnBrk="1" hangingPunct="1">
              <a:lnSpc>
                <a:spcPct val="128000"/>
              </a:lnSpc>
              <a:spcBef>
                <a:spcPts val="100"/>
              </a:spcBef>
              <a:buSzPct val="44000"/>
            </a:pPr>
            <a:r>
              <a:rPr lang="en-US" altLang="en-US" sz="1800" dirty="0">
                <a:solidFill>
                  <a:srgbClr val="FF0000"/>
                </a:solidFill>
              </a:rPr>
              <a:t>without the last (“)  </a:t>
            </a:r>
          </a:p>
          <a:p>
            <a:pPr marL="12700" indent="0" eaLnBrk="1" hangingPunct="1">
              <a:lnSpc>
                <a:spcPct val="128000"/>
              </a:lnSpc>
              <a:spcBef>
                <a:spcPts val="100"/>
              </a:spcBef>
              <a:buSzPct val="44000"/>
            </a:pPr>
            <a:r>
              <a:rPr lang="en-US" altLang="en-US" sz="1800" dirty="0">
                <a:solidFill>
                  <a:srgbClr val="FF0000"/>
                </a:solidFill>
              </a:rPr>
              <a:t>without the last (“) and (;)  Try with \c</a:t>
            </a:r>
            <a:endParaRPr lang="en-US" altLang="en-US" sz="2000" dirty="0"/>
          </a:p>
        </p:txBody>
      </p:sp>
    </p:spTree>
    <p:extLst>
      <p:ext uri="{BB962C8B-B14F-4D97-AF65-F5344CB8AC3E}">
        <p14:creationId xmlns:p14="http://schemas.microsoft.com/office/powerpoint/2010/main" val="10427121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166251"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Selecting Particular Rows</a:t>
            </a:r>
          </a:p>
        </p:txBody>
      </p:sp>
      <p:sp>
        <p:nvSpPr>
          <p:cNvPr id="3" name="Rectangle 2"/>
          <p:cNvSpPr/>
          <p:nvPr/>
        </p:nvSpPr>
        <p:spPr>
          <a:xfrm>
            <a:off x="373062" y="740520"/>
            <a:ext cx="7483743" cy="2939266"/>
          </a:xfrm>
          <a:prstGeom prst="rect">
            <a:avLst/>
          </a:prstGeom>
        </p:spPr>
        <p:txBody>
          <a:bodyPr wrap="square">
            <a:spAutoFit/>
          </a:bodyPr>
          <a:lstStyle/>
          <a:p>
            <a:pPr marL="274320" indent="-274320">
              <a:spcBef>
                <a:spcPts val="580"/>
              </a:spcBef>
              <a:buFont typeface="Wingdings 2"/>
              <a:buChar char=""/>
              <a:defRPr/>
            </a:pPr>
            <a:r>
              <a:rPr lang="en-US" dirty="0">
                <a:latin typeface="Open Sans" charset="0"/>
                <a:ea typeface="Open Sans" charset="0"/>
                <a:cs typeface="Open Sans" charset="0"/>
              </a:rPr>
              <a:t>To find all animals born after 1998</a:t>
            </a:r>
          </a:p>
          <a:p>
            <a:pPr>
              <a:spcBef>
                <a:spcPts val="580"/>
              </a:spcBef>
              <a:defRPr/>
            </a:pPr>
            <a:r>
              <a:rPr lang="en-US" dirty="0">
                <a:latin typeface="Open Sans" charset="0"/>
                <a:ea typeface="Open Sans" charset="0"/>
                <a:cs typeface="Open Sans" charset="0"/>
              </a:rPr>
              <a:t>SELECT * FROM pet WHERE birth &gt;= "1998-1-1";</a:t>
            </a:r>
          </a:p>
          <a:p>
            <a:pPr marL="274320" indent="-274320">
              <a:spcBef>
                <a:spcPts val="580"/>
              </a:spcBef>
              <a:buFont typeface="Wingdings 2"/>
              <a:buChar char=""/>
              <a:defRPr/>
            </a:pPr>
            <a:endParaRPr lang="en-US" dirty="0">
              <a:latin typeface="Open Sans" charset="0"/>
              <a:ea typeface="Open Sans" charset="0"/>
              <a:cs typeface="Open Sans" charset="0"/>
            </a:endParaRPr>
          </a:p>
          <a:p>
            <a:pPr marL="274320" indent="-274320">
              <a:spcBef>
                <a:spcPts val="580"/>
              </a:spcBef>
              <a:buFont typeface="Wingdings 2"/>
              <a:buChar char=""/>
              <a:defRPr/>
            </a:pPr>
            <a:r>
              <a:rPr lang="en-US" dirty="0">
                <a:latin typeface="Open Sans" charset="0"/>
                <a:ea typeface="Open Sans" charset="0"/>
                <a:cs typeface="Open Sans" charset="0"/>
              </a:rPr>
              <a:t>To find all female dogs, use a logical AND</a:t>
            </a:r>
          </a:p>
          <a:p>
            <a:pPr>
              <a:spcBef>
                <a:spcPts val="580"/>
              </a:spcBef>
              <a:defRPr/>
            </a:pPr>
            <a:r>
              <a:rPr lang="en-US" dirty="0">
                <a:latin typeface="Open Sans" charset="0"/>
                <a:ea typeface="Open Sans" charset="0"/>
                <a:cs typeface="Open Sans" charset="0"/>
              </a:rPr>
              <a:t>SELECT * FROM pet WHERE species = "dog" AND gender = "f";</a:t>
            </a:r>
          </a:p>
          <a:p>
            <a:pPr marL="274320" indent="-274320">
              <a:spcBef>
                <a:spcPts val="580"/>
              </a:spcBef>
              <a:buFont typeface="Wingdings 2"/>
              <a:buChar char=""/>
              <a:defRPr/>
            </a:pPr>
            <a:endParaRPr lang="en-US" dirty="0">
              <a:latin typeface="Open Sans" charset="0"/>
              <a:ea typeface="Open Sans" charset="0"/>
              <a:cs typeface="Open Sans" charset="0"/>
            </a:endParaRPr>
          </a:p>
          <a:p>
            <a:pPr marL="274320" indent="-274320">
              <a:spcBef>
                <a:spcPts val="580"/>
              </a:spcBef>
              <a:buFont typeface="Wingdings 2"/>
              <a:buChar char=""/>
              <a:defRPr/>
            </a:pPr>
            <a:r>
              <a:rPr lang="en-US" dirty="0">
                <a:latin typeface="Open Sans" charset="0"/>
                <a:ea typeface="Open Sans" charset="0"/>
                <a:cs typeface="Open Sans" charset="0"/>
              </a:rPr>
              <a:t>To find all snakes or birds, use a logical OR</a:t>
            </a:r>
          </a:p>
          <a:p>
            <a:pPr>
              <a:spcBef>
                <a:spcPts val="580"/>
              </a:spcBef>
              <a:defRPr/>
            </a:pPr>
            <a:r>
              <a:rPr lang="en-US" dirty="0">
                <a:latin typeface="Open Sans" charset="0"/>
                <a:ea typeface="Open Sans" charset="0"/>
                <a:cs typeface="Open Sans" charset="0"/>
              </a:rPr>
              <a:t>SELECT * FROM pet WHERE species = "snake“ OR species</a:t>
            </a:r>
          </a:p>
          <a:p>
            <a:pPr>
              <a:spcBef>
                <a:spcPts val="580"/>
              </a:spcBef>
              <a:defRPr/>
            </a:pPr>
            <a:r>
              <a:rPr lang="en-US" dirty="0">
                <a:latin typeface="Open Sans" charset="0"/>
                <a:ea typeface="Open Sans" charset="0"/>
                <a:cs typeface="Open Sans" charset="0"/>
              </a:rPr>
              <a:t>= "bird";</a:t>
            </a:r>
          </a:p>
          <a:p>
            <a:pPr>
              <a:spcBef>
                <a:spcPts val="580"/>
              </a:spcBef>
              <a:defRPr/>
            </a:pPr>
            <a:r>
              <a:rPr lang="en-US" dirty="0">
                <a:latin typeface="Open Sans" charset="0"/>
                <a:ea typeface="Open Sans" charset="0"/>
                <a:cs typeface="Open Sans" charset="0"/>
              </a:rPr>
              <a:t>AND has higher precedence than OR → Use </a:t>
            </a:r>
            <a:r>
              <a:rPr lang="en-US" dirty="0" err="1">
                <a:latin typeface="Open Sans" charset="0"/>
                <a:ea typeface="Open Sans" charset="0"/>
                <a:cs typeface="Open Sans" charset="0"/>
              </a:rPr>
              <a:t>paranthesis</a:t>
            </a:r>
            <a:r>
              <a:rPr lang="en-US" dirty="0">
                <a:latin typeface="Open Sans" charset="0"/>
                <a:ea typeface="Open Sans" charset="0"/>
                <a:cs typeface="Open Sans" charset="0"/>
              </a:rPr>
              <a:t> if  necessary</a:t>
            </a:r>
          </a:p>
        </p:txBody>
      </p:sp>
    </p:spTree>
    <p:extLst>
      <p:ext uri="{BB962C8B-B14F-4D97-AF65-F5344CB8AC3E}">
        <p14:creationId xmlns:p14="http://schemas.microsoft.com/office/powerpoint/2010/main" val="15522891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587842"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Selecting Particular Columns</a:t>
            </a:r>
          </a:p>
        </p:txBody>
      </p:sp>
      <p:sp>
        <p:nvSpPr>
          <p:cNvPr id="3" name="Rectangle 2"/>
          <p:cNvSpPr/>
          <p:nvPr/>
        </p:nvSpPr>
        <p:spPr>
          <a:xfrm>
            <a:off x="373063" y="1232889"/>
            <a:ext cx="7483743" cy="1400383"/>
          </a:xfrm>
          <a:prstGeom prst="rect">
            <a:avLst/>
          </a:prstGeom>
        </p:spPr>
        <p:txBody>
          <a:bodyPr wrap="square">
            <a:spAutoFit/>
          </a:bodyPr>
          <a:lstStyle/>
          <a:p>
            <a:pPr marL="274320" indent="-274320">
              <a:spcBef>
                <a:spcPts val="580"/>
              </a:spcBef>
              <a:buFont typeface="Wingdings 2"/>
              <a:buChar char=""/>
              <a:defRPr/>
            </a:pPr>
            <a:r>
              <a:rPr lang="en-US" dirty="0">
                <a:latin typeface="Open Sans" charset="0"/>
                <a:ea typeface="Open Sans" charset="0"/>
                <a:cs typeface="Open Sans" charset="0"/>
              </a:rPr>
              <a:t>For having only a selection of columns  of a table, just name the columns you  are interested, separated by commas.</a:t>
            </a:r>
          </a:p>
          <a:p>
            <a:pPr marL="274320" indent="-274320">
              <a:spcBef>
                <a:spcPts val="580"/>
              </a:spcBef>
              <a:buFont typeface="Wingdings 2"/>
              <a:buChar char=""/>
              <a:defRPr/>
            </a:pPr>
            <a:r>
              <a:rPr lang="en-US" dirty="0">
                <a:latin typeface="Open Sans" charset="0"/>
                <a:ea typeface="Open Sans" charset="0"/>
                <a:cs typeface="Open Sans" charset="0"/>
              </a:rPr>
              <a:t>Example: you want to know when your  pets were born</a:t>
            </a:r>
          </a:p>
          <a:p>
            <a:pPr>
              <a:spcBef>
                <a:spcPts val="580"/>
              </a:spcBef>
              <a:defRPr/>
            </a:pPr>
            <a:r>
              <a:rPr lang="en-US" dirty="0">
                <a:latin typeface="Open Sans" charset="0"/>
                <a:ea typeface="Open Sans" charset="0"/>
                <a:cs typeface="Open Sans" charset="0"/>
              </a:rPr>
              <a:t>– select the name and birth columns.</a:t>
            </a:r>
          </a:p>
          <a:p>
            <a:pPr marL="274320" indent="-274320">
              <a:spcBef>
                <a:spcPts val="580"/>
              </a:spcBef>
              <a:buFont typeface="Wingdings 2"/>
              <a:buChar char=""/>
              <a:defRPr/>
            </a:pPr>
            <a:r>
              <a:rPr lang="en-US" dirty="0">
                <a:latin typeface="Open Sans" charset="0"/>
                <a:ea typeface="Open Sans" charset="0"/>
                <a:cs typeface="Open Sans" charset="0"/>
              </a:rPr>
              <a:t>(see example next slide.)</a:t>
            </a:r>
          </a:p>
        </p:txBody>
      </p:sp>
    </p:spTree>
    <p:extLst>
      <p:ext uri="{BB962C8B-B14F-4D97-AF65-F5344CB8AC3E}">
        <p14:creationId xmlns:p14="http://schemas.microsoft.com/office/powerpoint/2010/main" val="242914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271100" y="142308"/>
            <a:ext cx="6143767" cy="463800"/>
          </a:xfrm>
          <a:prstGeom prst="rect">
            <a:avLst/>
          </a:prstGeom>
          <a:noFill/>
          <a:ln>
            <a:noFill/>
          </a:ln>
        </p:spPr>
        <p:txBody>
          <a:bodyPr spcFirstLastPara="1" wrap="square" lIns="91425" tIns="91425" rIns="91425" bIns="91425" anchor="t" anchorCtr="0">
            <a:noAutofit/>
          </a:bodyPr>
          <a:lstStyle/>
          <a:p>
            <a:r>
              <a:rPr lang="en-US" sz="2000" b="0" dirty="0">
                <a:latin typeface="Open Sans" charset="0"/>
                <a:ea typeface="Open Sans" charset="0"/>
                <a:cs typeface="Open Sans" charset="0"/>
              </a:rPr>
              <a:t>MySQL Products Overview</a:t>
            </a:r>
          </a:p>
        </p:txBody>
      </p:sp>
      <p:sp>
        <p:nvSpPr>
          <p:cNvPr id="4" name="object 5">
            <a:extLst>
              <a:ext uri="{FF2B5EF4-FFF2-40B4-BE49-F238E27FC236}">
                <a16:creationId xmlns:a16="http://schemas.microsoft.com/office/drawing/2014/main" id="{42A365EA-7EE1-4613-859A-0C6E625BE54C}"/>
              </a:ext>
            </a:extLst>
          </p:cNvPr>
          <p:cNvSpPr>
            <a:spLocks noChangeArrowheads="1"/>
          </p:cNvSpPr>
          <p:nvPr/>
        </p:nvSpPr>
        <p:spPr bwMode="auto">
          <a:xfrm>
            <a:off x="350873" y="889591"/>
            <a:ext cx="7035961" cy="3788735"/>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Tree>
    <p:custDataLst>
      <p:tags r:id="rId1"/>
    </p:custDataLst>
    <p:extLst>
      <p:ext uri="{BB962C8B-B14F-4D97-AF65-F5344CB8AC3E}">
        <p14:creationId xmlns:p14="http://schemas.microsoft.com/office/powerpoint/2010/main" val="41841946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587842"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Selecting Particular Columns</a:t>
            </a:r>
          </a:p>
        </p:txBody>
      </p:sp>
      <p:pic>
        <p:nvPicPr>
          <p:cNvPr id="10" name="Picture 9">
            <a:extLst>
              <a:ext uri="{FF2B5EF4-FFF2-40B4-BE49-F238E27FC236}">
                <a16:creationId xmlns:a16="http://schemas.microsoft.com/office/drawing/2014/main" id="{1246E543-2AAC-465D-848C-1FCF7AAD7AB5}"/>
              </a:ext>
            </a:extLst>
          </p:cNvPr>
          <p:cNvPicPr>
            <a:picLocks noChangeAspect="1"/>
          </p:cNvPicPr>
          <p:nvPr/>
        </p:nvPicPr>
        <p:blipFill>
          <a:blip r:embed="rId2"/>
          <a:stretch>
            <a:fillRect/>
          </a:stretch>
        </p:blipFill>
        <p:spPr>
          <a:xfrm>
            <a:off x="373063" y="848495"/>
            <a:ext cx="4453372" cy="3592677"/>
          </a:xfrm>
          <a:prstGeom prst="rect">
            <a:avLst/>
          </a:prstGeom>
        </p:spPr>
      </p:pic>
    </p:spTree>
    <p:extLst>
      <p:ext uri="{BB962C8B-B14F-4D97-AF65-F5344CB8AC3E}">
        <p14:creationId xmlns:p14="http://schemas.microsoft.com/office/powerpoint/2010/main" val="29039018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1667444"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Sorting Data</a:t>
            </a:r>
          </a:p>
        </p:txBody>
      </p:sp>
      <p:sp>
        <p:nvSpPr>
          <p:cNvPr id="3" name="Rectangle 2"/>
          <p:cNvSpPr/>
          <p:nvPr/>
        </p:nvSpPr>
        <p:spPr>
          <a:xfrm>
            <a:off x="373063" y="1232889"/>
            <a:ext cx="7483743" cy="600164"/>
          </a:xfrm>
          <a:prstGeom prst="rect">
            <a:avLst/>
          </a:prstGeom>
        </p:spPr>
        <p:txBody>
          <a:bodyPr wrap="square">
            <a:spAutoFit/>
          </a:bodyPr>
          <a:lstStyle/>
          <a:p>
            <a:pPr marL="274320" indent="-274320">
              <a:spcBef>
                <a:spcPts val="580"/>
              </a:spcBef>
              <a:buFont typeface="Wingdings 2"/>
              <a:buChar char=""/>
              <a:defRPr/>
            </a:pPr>
            <a:r>
              <a:rPr lang="en-US" dirty="0">
                <a:latin typeface="Open Sans" charset="0"/>
                <a:ea typeface="Open Sans" charset="0"/>
                <a:cs typeface="Open Sans" charset="0"/>
              </a:rPr>
              <a:t>To sort a result, use an ORDER BY clause.  </a:t>
            </a:r>
          </a:p>
          <a:p>
            <a:pPr>
              <a:spcBef>
                <a:spcPts val="580"/>
              </a:spcBef>
              <a:defRPr/>
            </a:pPr>
            <a:r>
              <a:rPr lang="en-US" dirty="0">
                <a:latin typeface="Open Sans" charset="0"/>
                <a:ea typeface="Open Sans" charset="0"/>
                <a:cs typeface="Open Sans" charset="0"/>
              </a:rPr>
              <a:t>Example: view animal birthdays, sorted by date:</a:t>
            </a:r>
          </a:p>
        </p:txBody>
      </p:sp>
      <p:pic>
        <p:nvPicPr>
          <p:cNvPr id="7" name="Picture 6">
            <a:extLst>
              <a:ext uri="{FF2B5EF4-FFF2-40B4-BE49-F238E27FC236}">
                <a16:creationId xmlns:a16="http://schemas.microsoft.com/office/drawing/2014/main" id="{A3CB73DA-0BCB-4029-B730-F0B06B5D0E4E}"/>
              </a:ext>
            </a:extLst>
          </p:cNvPr>
          <p:cNvPicPr>
            <a:picLocks noChangeAspect="1"/>
          </p:cNvPicPr>
          <p:nvPr/>
        </p:nvPicPr>
        <p:blipFill>
          <a:blip r:embed="rId2"/>
          <a:stretch>
            <a:fillRect/>
          </a:stretch>
        </p:blipFill>
        <p:spPr>
          <a:xfrm>
            <a:off x="531719" y="1919791"/>
            <a:ext cx="4945941" cy="2813988"/>
          </a:xfrm>
          <a:prstGeom prst="rect">
            <a:avLst/>
          </a:prstGeom>
        </p:spPr>
      </p:pic>
    </p:spTree>
    <p:extLst>
      <p:ext uri="{BB962C8B-B14F-4D97-AF65-F5344CB8AC3E}">
        <p14:creationId xmlns:p14="http://schemas.microsoft.com/office/powerpoint/2010/main" val="8171997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1667444"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Sorting Data</a:t>
            </a:r>
          </a:p>
        </p:txBody>
      </p:sp>
      <p:sp>
        <p:nvSpPr>
          <p:cNvPr id="3" name="Rectangle 2"/>
          <p:cNvSpPr/>
          <p:nvPr/>
        </p:nvSpPr>
        <p:spPr>
          <a:xfrm>
            <a:off x="373063" y="1232889"/>
            <a:ext cx="7483743" cy="307777"/>
          </a:xfrm>
          <a:prstGeom prst="rect">
            <a:avLst/>
          </a:prstGeom>
        </p:spPr>
        <p:txBody>
          <a:bodyPr wrap="square">
            <a:spAutoFit/>
          </a:bodyPr>
          <a:lstStyle/>
          <a:p>
            <a:pPr marL="274320" indent="-274320">
              <a:spcBef>
                <a:spcPts val="580"/>
              </a:spcBef>
              <a:buFont typeface="Wingdings 2"/>
              <a:buChar char=""/>
              <a:defRPr/>
            </a:pPr>
            <a:r>
              <a:rPr lang="en-US" dirty="0">
                <a:latin typeface="Open Sans" charset="0"/>
                <a:ea typeface="Open Sans" charset="0"/>
                <a:cs typeface="Open Sans" charset="0"/>
              </a:rPr>
              <a:t>To sort in reverse order, add the DESC  (descending keyword)</a:t>
            </a:r>
          </a:p>
        </p:txBody>
      </p:sp>
      <p:pic>
        <p:nvPicPr>
          <p:cNvPr id="4" name="Picture 3">
            <a:extLst>
              <a:ext uri="{FF2B5EF4-FFF2-40B4-BE49-F238E27FC236}">
                <a16:creationId xmlns:a16="http://schemas.microsoft.com/office/drawing/2014/main" id="{0E8A4434-A13B-4DCD-94D8-B2C7C1E59EDD}"/>
              </a:ext>
            </a:extLst>
          </p:cNvPr>
          <p:cNvPicPr>
            <a:picLocks noChangeAspect="1"/>
          </p:cNvPicPr>
          <p:nvPr/>
        </p:nvPicPr>
        <p:blipFill>
          <a:blip r:embed="rId2"/>
          <a:stretch>
            <a:fillRect/>
          </a:stretch>
        </p:blipFill>
        <p:spPr>
          <a:xfrm>
            <a:off x="616543" y="1613216"/>
            <a:ext cx="6600183" cy="3104709"/>
          </a:xfrm>
          <a:prstGeom prst="rect">
            <a:avLst/>
          </a:prstGeom>
        </p:spPr>
      </p:pic>
    </p:spTree>
    <p:extLst>
      <p:ext uri="{BB962C8B-B14F-4D97-AF65-F5344CB8AC3E}">
        <p14:creationId xmlns:p14="http://schemas.microsoft.com/office/powerpoint/2010/main" val="23663775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1667444"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Sorting Data</a:t>
            </a:r>
          </a:p>
        </p:txBody>
      </p:sp>
      <p:sp>
        <p:nvSpPr>
          <p:cNvPr id="3" name="Rectangle 2"/>
          <p:cNvSpPr/>
          <p:nvPr/>
        </p:nvSpPr>
        <p:spPr>
          <a:xfrm>
            <a:off x="373063" y="1232889"/>
            <a:ext cx="7483743" cy="2277547"/>
          </a:xfrm>
          <a:prstGeom prst="rect">
            <a:avLst/>
          </a:prstGeom>
        </p:spPr>
        <p:txBody>
          <a:bodyPr wrap="square">
            <a:spAutoFit/>
          </a:bodyPr>
          <a:lstStyle/>
          <a:p>
            <a:pPr marL="274320" indent="-274320">
              <a:spcBef>
                <a:spcPts val="580"/>
              </a:spcBef>
              <a:buFont typeface="Wingdings 2"/>
              <a:buChar char=""/>
              <a:defRPr/>
            </a:pPr>
            <a:r>
              <a:rPr lang="en-US" dirty="0">
                <a:latin typeface="Open Sans" charset="0"/>
                <a:ea typeface="Open Sans" charset="0"/>
                <a:cs typeface="Open Sans" charset="0"/>
              </a:rPr>
              <a:t>Sorting on multiple columns in different  directions</a:t>
            </a:r>
          </a:p>
          <a:p>
            <a:pPr lvl="1">
              <a:spcBef>
                <a:spcPts val="580"/>
              </a:spcBef>
              <a:defRPr/>
            </a:pPr>
            <a:endParaRPr lang="en-US" dirty="0">
              <a:latin typeface="Open Sans" charset="0"/>
              <a:ea typeface="Open Sans" charset="0"/>
              <a:cs typeface="Open Sans" charset="0"/>
            </a:endParaRPr>
          </a:p>
          <a:p>
            <a:pPr lvl="1">
              <a:spcBef>
                <a:spcPts val="580"/>
              </a:spcBef>
              <a:defRPr/>
            </a:pPr>
            <a:r>
              <a:rPr lang="en-US" dirty="0">
                <a:latin typeface="Open Sans" charset="0"/>
                <a:ea typeface="Open Sans" charset="0"/>
                <a:cs typeface="Open Sans" charset="0"/>
              </a:rPr>
              <a:t>Get name, species, birth with animals in  ascending order and date (within  animal type) in descending order  (youngest first)</a:t>
            </a:r>
          </a:p>
          <a:p>
            <a:pPr>
              <a:spcBef>
                <a:spcPts val="580"/>
              </a:spcBef>
              <a:defRPr/>
            </a:pPr>
            <a:endParaRPr lang="en-US" dirty="0">
              <a:latin typeface="Open Sans" charset="0"/>
              <a:ea typeface="Open Sans" charset="0"/>
              <a:cs typeface="Open Sans" charset="0"/>
            </a:endParaRPr>
          </a:p>
          <a:p>
            <a:pPr>
              <a:spcBef>
                <a:spcPts val="580"/>
              </a:spcBef>
              <a:defRPr/>
            </a:pPr>
            <a:r>
              <a:rPr lang="en-US" dirty="0" err="1">
                <a:latin typeface="Open Sans" charset="0"/>
                <a:ea typeface="Open Sans" charset="0"/>
                <a:cs typeface="Open Sans" charset="0"/>
              </a:rPr>
              <a:t>mysql</a:t>
            </a:r>
            <a:r>
              <a:rPr lang="en-US" dirty="0">
                <a:latin typeface="Open Sans" charset="0"/>
                <a:ea typeface="Open Sans" charset="0"/>
                <a:cs typeface="Open Sans" charset="0"/>
              </a:rPr>
              <a:t>&gt; SELECT name, species, birth FROM  pet ORDER BY species, birth DESC;</a:t>
            </a:r>
          </a:p>
          <a:p>
            <a:pPr>
              <a:spcBef>
                <a:spcPts val="580"/>
              </a:spcBef>
              <a:defRPr/>
            </a:pPr>
            <a:endParaRPr lang="en-US" dirty="0">
              <a:latin typeface="Open Sans" charset="0"/>
              <a:ea typeface="Open Sans" charset="0"/>
              <a:cs typeface="Open Sans" charset="0"/>
            </a:endParaRPr>
          </a:p>
          <a:p>
            <a:pPr>
              <a:spcBef>
                <a:spcPts val="580"/>
              </a:spcBef>
              <a:defRPr/>
            </a:pPr>
            <a:r>
              <a:rPr lang="en-US" dirty="0">
                <a:latin typeface="Open Sans" charset="0"/>
                <a:ea typeface="Open Sans" charset="0"/>
                <a:cs typeface="Open Sans" charset="0"/>
              </a:rPr>
              <a:t>Try the opposite</a:t>
            </a:r>
          </a:p>
        </p:txBody>
      </p:sp>
    </p:spTree>
    <p:extLst>
      <p:ext uri="{BB962C8B-B14F-4D97-AF65-F5344CB8AC3E}">
        <p14:creationId xmlns:p14="http://schemas.microsoft.com/office/powerpoint/2010/main" val="29329017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166251"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Selecting Particular Rows</a:t>
            </a:r>
          </a:p>
        </p:txBody>
      </p:sp>
      <p:sp>
        <p:nvSpPr>
          <p:cNvPr id="3" name="Rectangle 2"/>
          <p:cNvSpPr/>
          <p:nvPr/>
        </p:nvSpPr>
        <p:spPr>
          <a:xfrm>
            <a:off x="373063" y="1232889"/>
            <a:ext cx="7483743" cy="2569934"/>
          </a:xfrm>
          <a:prstGeom prst="rect">
            <a:avLst/>
          </a:prstGeom>
        </p:spPr>
        <p:txBody>
          <a:bodyPr wrap="square">
            <a:spAutoFit/>
          </a:bodyPr>
          <a:lstStyle/>
          <a:p>
            <a:pPr marL="274320" indent="-274320">
              <a:spcBef>
                <a:spcPts val="580"/>
              </a:spcBef>
              <a:buFont typeface="Wingdings 2"/>
              <a:buChar char=""/>
              <a:defRPr/>
            </a:pPr>
            <a:r>
              <a:rPr lang="en-US" dirty="0">
                <a:latin typeface="Open Sans" charset="0"/>
                <a:ea typeface="Open Sans" charset="0"/>
                <a:cs typeface="Open Sans" charset="0"/>
              </a:rPr>
              <a:t>Find out who owns pets</a:t>
            </a:r>
          </a:p>
          <a:p>
            <a:pPr>
              <a:spcBef>
                <a:spcPts val="580"/>
              </a:spcBef>
              <a:defRPr/>
            </a:pPr>
            <a:r>
              <a:rPr lang="en-US" dirty="0">
                <a:latin typeface="Open Sans" charset="0"/>
                <a:ea typeface="Open Sans" charset="0"/>
                <a:cs typeface="Open Sans" charset="0"/>
              </a:rPr>
              <a:t>SELECT owner FROM pet;</a:t>
            </a:r>
          </a:p>
          <a:p>
            <a:pPr marL="274320" indent="-274320">
              <a:spcBef>
                <a:spcPts val="580"/>
              </a:spcBef>
              <a:buFont typeface="Wingdings 2"/>
              <a:buChar char=""/>
              <a:defRPr/>
            </a:pPr>
            <a:endParaRPr lang="en-US" dirty="0">
              <a:latin typeface="Open Sans" charset="0"/>
              <a:ea typeface="Open Sans" charset="0"/>
              <a:cs typeface="Open Sans" charset="0"/>
            </a:endParaRPr>
          </a:p>
          <a:p>
            <a:pPr marL="274320" indent="-274320">
              <a:spcBef>
                <a:spcPts val="580"/>
              </a:spcBef>
              <a:buFont typeface="Wingdings 2"/>
              <a:buChar char=""/>
              <a:defRPr/>
            </a:pPr>
            <a:r>
              <a:rPr lang="en-US" dirty="0">
                <a:latin typeface="Open Sans" charset="0"/>
                <a:ea typeface="Open Sans" charset="0"/>
                <a:cs typeface="Open Sans" charset="0"/>
              </a:rPr>
              <a:t>Find out who owns pets (without duplicate)</a:t>
            </a:r>
          </a:p>
          <a:p>
            <a:pPr>
              <a:spcBef>
                <a:spcPts val="580"/>
              </a:spcBef>
              <a:defRPr/>
            </a:pPr>
            <a:r>
              <a:rPr lang="en-US" dirty="0">
                <a:latin typeface="Open Sans" charset="0"/>
                <a:ea typeface="Open Sans" charset="0"/>
                <a:cs typeface="Open Sans" charset="0"/>
              </a:rPr>
              <a:t>SELECT DISTINCT owner FROM pet;</a:t>
            </a:r>
          </a:p>
          <a:p>
            <a:pPr marL="274320" indent="-274320">
              <a:spcBef>
                <a:spcPts val="580"/>
              </a:spcBef>
              <a:buFont typeface="Wingdings 2"/>
              <a:buChar char=""/>
              <a:defRPr/>
            </a:pPr>
            <a:endParaRPr lang="en-US" dirty="0">
              <a:latin typeface="Open Sans" charset="0"/>
              <a:ea typeface="Open Sans" charset="0"/>
              <a:cs typeface="Open Sans" charset="0"/>
            </a:endParaRPr>
          </a:p>
          <a:p>
            <a:pPr marL="274320" indent="-274320">
              <a:spcBef>
                <a:spcPts val="580"/>
              </a:spcBef>
              <a:buFont typeface="Wingdings 2"/>
              <a:buChar char=""/>
              <a:defRPr/>
            </a:pPr>
            <a:r>
              <a:rPr lang="en-US" dirty="0">
                <a:latin typeface="Open Sans" charset="0"/>
                <a:ea typeface="Open Sans" charset="0"/>
                <a:cs typeface="Open Sans" charset="0"/>
              </a:rPr>
              <a:t>Get birth dates for male dogs and female cats</a:t>
            </a:r>
          </a:p>
          <a:p>
            <a:pPr>
              <a:spcBef>
                <a:spcPts val="580"/>
              </a:spcBef>
              <a:defRPr/>
            </a:pPr>
            <a:r>
              <a:rPr lang="en-US" dirty="0">
                <a:latin typeface="Open Sans" charset="0"/>
                <a:ea typeface="Open Sans" charset="0"/>
                <a:cs typeface="Open Sans" charset="0"/>
              </a:rPr>
              <a:t>SELECT name, species, birth FROM pet WHERE (species = "dog"  AND gender=”m”)	OR (species = "cat" AND gender=”f”);</a:t>
            </a:r>
          </a:p>
        </p:txBody>
      </p:sp>
    </p:spTree>
    <p:extLst>
      <p:ext uri="{BB962C8B-B14F-4D97-AF65-F5344CB8AC3E}">
        <p14:creationId xmlns:p14="http://schemas.microsoft.com/office/powerpoint/2010/main" val="39044576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590774"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Working with NULLs</a:t>
            </a:r>
          </a:p>
        </p:txBody>
      </p:sp>
      <p:sp>
        <p:nvSpPr>
          <p:cNvPr id="3" name="Rectangle 2"/>
          <p:cNvSpPr/>
          <p:nvPr/>
        </p:nvSpPr>
        <p:spPr>
          <a:xfrm>
            <a:off x="373063" y="1232888"/>
            <a:ext cx="5021897" cy="1323439"/>
          </a:xfrm>
          <a:prstGeom prst="rect">
            <a:avLst/>
          </a:prstGeom>
        </p:spPr>
        <p:txBody>
          <a:bodyPr wrap="square">
            <a:spAutoFit/>
          </a:bodyPr>
          <a:lstStyle/>
          <a:p>
            <a:pPr marL="274320" indent="-274320">
              <a:spcBef>
                <a:spcPts val="580"/>
              </a:spcBef>
              <a:buFont typeface="Wingdings 2"/>
              <a:buChar char=""/>
              <a:defRPr/>
            </a:pPr>
            <a:r>
              <a:rPr lang="en-US" dirty="0">
                <a:latin typeface="Open Sans" charset="0"/>
                <a:ea typeface="Open Sans" charset="0"/>
                <a:cs typeface="Open Sans" charset="0"/>
              </a:rPr>
              <a:t>NULL means missing value or unknown  value.</a:t>
            </a:r>
          </a:p>
          <a:p>
            <a:pPr marL="274320" indent="-274320">
              <a:spcBef>
                <a:spcPts val="580"/>
              </a:spcBef>
              <a:buFont typeface="Wingdings 2"/>
              <a:buChar char=""/>
              <a:defRPr/>
            </a:pPr>
            <a:r>
              <a:rPr lang="en-US" dirty="0">
                <a:latin typeface="Open Sans" charset="0"/>
                <a:ea typeface="Open Sans" charset="0"/>
                <a:cs typeface="Open Sans" charset="0"/>
              </a:rPr>
              <a:t>To test for NULL, you cannot use the  arithmetic comparison operators, such  as =, &lt; or &lt;&gt;.</a:t>
            </a:r>
          </a:p>
          <a:p>
            <a:pPr marL="274320" indent="-274320">
              <a:spcBef>
                <a:spcPts val="580"/>
              </a:spcBef>
              <a:buFont typeface="Wingdings 2"/>
              <a:buChar char=""/>
              <a:defRPr/>
            </a:pPr>
            <a:r>
              <a:rPr lang="en-US" dirty="0">
                <a:latin typeface="Open Sans" charset="0"/>
                <a:ea typeface="Open Sans" charset="0"/>
                <a:cs typeface="Open Sans" charset="0"/>
              </a:rPr>
              <a:t>Rather, you must use the IS NULL and  IS NOT NULL operators instead.</a:t>
            </a:r>
          </a:p>
        </p:txBody>
      </p:sp>
    </p:spTree>
    <p:extLst>
      <p:ext uri="{BB962C8B-B14F-4D97-AF65-F5344CB8AC3E}">
        <p14:creationId xmlns:p14="http://schemas.microsoft.com/office/powerpoint/2010/main" val="10274876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590774"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Working with NULLs</a:t>
            </a:r>
          </a:p>
        </p:txBody>
      </p:sp>
      <p:sp>
        <p:nvSpPr>
          <p:cNvPr id="3" name="Rectangle 2"/>
          <p:cNvSpPr/>
          <p:nvPr/>
        </p:nvSpPr>
        <p:spPr>
          <a:xfrm>
            <a:off x="373063" y="1232888"/>
            <a:ext cx="5021897" cy="307777"/>
          </a:xfrm>
          <a:prstGeom prst="rect">
            <a:avLst/>
          </a:prstGeom>
        </p:spPr>
        <p:txBody>
          <a:bodyPr wrap="square">
            <a:spAutoFit/>
          </a:bodyPr>
          <a:lstStyle/>
          <a:p>
            <a:pPr marL="274320" indent="-274320">
              <a:spcBef>
                <a:spcPts val="580"/>
              </a:spcBef>
              <a:buFont typeface="Wingdings 2"/>
              <a:buChar char=""/>
              <a:defRPr/>
            </a:pPr>
            <a:r>
              <a:rPr lang="en-US" dirty="0">
                <a:latin typeface="Open Sans" charset="0"/>
                <a:ea typeface="Open Sans" charset="0"/>
                <a:cs typeface="Open Sans" charset="0"/>
              </a:rPr>
              <a:t>Find all your dead pets</a:t>
            </a:r>
          </a:p>
        </p:txBody>
      </p:sp>
      <p:pic>
        <p:nvPicPr>
          <p:cNvPr id="5" name="Picture 4">
            <a:extLst>
              <a:ext uri="{FF2B5EF4-FFF2-40B4-BE49-F238E27FC236}">
                <a16:creationId xmlns:a16="http://schemas.microsoft.com/office/drawing/2014/main" id="{7859B23C-02FF-41AD-8A1C-7346E5501281}"/>
              </a:ext>
            </a:extLst>
          </p:cNvPr>
          <p:cNvPicPr>
            <a:picLocks noChangeAspect="1"/>
          </p:cNvPicPr>
          <p:nvPr/>
        </p:nvPicPr>
        <p:blipFill>
          <a:blip r:embed="rId2"/>
          <a:stretch>
            <a:fillRect/>
          </a:stretch>
        </p:blipFill>
        <p:spPr>
          <a:xfrm>
            <a:off x="581845" y="1665293"/>
            <a:ext cx="5818956" cy="2462598"/>
          </a:xfrm>
          <a:prstGeom prst="rect">
            <a:avLst/>
          </a:prstGeom>
        </p:spPr>
      </p:pic>
    </p:spTree>
    <p:extLst>
      <p:ext uri="{BB962C8B-B14F-4D97-AF65-F5344CB8AC3E}">
        <p14:creationId xmlns:p14="http://schemas.microsoft.com/office/powerpoint/2010/main" val="10198351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590774"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Working with NULLs</a:t>
            </a:r>
          </a:p>
        </p:txBody>
      </p:sp>
      <p:sp>
        <p:nvSpPr>
          <p:cNvPr id="3" name="Rectangle 2"/>
          <p:cNvSpPr/>
          <p:nvPr/>
        </p:nvSpPr>
        <p:spPr>
          <a:xfrm>
            <a:off x="373063" y="1232888"/>
            <a:ext cx="5021897" cy="2200602"/>
          </a:xfrm>
          <a:prstGeom prst="rect">
            <a:avLst/>
          </a:prstGeom>
        </p:spPr>
        <p:txBody>
          <a:bodyPr wrap="square">
            <a:spAutoFit/>
          </a:bodyPr>
          <a:lstStyle/>
          <a:p>
            <a:pPr marL="274320" indent="-274320">
              <a:spcBef>
                <a:spcPts val="580"/>
              </a:spcBef>
              <a:buFont typeface="Wingdings 2"/>
              <a:buChar char=""/>
              <a:defRPr/>
            </a:pPr>
            <a:r>
              <a:rPr lang="en-US" dirty="0">
                <a:latin typeface="Open Sans" charset="0"/>
                <a:ea typeface="Open Sans" charset="0"/>
                <a:cs typeface="Open Sans" charset="0"/>
              </a:rPr>
              <a:t>Two NULL values are regarded as  equal in a GROUP BY</a:t>
            </a:r>
          </a:p>
          <a:p>
            <a:pPr>
              <a:spcBef>
                <a:spcPts val="580"/>
              </a:spcBef>
              <a:defRPr/>
            </a:pPr>
            <a:r>
              <a:rPr lang="en-US" dirty="0">
                <a:latin typeface="Open Sans" charset="0"/>
                <a:ea typeface="Open Sans" charset="0"/>
                <a:cs typeface="Open Sans" charset="0"/>
              </a:rPr>
              <a:t>Ex.: create a query with a group by on  an attribute </a:t>
            </a:r>
            <a:r>
              <a:rPr lang="en-US" dirty="0" err="1">
                <a:latin typeface="Open Sans" charset="0"/>
                <a:ea typeface="Open Sans" charset="0"/>
                <a:cs typeface="Open Sans" charset="0"/>
              </a:rPr>
              <a:t>haing</a:t>
            </a:r>
            <a:r>
              <a:rPr lang="en-US" dirty="0">
                <a:latin typeface="Open Sans" charset="0"/>
                <a:ea typeface="Open Sans" charset="0"/>
                <a:cs typeface="Open Sans" charset="0"/>
              </a:rPr>
              <a:t> NULL values</a:t>
            </a:r>
          </a:p>
          <a:p>
            <a:pPr>
              <a:spcBef>
                <a:spcPts val="580"/>
              </a:spcBef>
              <a:defRPr/>
            </a:pPr>
            <a:endParaRPr lang="en-US" dirty="0">
              <a:latin typeface="Open Sans" charset="0"/>
              <a:ea typeface="Open Sans" charset="0"/>
              <a:cs typeface="Open Sans" charset="0"/>
            </a:endParaRPr>
          </a:p>
          <a:p>
            <a:pPr marL="274320" indent="-274320">
              <a:spcBef>
                <a:spcPts val="580"/>
              </a:spcBef>
              <a:buFont typeface="Wingdings 2"/>
              <a:buChar char=""/>
              <a:defRPr/>
            </a:pPr>
            <a:r>
              <a:rPr lang="en-US" dirty="0">
                <a:latin typeface="Open Sans" charset="0"/>
                <a:ea typeface="Open Sans" charset="0"/>
                <a:cs typeface="Open Sans" charset="0"/>
              </a:rPr>
              <a:t>NULL	values are presented:</a:t>
            </a:r>
          </a:p>
          <a:p>
            <a:pPr>
              <a:spcBef>
                <a:spcPts val="580"/>
              </a:spcBef>
              <a:defRPr/>
            </a:pPr>
            <a:r>
              <a:rPr lang="en-US" dirty="0">
                <a:latin typeface="Open Sans" charset="0"/>
                <a:ea typeface="Open Sans" charset="0"/>
                <a:cs typeface="Open Sans" charset="0"/>
              </a:rPr>
              <a:t>first with ORDER BY … ASC</a:t>
            </a:r>
          </a:p>
          <a:p>
            <a:pPr>
              <a:spcBef>
                <a:spcPts val="580"/>
              </a:spcBef>
              <a:defRPr/>
            </a:pPr>
            <a:r>
              <a:rPr lang="en-US" dirty="0">
                <a:latin typeface="Open Sans" charset="0"/>
                <a:ea typeface="Open Sans" charset="0"/>
                <a:cs typeface="Open Sans" charset="0"/>
              </a:rPr>
              <a:t>last with ORDER BY ... DESC</a:t>
            </a:r>
          </a:p>
        </p:txBody>
      </p:sp>
    </p:spTree>
    <p:extLst>
      <p:ext uri="{BB962C8B-B14F-4D97-AF65-F5344CB8AC3E}">
        <p14:creationId xmlns:p14="http://schemas.microsoft.com/office/powerpoint/2010/main" val="26781119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238113"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Pattern Matching</a:t>
            </a:r>
          </a:p>
        </p:txBody>
      </p:sp>
      <p:sp>
        <p:nvSpPr>
          <p:cNvPr id="4" name="Rectangle 3">
            <a:extLst>
              <a:ext uri="{FF2B5EF4-FFF2-40B4-BE49-F238E27FC236}">
                <a16:creationId xmlns:a16="http://schemas.microsoft.com/office/drawing/2014/main" id="{123B2D6F-298E-409F-82D0-563B956DDB8B}"/>
              </a:ext>
            </a:extLst>
          </p:cNvPr>
          <p:cNvSpPr/>
          <p:nvPr/>
        </p:nvSpPr>
        <p:spPr>
          <a:xfrm>
            <a:off x="373062" y="1232888"/>
            <a:ext cx="7262177" cy="4108817"/>
          </a:xfrm>
          <a:prstGeom prst="rect">
            <a:avLst/>
          </a:prstGeom>
        </p:spPr>
        <p:txBody>
          <a:bodyPr wrap="square">
            <a:spAutoFit/>
          </a:bodyPr>
          <a:lstStyle/>
          <a:p>
            <a:pPr>
              <a:spcBef>
                <a:spcPts val="580"/>
              </a:spcBef>
              <a:defRPr/>
            </a:pPr>
            <a:r>
              <a:rPr lang="en-US" b="1" dirty="0">
                <a:latin typeface="Open Sans" charset="0"/>
                <a:ea typeface="Open Sans" charset="0"/>
                <a:cs typeface="Open Sans" charset="0"/>
              </a:rPr>
              <a:t>MySQL provides:</a:t>
            </a:r>
          </a:p>
          <a:p>
            <a:pPr marL="274320" lvl="1" indent="-274320">
              <a:spcBef>
                <a:spcPts val="580"/>
              </a:spcBef>
              <a:buFont typeface="Wingdings 2"/>
              <a:buChar char=""/>
              <a:defRPr/>
            </a:pPr>
            <a:r>
              <a:rPr lang="en-US" dirty="0">
                <a:latin typeface="Open Sans" charset="0"/>
                <a:ea typeface="Open Sans" charset="0"/>
                <a:cs typeface="Open Sans" charset="0"/>
              </a:rPr>
              <a:t>standard SQL pattern matching  </a:t>
            </a:r>
          </a:p>
          <a:p>
            <a:pPr marL="274320" lvl="1" indent="-274320">
              <a:spcBef>
                <a:spcPts val="580"/>
              </a:spcBef>
              <a:buFont typeface="Wingdings 2"/>
              <a:buChar char=""/>
              <a:defRPr/>
            </a:pPr>
            <a:r>
              <a:rPr lang="en-US" dirty="0">
                <a:latin typeface="Open Sans" charset="0"/>
                <a:ea typeface="Open Sans" charset="0"/>
                <a:cs typeface="Open Sans" charset="0"/>
              </a:rPr>
              <a:t>regular expression pattern matching</a:t>
            </a:r>
          </a:p>
          <a:p>
            <a:pPr marL="274320" lvl="1" indent="-274320">
              <a:spcBef>
                <a:spcPts val="580"/>
              </a:spcBef>
              <a:buFont typeface="Wingdings 2"/>
              <a:buChar char=""/>
              <a:defRPr/>
            </a:pPr>
            <a:endParaRPr lang="en-US" dirty="0">
              <a:latin typeface="Open Sans" charset="0"/>
              <a:ea typeface="Open Sans" charset="0"/>
              <a:cs typeface="Open Sans" charset="0"/>
            </a:endParaRPr>
          </a:p>
          <a:p>
            <a:pPr lvl="1">
              <a:spcBef>
                <a:spcPts val="580"/>
              </a:spcBef>
              <a:defRPr/>
            </a:pPr>
            <a:r>
              <a:rPr lang="en-US" b="1" dirty="0">
                <a:latin typeface="Open Sans" charset="0"/>
                <a:ea typeface="Open Sans" charset="0"/>
                <a:cs typeface="Open Sans" charset="0"/>
              </a:rPr>
              <a:t>SQL Pattern matching:</a:t>
            </a:r>
          </a:p>
          <a:p>
            <a:pPr marL="274320" lvl="1" indent="-274320">
              <a:spcBef>
                <a:spcPts val="580"/>
              </a:spcBef>
              <a:buFont typeface="Wingdings 2"/>
              <a:buChar char=""/>
              <a:defRPr/>
            </a:pPr>
            <a:r>
              <a:rPr lang="en-US" dirty="0">
                <a:latin typeface="Open Sans" charset="0"/>
                <a:ea typeface="Open Sans" charset="0"/>
                <a:cs typeface="Open Sans" charset="0"/>
              </a:rPr>
              <a:t>To perform pattern matching, use the LIKE or NOT LIKE  comparison operators</a:t>
            </a:r>
          </a:p>
          <a:p>
            <a:pPr marL="274320" lvl="1" indent="-274320">
              <a:spcBef>
                <a:spcPts val="580"/>
              </a:spcBef>
              <a:buFont typeface="Wingdings 2"/>
              <a:buChar char=""/>
              <a:defRPr/>
            </a:pPr>
            <a:r>
              <a:rPr lang="en-US" dirty="0">
                <a:latin typeface="Open Sans" charset="0"/>
                <a:ea typeface="Open Sans" charset="0"/>
                <a:cs typeface="Open Sans" charset="0"/>
              </a:rPr>
              <a:t>By default, patterns are case insensitive</a:t>
            </a:r>
          </a:p>
          <a:p>
            <a:pPr marL="274320" lvl="1" indent="-274320">
              <a:spcBef>
                <a:spcPts val="580"/>
              </a:spcBef>
              <a:buFont typeface="Wingdings 2"/>
              <a:buChar char=""/>
              <a:defRPr/>
            </a:pPr>
            <a:endParaRPr lang="en-US" dirty="0">
              <a:latin typeface="Open Sans" charset="0"/>
              <a:ea typeface="Open Sans" charset="0"/>
              <a:cs typeface="Open Sans" charset="0"/>
            </a:endParaRPr>
          </a:p>
          <a:p>
            <a:pPr lvl="1">
              <a:spcBef>
                <a:spcPts val="580"/>
              </a:spcBef>
              <a:defRPr/>
            </a:pPr>
            <a:r>
              <a:rPr lang="en-US" b="1" dirty="0">
                <a:latin typeface="Open Sans" charset="0"/>
                <a:ea typeface="Open Sans" charset="0"/>
                <a:cs typeface="Open Sans" charset="0"/>
              </a:rPr>
              <a:t>Special Characters:</a:t>
            </a:r>
          </a:p>
          <a:p>
            <a:pPr marL="274320" lvl="1" indent="-274320">
              <a:spcBef>
                <a:spcPts val="580"/>
              </a:spcBef>
              <a:buFont typeface="Wingdings 2"/>
              <a:buChar char=""/>
              <a:defRPr/>
            </a:pPr>
            <a:r>
              <a:rPr lang="en-US" dirty="0">
                <a:latin typeface="Open Sans" charset="0"/>
                <a:ea typeface="Open Sans" charset="0"/>
                <a:cs typeface="Open Sans" charset="0"/>
              </a:rPr>
              <a:t>_Used to match any single character.</a:t>
            </a:r>
          </a:p>
          <a:p>
            <a:pPr marL="274320" lvl="1" indent="-274320">
              <a:spcBef>
                <a:spcPts val="580"/>
              </a:spcBef>
              <a:buFont typeface="Wingdings 2"/>
              <a:buChar char=""/>
              <a:defRPr/>
            </a:pPr>
            <a:r>
              <a:rPr lang="en-US" dirty="0">
                <a:latin typeface="Open Sans" charset="0"/>
                <a:ea typeface="Open Sans" charset="0"/>
                <a:cs typeface="Open Sans" charset="0"/>
              </a:rPr>
              <a:t>% Used to match an arbitrary number of characters.</a:t>
            </a:r>
          </a:p>
          <a:p>
            <a:pPr marL="274320" lvl="1" indent="-274320">
              <a:spcBef>
                <a:spcPts val="580"/>
              </a:spcBef>
              <a:buFont typeface="Wingdings 2"/>
              <a:buChar char=""/>
              <a:defRPr/>
            </a:pPr>
            <a:endParaRPr lang="en-US" dirty="0">
              <a:latin typeface="Open Sans" charset="0"/>
              <a:ea typeface="Open Sans" charset="0"/>
              <a:cs typeface="Open Sans" charset="0"/>
            </a:endParaRPr>
          </a:p>
          <a:p>
            <a:pPr marL="274320" lvl="1" indent="-274320">
              <a:spcBef>
                <a:spcPts val="580"/>
              </a:spcBef>
              <a:buFont typeface="Wingdings 2"/>
              <a:buChar char=""/>
              <a:defRPr/>
            </a:pPr>
            <a:endParaRPr lang="en-US" dirty="0">
              <a:latin typeface="Open Sans" charset="0"/>
              <a:ea typeface="Open Sans" charset="0"/>
              <a:cs typeface="Open Sans" charset="0"/>
            </a:endParaRPr>
          </a:p>
          <a:p>
            <a:pPr marL="274320" lvl="1" indent="-274320">
              <a:spcBef>
                <a:spcPts val="580"/>
              </a:spcBef>
              <a:buFont typeface="Wingdings 2"/>
              <a:buChar char=""/>
              <a:defRPr/>
            </a:pPr>
            <a:endParaRPr lang="en-US" dirty="0">
              <a:latin typeface="Open Sans" charset="0"/>
              <a:ea typeface="Open Sans" charset="0"/>
              <a:cs typeface="Open Sans" charset="0"/>
            </a:endParaRPr>
          </a:p>
        </p:txBody>
      </p:sp>
    </p:spTree>
    <p:extLst>
      <p:ext uri="{BB962C8B-B14F-4D97-AF65-F5344CB8AC3E}">
        <p14:creationId xmlns:p14="http://schemas.microsoft.com/office/powerpoint/2010/main" val="38162218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329758"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Pattern Matching Example</a:t>
            </a:r>
          </a:p>
        </p:txBody>
      </p:sp>
      <p:sp>
        <p:nvSpPr>
          <p:cNvPr id="4" name="Rectangle 3">
            <a:extLst>
              <a:ext uri="{FF2B5EF4-FFF2-40B4-BE49-F238E27FC236}">
                <a16:creationId xmlns:a16="http://schemas.microsoft.com/office/drawing/2014/main" id="{123B2D6F-298E-409F-82D0-563B956DDB8B}"/>
              </a:ext>
            </a:extLst>
          </p:cNvPr>
          <p:cNvSpPr/>
          <p:nvPr/>
        </p:nvSpPr>
        <p:spPr>
          <a:xfrm>
            <a:off x="373063" y="905228"/>
            <a:ext cx="7262177" cy="307777"/>
          </a:xfrm>
          <a:prstGeom prst="rect">
            <a:avLst/>
          </a:prstGeom>
        </p:spPr>
        <p:txBody>
          <a:bodyPr wrap="square">
            <a:spAutoFit/>
          </a:bodyPr>
          <a:lstStyle/>
          <a:p>
            <a:pPr>
              <a:spcBef>
                <a:spcPts val="580"/>
              </a:spcBef>
              <a:defRPr/>
            </a:pPr>
            <a:r>
              <a:rPr lang="en-US" dirty="0">
                <a:latin typeface="Open Sans" charset="0"/>
                <a:ea typeface="Open Sans" charset="0"/>
                <a:cs typeface="Open Sans" charset="0"/>
              </a:rPr>
              <a:t>To find names beginning with ‘b’:</a:t>
            </a:r>
          </a:p>
        </p:txBody>
      </p:sp>
      <p:pic>
        <p:nvPicPr>
          <p:cNvPr id="3" name="Picture 2">
            <a:extLst>
              <a:ext uri="{FF2B5EF4-FFF2-40B4-BE49-F238E27FC236}">
                <a16:creationId xmlns:a16="http://schemas.microsoft.com/office/drawing/2014/main" id="{15CC620F-6C27-4C78-B0B0-0E8BF6013DE6}"/>
              </a:ext>
            </a:extLst>
          </p:cNvPr>
          <p:cNvPicPr>
            <a:picLocks noChangeAspect="1"/>
          </p:cNvPicPr>
          <p:nvPr/>
        </p:nvPicPr>
        <p:blipFill>
          <a:blip r:embed="rId2"/>
          <a:stretch>
            <a:fillRect/>
          </a:stretch>
        </p:blipFill>
        <p:spPr>
          <a:xfrm>
            <a:off x="670222" y="1920240"/>
            <a:ext cx="6211839" cy="1751933"/>
          </a:xfrm>
          <a:prstGeom prst="rect">
            <a:avLst/>
          </a:prstGeom>
        </p:spPr>
      </p:pic>
    </p:spTree>
    <p:extLst>
      <p:ext uri="{BB962C8B-B14F-4D97-AF65-F5344CB8AC3E}">
        <p14:creationId xmlns:p14="http://schemas.microsoft.com/office/powerpoint/2010/main" val="1430250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Rectangle 5"/>
          <p:cNvSpPr/>
          <p:nvPr/>
        </p:nvSpPr>
        <p:spPr>
          <a:xfrm>
            <a:off x="373063" y="821267"/>
            <a:ext cx="7620000" cy="2320059"/>
          </a:xfrm>
          <a:prstGeom prst="rect">
            <a:avLst/>
          </a:prstGeom>
        </p:spPr>
        <p:txBody>
          <a:bodyPr wrap="square">
            <a:spAutoFit/>
          </a:bodyPr>
          <a:lstStyle/>
          <a:p>
            <a:pPr marL="285750" indent="-285750">
              <a:lnSpc>
                <a:spcPct val="150000"/>
              </a:lnSpc>
            </a:pPr>
            <a:r>
              <a:rPr lang="en-US" dirty="0">
                <a:latin typeface="Open Sans" charset="0"/>
                <a:ea typeface="Open Sans" charset="0"/>
                <a:cs typeface="Open Sans" charset="0"/>
              </a:rPr>
              <a:t>MySQL Server works in:</a:t>
            </a:r>
          </a:p>
          <a:p>
            <a:pPr marL="285750" indent="-285750">
              <a:lnSpc>
                <a:spcPct val="150000"/>
              </a:lnSpc>
            </a:pPr>
            <a:r>
              <a:rPr lang="en-US" b="1" dirty="0">
                <a:latin typeface="Open Sans" charset="0"/>
                <a:ea typeface="Open Sans" charset="0"/>
                <a:cs typeface="Open Sans" charset="0"/>
              </a:rPr>
              <a:t>client/server systems</a:t>
            </a:r>
            <a:r>
              <a:rPr lang="en-US" dirty="0">
                <a:latin typeface="Open Sans" charset="0"/>
                <a:ea typeface="Open Sans" charset="0"/>
                <a:cs typeface="Open Sans" charset="0"/>
              </a:rPr>
              <a:t> → a system that consists  of a multi-threaded SQL server that supports  different backends, several different client  programs and libraries, administrative tools,  and a wide range of application programming  interfaces (APIs).</a:t>
            </a:r>
          </a:p>
          <a:p>
            <a:pPr marL="285750" indent="-285750">
              <a:lnSpc>
                <a:spcPct val="150000"/>
              </a:lnSpc>
            </a:pPr>
            <a:r>
              <a:rPr lang="en-US" b="1" dirty="0">
                <a:latin typeface="Open Sans" charset="0"/>
                <a:ea typeface="Open Sans" charset="0"/>
                <a:cs typeface="Open Sans" charset="0"/>
              </a:rPr>
              <a:t>embedded systems </a:t>
            </a:r>
            <a:r>
              <a:rPr lang="en-US" dirty="0">
                <a:latin typeface="Open Sans" charset="0"/>
                <a:ea typeface="Open Sans" charset="0"/>
                <a:cs typeface="Open Sans" charset="0"/>
              </a:rPr>
              <a:t>→ provide MySQL Server  as an embedded multi-threaded library that can  be linked into an application to get a smaller,  faster, easier-to-manage standalone product.</a:t>
            </a:r>
          </a:p>
        </p:txBody>
      </p:sp>
      <p:sp>
        <p:nvSpPr>
          <p:cNvPr id="5" name="Google Shape;85;p22">
            <a:extLst>
              <a:ext uri="{FF2B5EF4-FFF2-40B4-BE49-F238E27FC236}">
                <a16:creationId xmlns:a16="http://schemas.microsoft.com/office/drawing/2014/main" id="{46E76059-C7E4-4D5E-9FC6-C6185105127B}"/>
              </a:ext>
            </a:extLst>
          </p:cNvPr>
          <p:cNvSpPr txBox="1">
            <a:spLocks noGrp="1"/>
          </p:cNvSpPr>
          <p:nvPr>
            <p:ph type="title"/>
          </p:nvPr>
        </p:nvSpPr>
        <p:spPr>
          <a:xfrm>
            <a:off x="271100" y="142308"/>
            <a:ext cx="6143767" cy="463800"/>
          </a:xfrm>
          <a:prstGeom prst="rect">
            <a:avLst/>
          </a:prstGeom>
          <a:noFill/>
          <a:ln>
            <a:noFill/>
          </a:ln>
        </p:spPr>
        <p:txBody>
          <a:bodyPr spcFirstLastPara="1" wrap="square" lIns="91425" tIns="91425" rIns="91425" bIns="91425" anchor="t" anchorCtr="0">
            <a:noAutofit/>
          </a:bodyPr>
          <a:lstStyle/>
          <a:p>
            <a:r>
              <a:rPr lang="en-US" sz="2000" b="0" dirty="0">
                <a:latin typeface="Open Sans" charset="0"/>
                <a:ea typeface="Open Sans" charset="0"/>
                <a:cs typeface="Open Sans" charset="0"/>
              </a:rPr>
              <a:t>MySQL: characteristics</a:t>
            </a:r>
          </a:p>
        </p:txBody>
      </p:sp>
    </p:spTree>
    <p:custDataLst>
      <p:tags r:id="rId1"/>
    </p:custDataLst>
    <p:extLst>
      <p:ext uri="{BB962C8B-B14F-4D97-AF65-F5344CB8AC3E}">
        <p14:creationId xmlns:p14="http://schemas.microsoft.com/office/powerpoint/2010/main" val="132318972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329758"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Pattern Matching Example</a:t>
            </a:r>
          </a:p>
        </p:txBody>
      </p:sp>
      <p:sp>
        <p:nvSpPr>
          <p:cNvPr id="4" name="Rectangle 3">
            <a:extLst>
              <a:ext uri="{FF2B5EF4-FFF2-40B4-BE49-F238E27FC236}">
                <a16:creationId xmlns:a16="http://schemas.microsoft.com/office/drawing/2014/main" id="{123B2D6F-298E-409F-82D0-563B956DDB8B}"/>
              </a:ext>
            </a:extLst>
          </p:cNvPr>
          <p:cNvSpPr/>
          <p:nvPr/>
        </p:nvSpPr>
        <p:spPr>
          <a:xfrm>
            <a:off x="373063" y="905228"/>
            <a:ext cx="7262177" cy="307777"/>
          </a:xfrm>
          <a:prstGeom prst="rect">
            <a:avLst/>
          </a:prstGeom>
        </p:spPr>
        <p:txBody>
          <a:bodyPr wrap="square">
            <a:spAutoFit/>
          </a:bodyPr>
          <a:lstStyle/>
          <a:p>
            <a:pPr>
              <a:spcBef>
                <a:spcPts val="580"/>
              </a:spcBef>
              <a:defRPr/>
            </a:pPr>
            <a:r>
              <a:rPr lang="en-US" dirty="0">
                <a:latin typeface="Open Sans" charset="0"/>
                <a:ea typeface="Open Sans" charset="0"/>
                <a:cs typeface="Open Sans" charset="0"/>
              </a:rPr>
              <a:t>Find names ending with </a:t>
            </a:r>
            <a:r>
              <a:rPr lang="en-US" b="1" spc="-5" dirty="0">
                <a:solidFill>
                  <a:schemeClr val="tx1"/>
                </a:solidFill>
                <a:latin typeface="Courier New"/>
                <a:cs typeface="Courier New"/>
              </a:rPr>
              <a:t>%</a:t>
            </a:r>
            <a:r>
              <a:rPr lang="en-US" dirty="0" err="1">
                <a:latin typeface="Open Sans" charset="0"/>
                <a:ea typeface="Open Sans" charset="0"/>
                <a:cs typeface="Open Sans" charset="0"/>
              </a:rPr>
              <a:t>fy</a:t>
            </a:r>
            <a:r>
              <a:rPr lang="en-US" dirty="0">
                <a:latin typeface="Open Sans" charset="0"/>
                <a:ea typeface="Open Sans" charset="0"/>
                <a:cs typeface="Open Sans" charset="0"/>
              </a:rPr>
              <a:t>':</a:t>
            </a:r>
          </a:p>
        </p:txBody>
      </p:sp>
      <p:pic>
        <p:nvPicPr>
          <p:cNvPr id="8" name="Picture 7">
            <a:extLst>
              <a:ext uri="{FF2B5EF4-FFF2-40B4-BE49-F238E27FC236}">
                <a16:creationId xmlns:a16="http://schemas.microsoft.com/office/drawing/2014/main" id="{FDF6BFEC-0335-4CC0-A337-09BC865EDCB8}"/>
              </a:ext>
            </a:extLst>
          </p:cNvPr>
          <p:cNvPicPr>
            <a:picLocks noChangeAspect="1"/>
          </p:cNvPicPr>
          <p:nvPr/>
        </p:nvPicPr>
        <p:blipFill>
          <a:blip r:embed="rId2"/>
          <a:stretch>
            <a:fillRect/>
          </a:stretch>
        </p:blipFill>
        <p:spPr>
          <a:xfrm>
            <a:off x="301439" y="1719549"/>
            <a:ext cx="5939342" cy="1807844"/>
          </a:xfrm>
          <a:prstGeom prst="rect">
            <a:avLst/>
          </a:prstGeom>
        </p:spPr>
      </p:pic>
    </p:spTree>
    <p:extLst>
      <p:ext uri="{BB962C8B-B14F-4D97-AF65-F5344CB8AC3E}">
        <p14:creationId xmlns:p14="http://schemas.microsoft.com/office/powerpoint/2010/main" val="21138526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329758"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Pattern Matching Example</a:t>
            </a:r>
          </a:p>
        </p:txBody>
      </p:sp>
      <p:sp>
        <p:nvSpPr>
          <p:cNvPr id="4" name="Rectangle 3">
            <a:extLst>
              <a:ext uri="{FF2B5EF4-FFF2-40B4-BE49-F238E27FC236}">
                <a16:creationId xmlns:a16="http://schemas.microsoft.com/office/drawing/2014/main" id="{123B2D6F-298E-409F-82D0-563B956DDB8B}"/>
              </a:ext>
            </a:extLst>
          </p:cNvPr>
          <p:cNvSpPr/>
          <p:nvPr/>
        </p:nvSpPr>
        <p:spPr>
          <a:xfrm>
            <a:off x="373063" y="905228"/>
            <a:ext cx="7262177" cy="307777"/>
          </a:xfrm>
          <a:prstGeom prst="rect">
            <a:avLst/>
          </a:prstGeom>
        </p:spPr>
        <p:txBody>
          <a:bodyPr wrap="square">
            <a:spAutoFit/>
          </a:bodyPr>
          <a:lstStyle/>
          <a:p>
            <a:pPr>
              <a:spcBef>
                <a:spcPts val="580"/>
              </a:spcBef>
              <a:defRPr/>
            </a:pPr>
            <a:r>
              <a:rPr lang="en-US" dirty="0">
                <a:latin typeface="Open Sans" charset="0"/>
                <a:ea typeface="Open Sans" charset="0"/>
                <a:cs typeface="Open Sans" charset="0"/>
              </a:rPr>
              <a:t>Find names containing a ‘w’:</a:t>
            </a:r>
          </a:p>
        </p:txBody>
      </p:sp>
      <p:pic>
        <p:nvPicPr>
          <p:cNvPr id="3" name="Picture 2">
            <a:extLst>
              <a:ext uri="{FF2B5EF4-FFF2-40B4-BE49-F238E27FC236}">
                <a16:creationId xmlns:a16="http://schemas.microsoft.com/office/drawing/2014/main" id="{741708DE-9837-4ECA-B619-1DB3FFB1D965}"/>
              </a:ext>
            </a:extLst>
          </p:cNvPr>
          <p:cNvPicPr>
            <a:picLocks noChangeAspect="1"/>
          </p:cNvPicPr>
          <p:nvPr/>
        </p:nvPicPr>
        <p:blipFill>
          <a:blip r:embed="rId2"/>
          <a:stretch>
            <a:fillRect/>
          </a:stretch>
        </p:blipFill>
        <p:spPr>
          <a:xfrm>
            <a:off x="456529" y="1449835"/>
            <a:ext cx="6492584" cy="2042667"/>
          </a:xfrm>
          <a:prstGeom prst="rect">
            <a:avLst/>
          </a:prstGeom>
        </p:spPr>
      </p:pic>
    </p:spTree>
    <p:extLst>
      <p:ext uri="{BB962C8B-B14F-4D97-AF65-F5344CB8AC3E}">
        <p14:creationId xmlns:p14="http://schemas.microsoft.com/office/powerpoint/2010/main" val="27150764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329758"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Pattern Matching Example</a:t>
            </a:r>
          </a:p>
        </p:txBody>
      </p:sp>
      <p:sp>
        <p:nvSpPr>
          <p:cNvPr id="4" name="Rectangle 3">
            <a:extLst>
              <a:ext uri="{FF2B5EF4-FFF2-40B4-BE49-F238E27FC236}">
                <a16:creationId xmlns:a16="http://schemas.microsoft.com/office/drawing/2014/main" id="{123B2D6F-298E-409F-82D0-563B956DDB8B}"/>
              </a:ext>
            </a:extLst>
          </p:cNvPr>
          <p:cNvSpPr/>
          <p:nvPr/>
        </p:nvSpPr>
        <p:spPr>
          <a:xfrm>
            <a:off x="373063" y="905228"/>
            <a:ext cx="7262177" cy="600164"/>
          </a:xfrm>
          <a:prstGeom prst="rect">
            <a:avLst/>
          </a:prstGeom>
        </p:spPr>
        <p:txBody>
          <a:bodyPr wrap="square">
            <a:spAutoFit/>
          </a:bodyPr>
          <a:lstStyle/>
          <a:p>
            <a:pPr>
              <a:spcBef>
                <a:spcPts val="580"/>
              </a:spcBef>
              <a:defRPr/>
            </a:pPr>
            <a:r>
              <a:rPr lang="en-US" dirty="0">
                <a:latin typeface="Open Sans" charset="0"/>
                <a:ea typeface="Open Sans" charset="0"/>
                <a:cs typeface="Open Sans" charset="0"/>
              </a:rPr>
              <a:t>Find names containing exactly five characters</a:t>
            </a:r>
          </a:p>
          <a:p>
            <a:pPr>
              <a:spcBef>
                <a:spcPts val="580"/>
              </a:spcBef>
              <a:defRPr/>
            </a:pPr>
            <a:r>
              <a:rPr lang="en-US" dirty="0">
                <a:latin typeface="Open Sans" charset="0"/>
                <a:ea typeface="Open Sans" charset="0"/>
                <a:cs typeface="Open Sans" charset="0"/>
              </a:rPr>
              <a:t>– use the _ pattern character:</a:t>
            </a:r>
          </a:p>
        </p:txBody>
      </p:sp>
      <p:pic>
        <p:nvPicPr>
          <p:cNvPr id="10" name="Picture 9">
            <a:extLst>
              <a:ext uri="{FF2B5EF4-FFF2-40B4-BE49-F238E27FC236}">
                <a16:creationId xmlns:a16="http://schemas.microsoft.com/office/drawing/2014/main" id="{8DDF3DF1-A9AA-43FF-804A-1598EDCBFD89}"/>
              </a:ext>
            </a:extLst>
          </p:cNvPr>
          <p:cNvPicPr>
            <a:picLocks noChangeAspect="1"/>
          </p:cNvPicPr>
          <p:nvPr/>
        </p:nvPicPr>
        <p:blipFill>
          <a:blip r:embed="rId2"/>
          <a:stretch>
            <a:fillRect/>
          </a:stretch>
        </p:blipFill>
        <p:spPr>
          <a:xfrm>
            <a:off x="441654" y="1742222"/>
            <a:ext cx="6071588" cy="1633048"/>
          </a:xfrm>
          <a:prstGeom prst="rect">
            <a:avLst/>
          </a:prstGeom>
        </p:spPr>
      </p:pic>
    </p:spTree>
    <p:extLst>
      <p:ext uri="{BB962C8B-B14F-4D97-AF65-F5344CB8AC3E}">
        <p14:creationId xmlns:p14="http://schemas.microsoft.com/office/powerpoint/2010/main" val="6530575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639138"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Regular Expression Matching</a:t>
            </a:r>
          </a:p>
        </p:txBody>
      </p:sp>
      <p:sp>
        <p:nvSpPr>
          <p:cNvPr id="4" name="Rectangle 3">
            <a:extLst>
              <a:ext uri="{FF2B5EF4-FFF2-40B4-BE49-F238E27FC236}">
                <a16:creationId xmlns:a16="http://schemas.microsoft.com/office/drawing/2014/main" id="{123B2D6F-298E-409F-82D0-563B956DDB8B}"/>
              </a:ext>
            </a:extLst>
          </p:cNvPr>
          <p:cNvSpPr/>
          <p:nvPr/>
        </p:nvSpPr>
        <p:spPr>
          <a:xfrm>
            <a:off x="373063" y="905228"/>
            <a:ext cx="5783897" cy="1538883"/>
          </a:xfrm>
          <a:prstGeom prst="rect">
            <a:avLst/>
          </a:prstGeom>
        </p:spPr>
        <p:txBody>
          <a:bodyPr wrap="square">
            <a:spAutoFit/>
          </a:bodyPr>
          <a:lstStyle/>
          <a:p>
            <a:pPr marL="285750" indent="-285750">
              <a:spcBef>
                <a:spcPts val="580"/>
              </a:spcBef>
              <a:buFont typeface="Arial" panose="020B0604020202020204" pitchFamily="34" charset="0"/>
              <a:buChar char="•"/>
              <a:defRPr/>
            </a:pPr>
            <a:r>
              <a:rPr lang="en-US" dirty="0">
                <a:latin typeface="Open Sans" charset="0"/>
                <a:ea typeface="Open Sans" charset="0"/>
                <a:cs typeface="Open Sans" charset="0"/>
              </a:rPr>
              <a:t>The other type of pattern matching  provided by MySQL uses extended  regular expressions.</a:t>
            </a:r>
          </a:p>
          <a:p>
            <a:pPr>
              <a:spcBef>
                <a:spcPts val="580"/>
              </a:spcBef>
              <a:defRPr/>
            </a:pPr>
            <a:endParaRPr lang="en-US" dirty="0">
              <a:latin typeface="Open Sans" charset="0"/>
              <a:ea typeface="Open Sans" charset="0"/>
              <a:cs typeface="Open Sans" charset="0"/>
            </a:endParaRPr>
          </a:p>
          <a:p>
            <a:pPr marL="285750" indent="-285750">
              <a:spcBef>
                <a:spcPts val="580"/>
              </a:spcBef>
              <a:buFont typeface="Arial" panose="020B0604020202020204" pitchFamily="34" charset="0"/>
              <a:buChar char="•"/>
              <a:defRPr/>
            </a:pPr>
            <a:r>
              <a:rPr lang="en-US" dirty="0">
                <a:latin typeface="Open Sans" charset="0"/>
                <a:ea typeface="Open Sans" charset="0"/>
                <a:cs typeface="Open Sans" charset="0"/>
              </a:rPr>
              <a:t>Testing for a match for this type of  pattern, use the REGEXP and NOT  REGEXP operators (or RLIKE and NOT  RLIKE, which are synonyms).</a:t>
            </a:r>
          </a:p>
        </p:txBody>
      </p:sp>
    </p:spTree>
    <p:extLst>
      <p:ext uri="{BB962C8B-B14F-4D97-AF65-F5344CB8AC3E}">
        <p14:creationId xmlns:p14="http://schemas.microsoft.com/office/powerpoint/2010/main" val="36531599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589170"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Regular Expressions</a:t>
            </a:r>
          </a:p>
        </p:txBody>
      </p:sp>
      <p:sp>
        <p:nvSpPr>
          <p:cNvPr id="4" name="Rectangle 3">
            <a:extLst>
              <a:ext uri="{FF2B5EF4-FFF2-40B4-BE49-F238E27FC236}">
                <a16:creationId xmlns:a16="http://schemas.microsoft.com/office/drawing/2014/main" id="{123B2D6F-298E-409F-82D0-563B956DDB8B}"/>
              </a:ext>
            </a:extLst>
          </p:cNvPr>
          <p:cNvSpPr/>
          <p:nvPr/>
        </p:nvSpPr>
        <p:spPr>
          <a:xfrm>
            <a:off x="373063" y="752828"/>
            <a:ext cx="8626157" cy="4912627"/>
          </a:xfrm>
          <a:prstGeom prst="rect">
            <a:avLst/>
          </a:prstGeom>
        </p:spPr>
        <p:txBody>
          <a:bodyPr wrap="square">
            <a:spAutoFit/>
          </a:bodyPr>
          <a:lstStyle/>
          <a:p>
            <a:pPr>
              <a:spcBef>
                <a:spcPts val="580"/>
              </a:spcBef>
              <a:defRPr/>
            </a:pPr>
            <a:r>
              <a:rPr lang="en-US" dirty="0">
                <a:latin typeface="Open Sans" charset="0"/>
                <a:ea typeface="Open Sans" charset="0"/>
                <a:cs typeface="Open Sans" charset="0"/>
              </a:rPr>
              <a:t>Some characteristics of extended regular expressions:</a:t>
            </a:r>
          </a:p>
          <a:p>
            <a:pPr eaLnBrk="1" hangingPunct="1">
              <a:spcBef>
                <a:spcPts val="100"/>
              </a:spcBef>
            </a:pPr>
            <a:endParaRPr lang="en-US" altLang="en-US" dirty="0">
              <a:latin typeface="Open Sans" charset="0"/>
              <a:ea typeface="Open Sans" charset="0"/>
              <a:cs typeface="Open Sans" charset="0"/>
            </a:endParaRPr>
          </a:p>
          <a:p>
            <a:pPr eaLnBrk="1" hangingPunct="1">
              <a:spcBef>
                <a:spcPts val="100"/>
              </a:spcBef>
            </a:pPr>
            <a:r>
              <a:rPr lang="en-US" altLang="en-US" dirty="0">
                <a:solidFill>
                  <a:srgbClr val="FF0000"/>
                </a:solidFill>
              </a:rPr>
              <a:t>“.” </a:t>
            </a:r>
            <a:r>
              <a:rPr lang="en-US" altLang="en-US" dirty="0">
                <a:solidFill>
                  <a:srgbClr val="0000FF"/>
                </a:solidFill>
              </a:rPr>
              <a:t>matches any </a:t>
            </a:r>
            <a:r>
              <a:rPr lang="en-US" altLang="en-US" b="1" dirty="0">
                <a:solidFill>
                  <a:srgbClr val="0000FF"/>
                </a:solidFill>
              </a:rPr>
              <a:t>single </a:t>
            </a:r>
            <a:r>
              <a:rPr lang="en-US" altLang="en-US" dirty="0">
                <a:solidFill>
                  <a:srgbClr val="0000FF"/>
                </a:solidFill>
              </a:rPr>
              <a:t>character</a:t>
            </a:r>
            <a:r>
              <a:rPr lang="en-US" altLang="en-US" dirty="0">
                <a:solidFill>
                  <a:srgbClr val="000053"/>
                </a:solidFill>
              </a:rPr>
              <a:t>.</a:t>
            </a:r>
            <a:endParaRPr lang="en-US" altLang="en-US" dirty="0"/>
          </a:p>
          <a:p>
            <a:pPr eaLnBrk="1" hangingPunct="1">
              <a:lnSpc>
                <a:spcPct val="80000"/>
              </a:lnSpc>
              <a:spcBef>
                <a:spcPts val="500"/>
              </a:spcBef>
            </a:pPr>
            <a:r>
              <a:rPr lang="en-US" altLang="en-US" dirty="0">
                <a:solidFill>
                  <a:srgbClr val="000053"/>
                </a:solidFill>
              </a:rPr>
              <a:t>A character class </a:t>
            </a:r>
            <a:r>
              <a:rPr lang="en-US" altLang="en-US" dirty="0">
                <a:solidFill>
                  <a:srgbClr val="FF0000"/>
                </a:solidFill>
              </a:rPr>
              <a:t>[...] </a:t>
            </a:r>
            <a:r>
              <a:rPr lang="en-US" altLang="en-US" dirty="0">
                <a:solidFill>
                  <a:srgbClr val="0000FF"/>
                </a:solidFill>
              </a:rPr>
              <a:t>matches any character within the  brackets</a:t>
            </a:r>
            <a:r>
              <a:rPr lang="en-US" altLang="en-US" dirty="0">
                <a:solidFill>
                  <a:srgbClr val="000053"/>
                </a:solidFill>
              </a:rPr>
              <a:t>.</a:t>
            </a:r>
            <a:endParaRPr lang="en-US" altLang="en-US" dirty="0"/>
          </a:p>
          <a:p>
            <a:pPr marL="285750" lvl="1" indent="-285750">
              <a:spcBef>
                <a:spcPts val="600"/>
              </a:spcBef>
              <a:buFont typeface="Arial" panose="020B0604020202020204" pitchFamily="34" charset="0"/>
              <a:buChar char="•"/>
            </a:pPr>
            <a:r>
              <a:rPr lang="en-US" altLang="en-US" dirty="0">
                <a:solidFill>
                  <a:srgbClr val="000053"/>
                </a:solidFill>
              </a:rPr>
              <a:t>Example: [</a:t>
            </a:r>
            <a:r>
              <a:rPr lang="en-US" altLang="en-US" dirty="0" err="1">
                <a:solidFill>
                  <a:srgbClr val="000053"/>
                </a:solidFill>
              </a:rPr>
              <a:t>abc</a:t>
            </a:r>
            <a:r>
              <a:rPr lang="en-US" altLang="en-US" dirty="0">
                <a:solidFill>
                  <a:srgbClr val="000053"/>
                </a:solidFill>
              </a:rPr>
              <a:t>] matches a, b, or c.</a:t>
            </a:r>
            <a:endParaRPr lang="en-US" altLang="en-US" dirty="0"/>
          </a:p>
          <a:p>
            <a:pPr marL="285750" indent="-285750">
              <a:spcBef>
                <a:spcPts val="588"/>
              </a:spcBef>
              <a:buFont typeface="Arial" panose="020B0604020202020204" pitchFamily="34" charset="0"/>
              <a:buChar char="•"/>
            </a:pPr>
            <a:r>
              <a:rPr lang="en-US" altLang="en-US" dirty="0">
                <a:solidFill>
                  <a:srgbClr val="000053"/>
                </a:solidFill>
              </a:rPr>
              <a:t>To name a range of characters, use a dash.</a:t>
            </a:r>
            <a:endParaRPr lang="en-US" altLang="en-US" dirty="0"/>
          </a:p>
          <a:p>
            <a:pPr marL="285750" indent="-285750">
              <a:spcBef>
                <a:spcPts val="600"/>
              </a:spcBef>
              <a:buFont typeface="Arial" panose="020B0604020202020204" pitchFamily="34" charset="0"/>
              <a:buChar char="•"/>
            </a:pPr>
            <a:r>
              <a:rPr lang="en-US" altLang="en-US" dirty="0">
                <a:solidFill>
                  <a:srgbClr val="000053"/>
                </a:solidFill>
              </a:rPr>
              <a:t>[a-z] matches any lowercase letter</a:t>
            </a:r>
            <a:endParaRPr lang="en-US" altLang="en-US" dirty="0"/>
          </a:p>
          <a:p>
            <a:pPr marL="285750" indent="-285750">
              <a:spcBef>
                <a:spcPts val="600"/>
              </a:spcBef>
              <a:buFont typeface="Arial" panose="020B0604020202020204" pitchFamily="34" charset="0"/>
              <a:buChar char="•"/>
            </a:pPr>
            <a:r>
              <a:rPr lang="en-US" altLang="en-US" dirty="0">
                <a:solidFill>
                  <a:srgbClr val="000053"/>
                </a:solidFill>
              </a:rPr>
              <a:t>[0-9] matches any digit.</a:t>
            </a:r>
          </a:p>
          <a:p>
            <a:pPr>
              <a:spcBef>
                <a:spcPts val="600"/>
              </a:spcBef>
            </a:pPr>
            <a:endParaRPr lang="en-US" altLang="en-US" dirty="0"/>
          </a:p>
          <a:p>
            <a:pPr eaLnBrk="1" hangingPunct="1">
              <a:spcBef>
                <a:spcPts val="25"/>
              </a:spcBef>
            </a:pPr>
            <a:r>
              <a:rPr lang="en-US" altLang="en-US" dirty="0">
                <a:solidFill>
                  <a:srgbClr val="FF0000"/>
                </a:solidFill>
              </a:rPr>
              <a:t>“*” </a:t>
            </a:r>
            <a:r>
              <a:rPr lang="en-US" altLang="en-US" dirty="0">
                <a:solidFill>
                  <a:srgbClr val="0000FF"/>
                </a:solidFill>
              </a:rPr>
              <a:t>matches zero or more instances of the thing preceding it</a:t>
            </a:r>
            <a:r>
              <a:rPr lang="en-US" altLang="en-US" dirty="0">
                <a:solidFill>
                  <a:srgbClr val="000053"/>
                </a:solidFill>
              </a:rPr>
              <a:t>.</a:t>
            </a:r>
            <a:endParaRPr lang="en-US" altLang="en-US" dirty="0"/>
          </a:p>
          <a:p>
            <a:pPr marL="285750" indent="-285750">
              <a:spcBef>
                <a:spcPts val="600"/>
              </a:spcBef>
              <a:buFont typeface="Arial" panose="020B0604020202020204" pitchFamily="34" charset="0"/>
              <a:buChar char="•"/>
            </a:pPr>
            <a:r>
              <a:rPr lang="en-US" altLang="en-US" dirty="0">
                <a:solidFill>
                  <a:srgbClr val="000053"/>
                </a:solidFill>
              </a:rPr>
              <a:t>Example: x* matches any number of x characters</a:t>
            </a:r>
            <a:endParaRPr lang="en-US" altLang="en-US" dirty="0"/>
          </a:p>
          <a:p>
            <a:pPr marL="285750" indent="-285750">
              <a:spcBef>
                <a:spcPts val="600"/>
              </a:spcBef>
              <a:buFont typeface="Arial" panose="020B0604020202020204" pitchFamily="34" charset="0"/>
              <a:buChar char="•"/>
            </a:pPr>
            <a:r>
              <a:rPr lang="en-US" altLang="en-US" dirty="0">
                <a:solidFill>
                  <a:srgbClr val="000053"/>
                </a:solidFill>
              </a:rPr>
              <a:t>[0-9]* matches any number of digits</a:t>
            </a:r>
            <a:endParaRPr lang="en-US" altLang="en-US" dirty="0"/>
          </a:p>
          <a:p>
            <a:pPr marL="285750" indent="-285750">
              <a:spcBef>
                <a:spcPts val="600"/>
              </a:spcBef>
              <a:buFont typeface="Arial" panose="020B0604020202020204" pitchFamily="34" charset="0"/>
              <a:buChar char="•"/>
            </a:pPr>
            <a:r>
              <a:rPr lang="en-US" altLang="en-US" dirty="0">
                <a:solidFill>
                  <a:srgbClr val="000053"/>
                </a:solidFill>
              </a:rPr>
              <a:t>.* matches any number of anything.</a:t>
            </a:r>
          </a:p>
          <a:p>
            <a:pPr>
              <a:spcBef>
                <a:spcPts val="600"/>
              </a:spcBef>
            </a:pPr>
            <a:endParaRPr lang="en-US" altLang="en-US" dirty="0"/>
          </a:p>
          <a:p>
            <a:pPr marL="285750" indent="-285750">
              <a:lnSpc>
                <a:spcPct val="80000"/>
              </a:lnSpc>
              <a:spcBef>
                <a:spcPts val="513"/>
              </a:spcBef>
              <a:buFont typeface="Arial" panose="020B0604020202020204" pitchFamily="34" charset="0"/>
              <a:buChar char="•"/>
            </a:pPr>
            <a:r>
              <a:rPr lang="en-US" altLang="en-US" dirty="0">
                <a:solidFill>
                  <a:srgbClr val="000053"/>
                </a:solidFill>
              </a:rPr>
              <a:t>To anchor a pattern so that it must match the beginning or end  of the value being tested, </a:t>
            </a:r>
            <a:r>
              <a:rPr lang="en-US" altLang="en-US" dirty="0">
                <a:solidFill>
                  <a:srgbClr val="0000FF"/>
                </a:solidFill>
              </a:rPr>
              <a:t>use </a:t>
            </a:r>
            <a:r>
              <a:rPr lang="en-US" altLang="en-US" dirty="0">
                <a:solidFill>
                  <a:srgbClr val="FF0000"/>
                </a:solidFill>
              </a:rPr>
              <a:t>^ </a:t>
            </a:r>
            <a:r>
              <a:rPr lang="en-US" altLang="en-US" dirty="0">
                <a:solidFill>
                  <a:srgbClr val="0000FF"/>
                </a:solidFill>
              </a:rPr>
              <a:t>at the beginning </a:t>
            </a:r>
            <a:r>
              <a:rPr lang="en-US" altLang="en-US" dirty="0">
                <a:solidFill>
                  <a:srgbClr val="000053"/>
                </a:solidFill>
              </a:rPr>
              <a:t>or </a:t>
            </a:r>
            <a:r>
              <a:rPr lang="en-US" altLang="en-US" dirty="0">
                <a:solidFill>
                  <a:srgbClr val="FF0000"/>
                </a:solidFill>
              </a:rPr>
              <a:t>$ </a:t>
            </a:r>
            <a:r>
              <a:rPr lang="en-US" altLang="en-US" dirty="0">
                <a:solidFill>
                  <a:srgbClr val="0000FF"/>
                </a:solidFill>
              </a:rPr>
              <a:t>at the end </a:t>
            </a:r>
            <a:r>
              <a:rPr lang="en-US" spc="-5" dirty="0">
                <a:solidFill>
                  <a:srgbClr val="0000FF"/>
                </a:solidFill>
              </a:rPr>
              <a:t>of the</a:t>
            </a:r>
            <a:r>
              <a:rPr lang="en-US" spc="-80" dirty="0">
                <a:solidFill>
                  <a:srgbClr val="0000FF"/>
                </a:solidFill>
              </a:rPr>
              <a:t> </a:t>
            </a:r>
            <a:r>
              <a:rPr lang="en-US" dirty="0">
                <a:solidFill>
                  <a:srgbClr val="0000FF"/>
                </a:solidFill>
              </a:rPr>
              <a:t>pattern</a:t>
            </a:r>
            <a:r>
              <a:rPr lang="en-US" dirty="0">
                <a:solidFill>
                  <a:srgbClr val="000053"/>
                </a:solidFill>
              </a:rPr>
              <a:t>.</a:t>
            </a:r>
            <a:endParaRPr lang="en-US" dirty="0"/>
          </a:p>
          <a:p>
            <a:pPr marL="285750" indent="-285750" eaLnBrk="1" hangingPunct="1">
              <a:lnSpc>
                <a:spcPct val="80000"/>
              </a:lnSpc>
              <a:spcBef>
                <a:spcPts val="513"/>
              </a:spcBef>
              <a:buFont typeface="Arial" panose="020B0604020202020204" pitchFamily="34" charset="0"/>
              <a:buChar char="•"/>
            </a:pPr>
            <a:endParaRPr lang="en-US" altLang="en-US" dirty="0"/>
          </a:p>
          <a:p>
            <a:pPr>
              <a:spcBef>
                <a:spcPts val="580"/>
              </a:spcBef>
              <a:defRPr/>
            </a:pPr>
            <a:endParaRPr lang="en-US" dirty="0">
              <a:latin typeface="Open Sans" charset="0"/>
              <a:ea typeface="Open Sans" charset="0"/>
              <a:cs typeface="Open Sans" charset="0"/>
            </a:endParaRPr>
          </a:p>
        </p:txBody>
      </p:sp>
    </p:spTree>
    <p:extLst>
      <p:ext uri="{BB962C8B-B14F-4D97-AF65-F5344CB8AC3E}">
        <p14:creationId xmlns:p14="http://schemas.microsoft.com/office/powerpoint/2010/main" val="40736664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064989"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Reg Ex Example</a:t>
            </a:r>
          </a:p>
        </p:txBody>
      </p:sp>
      <p:sp>
        <p:nvSpPr>
          <p:cNvPr id="5" name="Rectangle 4"/>
          <p:cNvSpPr/>
          <p:nvPr/>
        </p:nvSpPr>
        <p:spPr>
          <a:xfrm>
            <a:off x="373062" y="1093474"/>
            <a:ext cx="6097311" cy="600164"/>
          </a:xfrm>
          <a:prstGeom prst="rect">
            <a:avLst/>
          </a:prstGeom>
        </p:spPr>
        <p:txBody>
          <a:bodyPr wrap="square">
            <a:spAutoFit/>
          </a:bodyPr>
          <a:lstStyle/>
          <a:p>
            <a:pPr marL="274320" indent="-274320">
              <a:spcBef>
                <a:spcPts val="580"/>
              </a:spcBef>
              <a:buFont typeface="Wingdings 2"/>
              <a:buChar char=""/>
              <a:defRPr/>
            </a:pPr>
            <a:r>
              <a:rPr lang="en-US" dirty="0">
                <a:latin typeface="Open Sans" charset="0"/>
                <a:ea typeface="Open Sans" charset="0"/>
                <a:cs typeface="Open Sans" charset="0"/>
              </a:rPr>
              <a:t>Find names beginning with b,</a:t>
            </a:r>
          </a:p>
          <a:p>
            <a:pPr>
              <a:spcBef>
                <a:spcPts val="580"/>
              </a:spcBef>
              <a:defRPr/>
            </a:pPr>
            <a:r>
              <a:rPr lang="en-US" dirty="0">
                <a:latin typeface="Open Sans" charset="0"/>
                <a:ea typeface="Open Sans" charset="0"/>
                <a:cs typeface="Open Sans" charset="0"/>
              </a:rPr>
              <a:t>–	use ^ to match the beginning of the name:</a:t>
            </a:r>
          </a:p>
        </p:txBody>
      </p:sp>
      <p:pic>
        <p:nvPicPr>
          <p:cNvPr id="3" name="Picture 2">
            <a:extLst>
              <a:ext uri="{FF2B5EF4-FFF2-40B4-BE49-F238E27FC236}">
                <a16:creationId xmlns:a16="http://schemas.microsoft.com/office/drawing/2014/main" id="{4C6392DD-5552-4072-8C66-38807E2978A3}"/>
              </a:ext>
            </a:extLst>
          </p:cNvPr>
          <p:cNvPicPr>
            <a:picLocks noChangeAspect="1"/>
          </p:cNvPicPr>
          <p:nvPr/>
        </p:nvPicPr>
        <p:blipFill>
          <a:blip r:embed="rId2"/>
          <a:stretch>
            <a:fillRect/>
          </a:stretch>
        </p:blipFill>
        <p:spPr>
          <a:xfrm>
            <a:off x="563542" y="1876723"/>
            <a:ext cx="7803556" cy="1908213"/>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2064989"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Reg Ex Example</a:t>
            </a:r>
          </a:p>
        </p:txBody>
      </p:sp>
      <p:sp>
        <p:nvSpPr>
          <p:cNvPr id="5" name="Rectangle 4"/>
          <p:cNvSpPr/>
          <p:nvPr/>
        </p:nvSpPr>
        <p:spPr>
          <a:xfrm>
            <a:off x="373062" y="1093474"/>
            <a:ext cx="6097311" cy="600164"/>
          </a:xfrm>
          <a:prstGeom prst="rect">
            <a:avLst/>
          </a:prstGeom>
        </p:spPr>
        <p:txBody>
          <a:bodyPr wrap="square">
            <a:spAutoFit/>
          </a:bodyPr>
          <a:lstStyle/>
          <a:p>
            <a:pPr marL="274320" indent="-274320">
              <a:spcBef>
                <a:spcPts val="580"/>
              </a:spcBef>
              <a:buFont typeface="Wingdings 2"/>
              <a:buChar char=""/>
              <a:defRPr/>
            </a:pPr>
            <a:r>
              <a:rPr lang="en-US" dirty="0">
                <a:latin typeface="Open Sans" charset="0"/>
                <a:ea typeface="Open Sans" charset="0"/>
                <a:cs typeface="Open Sans" charset="0"/>
              </a:rPr>
              <a:t>Find names ending with `</a:t>
            </a:r>
            <a:r>
              <a:rPr lang="en-US" dirty="0" err="1">
                <a:latin typeface="Open Sans" charset="0"/>
                <a:ea typeface="Open Sans" charset="0"/>
                <a:cs typeface="Open Sans" charset="0"/>
              </a:rPr>
              <a:t>fy</a:t>
            </a:r>
            <a:r>
              <a:rPr lang="en-US" dirty="0">
                <a:latin typeface="Open Sans" charset="0"/>
                <a:ea typeface="Open Sans" charset="0"/>
                <a:cs typeface="Open Sans" charset="0"/>
              </a:rPr>
              <a:t>',</a:t>
            </a:r>
          </a:p>
          <a:p>
            <a:pPr>
              <a:spcBef>
                <a:spcPts val="580"/>
              </a:spcBef>
              <a:defRPr/>
            </a:pPr>
            <a:r>
              <a:rPr lang="en-US" dirty="0">
                <a:latin typeface="Open Sans" charset="0"/>
                <a:ea typeface="Open Sans" charset="0"/>
                <a:cs typeface="Open Sans" charset="0"/>
              </a:rPr>
              <a:t>–	use </a:t>
            </a:r>
            <a:r>
              <a:rPr lang="en-US" dirty="0">
                <a:solidFill>
                  <a:srgbClr val="000053"/>
                </a:solidFill>
              </a:rPr>
              <a:t>`</a:t>
            </a:r>
            <a:r>
              <a:rPr lang="en-US" dirty="0">
                <a:latin typeface="Open Sans" charset="0"/>
                <a:ea typeface="Open Sans" charset="0"/>
                <a:cs typeface="Open Sans" charset="0"/>
              </a:rPr>
              <a:t>$' to match the end of the name:</a:t>
            </a:r>
          </a:p>
        </p:txBody>
      </p:sp>
      <p:pic>
        <p:nvPicPr>
          <p:cNvPr id="4" name="Picture 3">
            <a:extLst>
              <a:ext uri="{FF2B5EF4-FFF2-40B4-BE49-F238E27FC236}">
                <a16:creationId xmlns:a16="http://schemas.microsoft.com/office/drawing/2014/main" id="{FFB50131-B78E-4F81-A508-30CC0D806C39}"/>
              </a:ext>
            </a:extLst>
          </p:cNvPr>
          <p:cNvPicPr>
            <a:picLocks noChangeAspect="1"/>
          </p:cNvPicPr>
          <p:nvPr/>
        </p:nvPicPr>
        <p:blipFill>
          <a:blip r:embed="rId2"/>
          <a:stretch>
            <a:fillRect/>
          </a:stretch>
        </p:blipFill>
        <p:spPr>
          <a:xfrm>
            <a:off x="776928" y="1831003"/>
            <a:ext cx="7193903" cy="1908213"/>
          </a:xfrm>
          <a:prstGeom prst="rect">
            <a:avLst/>
          </a:prstGeom>
        </p:spPr>
      </p:pic>
    </p:spTree>
    <p:extLst>
      <p:ext uri="{BB962C8B-B14F-4D97-AF65-F5344CB8AC3E}">
        <p14:creationId xmlns:p14="http://schemas.microsoft.com/office/powerpoint/2010/main" val="9034046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1970411"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Counting Rows</a:t>
            </a:r>
          </a:p>
        </p:txBody>
      </p:sp>
      <p:sp>
        <p:nvSpPr>
          <p:cNvPr id="5" name="Rectangle 4"/>
          <p:cNvSpPr/>
          <p:nvPr/>
        </p:nvSpPr>
        <p:spPr>
          <a:xfrm>
            <a:off x="373062" y="1024487"/>
            <a:ext cx="6568757" cy="2031325"/>
          </a:xfrm>
          <a:prstGeom prst="rect">
            <a:avLst/>
          </a:prstGeom>
        </p:spPr>
        <p:txBody>
          <a:bodyPr wrap="square">
            <a:spAutoFit/>
          </a:bodyPr>
          <a:lstStyle/>
          <a:p>
            <a:pPr>
              <a:buFont typeface="Arial" pitchFamily="34" charset="0"/>
              <a:buChar char="•"/>
            </a:pPr>
            <a:r>
              <a:rPr lang="en-US" dirty="0">
                <a:latin typeface="Open Sans" charset="0"/>
                <a:ea typeface="Open Sans" charset="0"/>
                <a:cs typeface="Open Sans" charset="0"/>
              </a:rPr>
              <a:t>Databases often used to answer the question,</a:t>
            </a:r>
          </a:p>
          <a:p>
            <a:r>
              <a:rPr lang="en-US" dirty="0">
                <a:latin typeface="Open Sans" charset="0"/>
                <a:ea typeface="Open Sans" charset="0"/>
                <a:cs typeface="Open Sans" charset="0"/>
              </a:rPr>
              <a:t>     "How often does a certain type of data occur in  a table?"</a:t>
            </a:r>
          </a:p>
          <a:p>
            <a:r>
              <a:rPr lang="en-US" dirty="0">
                <a:latin typeface="Open Sans" charset="0"/>
                <a:ea typeface="Open Sans" charset="0"/>
                <a:cs typeface="Open Sans" charset="0"/>
              </a:rPr>
              <a:t>      Example: 1) how many pets are sored</a:t>
            </a:r>
          </a:p>
          <a:p>
            <a:r>
              <a:rPr lang="en-US" dirty="0">
                <a:latin typeface="Open Sans" charset="0"/>
                <a:ea typeface="Open Sans" charset="0"/>
                <a:cs typeface="Open Sans" charset="0"/>
              </a:rPr>
              <a:t>      2) how many pets each owner has</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Counting the total number of animals you have is the  same question as “How many rows are in the pet  table?” because there is one record per pet.</a:t>
            </a:r>
          </a:p>
          <a:p>
            <a:pPr>
              <a:buFont typeface="Arial" pitchFamily="34" charset="0"/>
              <a:buChar char="•"/>
            </a:pPr>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The COUNT() function counts the number of non-  NULL results</a:t>
            </a:r>
          </a:p>
        </p:txBody>
      </p:sp>
    </p:spTree>
    <p:extLst>
      <p:ext uri="{BB962C8B-B14F-4D97-AF65-F5344CB8AC3E}">
        <p14:creationId xmlns:p14="http://schemas.microsoft.com/office/powerpoint/2010/main" val="38777973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062057"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Counting Rows Example</a:t>
            </a:r>
          </a:p>
        </p:txBody>
      </p:sp>
      <p:sp>
        <p:nvSpPr>
          <p:cNvPr id="5" name="Rectangle 4"/>
          <p:cNvSpPr/>
          <p:nvPr/>
        </p:nvSpPr>
        <p:spPr>
          <a:xfrm>
            <a:off x="373062" y="820592"/>
            <a:ext cx="5799137" cy="307777"/>
          </a:xfrm>
          <a:prstGeom prst="rect">
            <a:avLst/>
          </a:prstGeom>
        </p:spPr>
        <p:txBody>
          <a:bodyPr wrap="square">
            <a:spAutoFit/>
          </a:bodyPr>
          <a:lstStyle/>
          <a:p>
            <a:pPr marL="353060" indent="-340360">
              <a:spcBef>
                <a:spcPts val="800"/>
              </a:spcBef>
              <a:buClr>
                <a:srgbClr val="060400"/>
              </a:buClr>
              <a:buFont typeface="Wingdings"/>
              <a:buChar char=""/>
              <a:tabLst>
                <a:tab pos="352425" algn="l"/>
                <a:tab pos="353060" algn="l"/>
              </a:tabLst>
              <a:defRPr/>
            </a:pPr>
            <a:r>
              <a:rPr lang="en-US" dirty="0">
                <a:solidFill>
                  <a:srgbClr val="000053"/>
                </a:solidFill>
              </a:rPr>
              <a:t>A </a:t>
            </a:r>
            <a:r>
              <a:rPr lang="en-US" spc="-5" dirty="0">
                <a:solidFill>
                  <a:srgbClr val="000053"/>
                </a:solidFill>
              </a:rPr>
              <a:t>query </a:t>
            </a:r>
            <a:r>
              <a:rPr lang="en-US" dirty="0">
                <a:solidFill>
                  <a:srgbClr val="000053"/>
                </a:solidFill>
              </a:rPr>
              <a:t>to </a:t>
            </a:r>
            <a:r>
              <a:rPr lang="en-US" spc="-5" dirty="0">
                <a:solidFill>
                  <a:srgbClr val="000053"/>
                </a:solidFill>
              </a:rPr>
              <a:t>determine total number of</a:t>
            </a:r>
            <a:r>
              <a:rPr lang="en-US" spc="-85" dirty="0">
                <a:solidFill>
                  <a:srgbClr val="000053"/>
                </a:solidFill>
              </a:rPr>
              <a:t> </a:t>
            </a:r>
            <a:r>
              <a:rPr lang="en-US" spc="-5" dirty="0">
                <a:solidFill>
                  <a:srgbClr val="000053"/>
                </a:solidFill>
              </a:rPr>
              <a:t>pets:</a:t>
            </a:r>
            <a:endParaRPr lang="en-US" dirty="0"/>
          </a:p>
        </p:txBody>
      </p:sp>
      <p:sp>
        <p:nvSpPr>
          <p:cNvPr id="7" name="Rectangle 6">
            <a:extLst>
              <a:ext uri="{FF2B5EF4-FFF2-40B4-BE49-F238E27FC236}">
                <a16:creationId xmlns:a16="http://schemas.microsoft.com/office/drawing/2014/main" id="{C6FC47AB-3461-429D-A290-E84F4B8B7DDB}"/>
              </a:ext>
            </a:extLst>
          </p:cNvPr>
          <p:cNvSpPr/>
          <p:nvPr/>
        </p:nvSpPr>
        <p:spPr>
          <a:xfrm>
            <a:off x="731520" y="1280563"/>
            <a:ext cx="4572000" cy="1833835"/>
          </a:xfrm>
          <a:prstGeom prst="rect">
            <a:avLst/>
          </a:prstGeom>
        </p:spPr>
        <p:txBody>
          <a:bodyPr>
            <a:spAutoFit/>
          </a:bodyPr>
          <a:lstStyle/>
          <a:p>
            <a:pPr marL="13970">
              <a:spcBef>
                <a:spcPts val="700"/>
              </a:spcBef>
              <a:defRPr/>
            </a:pPr>
            <a:r>
              <a:rPr lang="en-US" b="1" spc="-5" dirty="0" err="1">
                <a:solidFill>
                  <a:srgbClr val="0099FF"/>
                </a:solidFill>
                <a:latin typeface="Courier New"/>
                <a:cs typeface="Courier New"/>
              </a:rPr>
              <a:t>mysql</a:t>
            </a:r>
            <a:r>
              <a:rPr lang="en-US" b="1" spc="-5" dirty="0">
                <a:solidFill>
                  <a:srgbClr val="0099FF"/>
                </a:solidFill>
                <a:latin typeface="Courier New"/>
                <a:cs typeface="Courier New"/>
              </a:rPr>
              <a:t>&gt; SELECT COUNT(*) FROM</a:t>
            </a:r>
            <a:r>
              <a:rPr lang="en-US" b="1" spc="-55" dirty="0">
                <a:solidFill>
                  <a:srgbClr val="0099FF"/>
                </a:solidFill>
                <a:latin typeface="Courier New"/>
                <a:cs typeface="Courier New"/>
              </a:rPr>
              <a:t> </a:t>
            </a:r>
            <a:r>
              <a:rPr lang="en-US" b="1" spc="-5" dirty="0">
                <a:solidFill>
                  <a:srgbClr val="0099FF"/>
                </a:solidFill>
                <a:latin typeface="Courier New"/>
                <a:cs typeface="Courier New"/>
              </a:rPr>
              <a:t>pet;</a:t>
            </a:r>
            <a:endParaRPr lang="en-US" dirty="0">
              <a:latin typeface="Courier New"/>
              <a:cs typeface="Courier New"/>
            </a:endParaRPr>
          </a:p>
          <a:p>
            <a:pPr marL="13970">
              <a:spcBef>
                <a:spcPts val="690"/>
              </a:spcBef>
              <a:defRPr/>
            </a:pPr>
            <a:r>
              <a:rPr lang="en-US" b="1" spc="-5" dirty="0">
                <a:solidFill>
                  <a:srgbClr val="000053"/>
                </a:solidFill>
                <a:latin typeface="Courier New"/>
                <a:cs typeface="Courier New"/>
              </a:rPr>
              <a:t>+----------+</a:t>
            </a:r>
            <a:endParaRPr lang="en-US" dirty="0">
              <a:latin typeface="Courier New"/>
              <a:cs typeface="Courier New"/>
            </a:endParaRPr>
          </a:p>
          <a:p>
            <a:pPr marL="13970">
              <a:spcBef>
                <a:spcPts val="700"/>
              </a:spcBef>
              <a:defRPr/>
            </a:pPr>
            <a:r>
              <a:rPr lang="en-US" b="1" dirty="0">
                <a:solidFill>
                  <a:srgbClr val="000053"/>
                </a:solidFill>
                <a:latin typeface="Courier New"/>
                <a:cs typeface="Courier New"/>
              </a:rPr>
              <a:t>| </a:t>
            </a:r>
            <a:r>
              <a:rPr lang="en-US" b="1" spc="-5" dirty="0">
                <a:solidFill>
                  <a:srgbClr val="000053"/>
                </a:solidFill>
                <a:latin typeface="Courier New"/>
                <a:cs typeface="Courier New"/>
              </a:rPr>
              <a:t>COUNT(*)</a:t>
            </a:r>
            <a:r>
              <a:rPr lang="en-US" b="1" spc="-105" dirty="0">
                <a:solidFill>
                  <a:srgbClr val="000053"/>
                </a:solidFill>
                <a:latin typeface="Courier New"/>
                <a:cs typeface="Courier New"/>
              </a:rPr>
              <a:t> </a:t>
            </a:r>
            <a:r>
              <a:rPr lang="en-US" b="1" dirty="0">
                <a:solidFill>
                  <a:srgbClr val="000053"/>
                </a:solidFill>
                <a:latin typeface="Courier New"/>
                <a:cs typeface="Courier New"/>
              </a:rPr>
              <a:t>|</a:t>
            </a:r>
            <a:endParaRPr lang="en-US" dirty="0">
              <a:latin typeface="Courier New"/>
              <a:cs typeface="Courier New"/>
            </a:endParaRPr>
          </a:p>
          <a:p>
            <a:pPr marL="13970">
              <a:spcBef>
                <a:spcPts val="700"/>
              </a:spcBef>
              <a:defRPr/>
            </a:pPr>
            <a:r>
              <a:rPr lang="en-US" b="1" spc="-5" dirty="0">
                <a:solidFill>
                  <a:srgbClr val="000053"/>
                </a:solidFill>
                <a:latin typeface="Courier New"/>
                <a:cs typeface="Courier New"/>
              </a:rPr>
              <a:t>+----------+</a:t>
            </a:r>
            <a:endParaRPr lang="en-US" dirty="0">
              <a:latin typeface="Courier New"/>
              <a:cs typeface="Courier New"/>
            </a:endParaRPr>
          </a:p>
          <a:p>
            <a:pPr marL="13970">
              <a:spcBef>
                <a:spcPts val="690"/>
              </a:spcBef>
              <a:tabLst>
                <a:tab pos="1933575" algn="l"/>
              </a:tabLst>
              <a:defRPr/>
            </a:pPr>
            <a:r>
              <a:rPr lang="en-US" b="1" dirty="0">
                <a:solidFill>
                  <a:srgbClr val="000053"/>
                </a:solidFill>
                <a:latin typeface="Courier New"/>
                <a:cs typeface="Courier New"/>
              </a:rPr>
              <a:t>|	9</a:t>
            </a:r>
            <a:r>
              <a:rPr lang="en-US" b="1" spc="-105" dirty="0">
                <a:solidFill>
                  <a:srgbClr val="000053"/>
                </a:solidFill>
                <a:latin typeface="Courier New"/>
                <a:cs typeface="Courier New"/>
              </a:rPr>
              <a:t> </a:t>
            </a:r>
            <a:r>
              <a:rPr lang="en-US" b="1" dirty="0">
                <a:solidFill>
                  <a:srgbClr val="000053"/>
                </a:solidFill>
                <a:latin typeface="Courier New"/>
                <a:cs typeface="Courier New"/>
              </a:rPr>
              <a:t>|</a:t>
            </a:r>
            <a:endParaRPr lang="en-US" dirty="0">
              <a:latin typeface="Courier New"/>
              <a:cs typeface="Courier New"/>
            </a:endParaRPr>
          </a:p>
          <a:p>
            <a:pPr marL="13970">
              <a:spcBef>
                <a:spcPts val="700"/>
              </a:spcBef>
              <a:defRPr/>
            </a:pPr>
            <a:r>
              <a:rPr lang="en-US" b="1" spc="-5" dirty="0">
                <a:solidFill>
                  <a:srgbClr val="000053"/>
                </a:solidFill>
                <a:latin typeface="Courier New"/>
                <a:cs typeface="Courier New"/>
              </a:rPr>
              <a:t>+----------+</a:t>
            </a:r>
            <a:endParaRPr lang="en-US" dirty="0">
              <a:latin typeface="Courier New"/>
              <a:cs typeface="Courier New"/>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062057"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Counting Rows Example</a:t>
            </a:r>
          </a:p>
        </p:txBody>
      </p:sp>
      <p:sp>
        <p:nvSpPr>
          <p:cNvPr id="5" name="Rectangle 4"/>
          <p:cNvSpPr/>
          <p:nvPr/>
        </p:nvSpPr>
        <p:spPr>
          <a:xfrm>
            <a:off x="373062" y="820592"/>
            <a:ext cx="5799137" cy="307777"/>
          </a:xfrm>
          <a:prstGeom prst="rect">
            <a:avLst/>
          </a:prstGeom>
        </p:spPr>
        <p:txBody>
          <a:bodyPr wrap="square">
            <a:spAutoFit/>
          </a:bodyPr>
          <a:lstStyle/>
          <a:p>
            <a:pPr marL="353060" indent="-340360">
              <a:spcBef>
                <a:spcPts val="800"/>
              </a:spcBef>
              <a:buClr>
                <a:srgbClr val="060400"/>
              </a:buClr>
              <a:buFont typeface="Wingdings"/>
              <a:buChar char=""/>
              <a:tabLst>
                <a:tab pos="352425" algn="l"/>
                <a:tab pos="353060" algn="l"/>
              </a:tabLst>
              <a:defRPr/>
            </a:pPr>
            <a:r>
              <a:rPr lang="en-US" dirty="0">
                <a:solidFill>
                  <a:srgbClr val="000053"/>
                </a:solidFill>
              </a:rPr>
              <a:t>Finding how many pets each owner has:</a:t>
            </a:r>
          </a:p>
        </p:txBody>
      </p:sp>
      <p:pic>
        <p:nvPicPr>
          <p:cNvPr id="4" name="Picture 3">
            <a:extLst>
              <a:ext uri="{FF2B5EF4-FFF2-40B4-BE49-F238E27FC236}">
                <a16:creationId xmlns:a16="http://schemas.microsoft.com/office/drawing/2014/main" id="{B83E71F9-3DA7-4899-8FC3-7073946FDA87}"/>
              </a:ext>
            </a:extLst>
          </p:cNvPr>
          <p:cNvPicPr>
            <a:picLocks noChangeAspect="1"/>
          </p:cNvPicPr>
          <p:nvPr/>
        </p:nvPicPr>
        <p:blipFill>
          <a:blip r:embed="rId2"/>
          <a:stretch>
            <a:fillRect/>
          </a:stretch>
        </p:blipFill>
        <p:spPr>
          <a:xfrm>
            <a:off x="685801" y="1167218"/>
            <a:ext cx="5905500" cy="3679102"/>
          </a:xfrm>
          <a:prstGeom prst="rect">
            <a:avLst/>
          </a:prstGeom>
        </p:spPr>
      </p:pic>
    </p:spTree>
    <p:extLst>
      <p:ext uri="{BB962C8B-B14F-4D97-AF65-F5344CB8AC3E}">
        <p14:creationId xmlns:p14="http://schemas.microsoft.com/office/powerpoint/2010/main" val="963103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271100" y="142308"/>
            <a:ext cx="6143767" cy="463800"/>
          </a:xfrm>
          <a:prstGeom prst="rect">
            <a:avLst/>
          </a:prstGeom>
          <a:noFill/>
          <a:ln>
            <a:noFill/>
          </a:ln>
        </p:spPr>
        <p:txBody>
          <a:bodyPr spcFirstLastPara="1" wrap="square" lIns="91425" tIns="91425" rIns="91425" bIns="91425" anchor="t" anchorCtr="0">
            <a:noAutofit/>
          </a:bodyPr>
          <a:lstStyle/>
          <a:p>
            <a:r>
              <a:rPr lang="en-US" sz="2000" b="0" dirty="0">
                <a:latin typeface="Open Sans" charset="0"/>
                <a:ea typeface="Open Sans" charset="0"/>
                <a:cs typeface="Open Sans" charset="0"/>
              </a:rPr>
              <a:t>MySQL: Features &amp; Benefits</a:t>
            </a:r>
          </a:p>
        </p:txBody>
      </p:sp>
      <p:sp>
        <p:nvSpPr>
          <p:cNvPr id="4" name="object 5">
            <a:extLst>
              <a:ext uri="{FF2B5EF4-FFF2-40B4-BE49-F238E27FC236}">
                <a16:creationId xmlns:a16="http://schemas.microsoft.com/office/drawing/2014/main" id="{AD5ECF50-B636-4FCF-9846-C73FF5B908BE}"/>
              </a:ext>
            </a:extLst>
          </p:cNvPr>
          <p:cNvSpPr>
            <a:spLocks noChangeArrowheads="1"/>
          </p:cNvSpPr>
          <p:nvPr/>
        </p:nvSpPr>
        <p:spPr bwMode="auto">
          <a:xfrm>
            <a:off x="404037" y="832851"/>
            <a:ext cx="7464056" cy="4004963"/>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a:p>
        </p:txBody>
      </p:sp>
    </p:spTree>
    <p:custDataLst>
      <p:tags r:id="rId1"/>
    </p:custDataLst>
    <p:extLst>
      <p:ext uri="{BB962C8B-B14F-4D97-AF65-F5344CB8AC3E}">
        <p14:creationId xmlns:p14="http://schemas.microsoft.com/office/powerpoint/2010/main" val="19594879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166251"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Selecting Particular Rows</a:t>
            </a:r>
          </a:p>
        </p:txBody>
      </p:sp>
      <p:sp>
        <p:nvSpPr>
          <p:cNvPr id="3" name="Rectangle 2"/>
          <p:cNvSpPr/>
          <p:nvPr/>
        </p:nvSpPr>
        <p:spPr>
          <a:xfrm>
            <a:off x="373063" y="1232888"/>
            <a:ext cx="6108124" cy="2569934"/>
          </a:xfrm>
          <a:prstGeom prst="rect">
            <a:avLst/>
          </a:prstGeom>
        </p:spPr>
        <p:txBody>
          <a:bodyPr wrap="square">
            <a:spAutoFit/>
          </a:bodyPr>
          <a:lstStyle/>
          <a:p>
            <a:pPr marL="274320" indent="-274320">
              <a:spcBef>
                <a:spcPts val="580"/>
              </a:spcBef>
              <a:buFont typeface="Wingdings 2"/>
              <a:buChar char=""/>
              <a:defRPr/>
            </a:pPr>
            <a:r>
              <a:rPr lang="en-US" dirty="0">
                <a:latin typeface="Open Sans" charset="0"/>
                <a:ea typeface="Open Sans" charset="0"/>
                <a:cs typeface="Open Sans" charset="0"/>
              </a:rPr>
              <a:t>Find out number of animals per species</a:t>
            </a:r>
          </a:p>
          <a:p>
            <a:pPr marL="274320" indent="-274320">
              <a:spcBef>
                <a:spcPts val="580"/>
              </a:spcBef>
              <a:buFont typeface="Wingdings 2"/>
              <a:buChar char=""/>
              <a:defRPr/>
            </a:pPr>
            <a:r>
              <a:rPr lang="en-US" dirty="0">
                <a:latin typeface="Open Sans" charset="0"/>
                <a:ea typeface="Open Sans" charset="0"/>
                <a:cs typeface="Open Sans" charset="0"/>
              </a:rPr>
              <a:t>SELECT species, count(*) FROM pet GROUP BY species;</a:t>
            </a:r>
          </a:p>
          <a:p>
            <a:pPr marL="274320" indent="-274320">
              <a:spcBef>
                <a:spcPts val="580"/>
              </a:spcBef>
              <a:buFont typeface="Wingdings 2"/>
              <a:buChar char=""/>
              <a:defRPr/>
            </a:pPr>
            <a:endParaRPr lang="en-US" dirty="0">
              <a:latin typeface="Open Sans" charset="0"/>
              <a:ea typeface="Open Sans" charset="0"/>
              <a:cs typeface="Open Sans" charset="0"/>
            </a:endParaRPr>
          </a:p>
          <a:p>
            <a:pPr marL="274320" indent="-274320">
              <a:spcBef>
                <a:spcPts val="580"/>
              </a:spcBef>
              <a:buFont typeface="Wingdings 2"/>
              <a:buChar char=""/>
              <a:defRPr/>
            </a:pPr>
            <a:r>
              <a:rPr lang="en-US" dirty="0">
                <a:latin typeface="Open Sans" charset="0"/>
                <a:ea typeface="Open Sans" charset="0"/>
                <a:cs typeface="Open Sans" charset="0"/>
              </a:rPr>
              <a:t>Find out number of animals per gender</a:t>
            </a:r>
          </a:p>
          <a:p>
            <a:pPr marL="274320" indent="-274320">
              <a:spcBef>
                <a:spcPts val="580"/>
              </a:spcBef>
              <a:buFont typeface="Wingdings 2"/>
              <a:buChar char=""/>
              <a:defRPr/>
            </a:pPr>
            <a:r>
              <a:rPr lang="en-US" dirty="0">
                <a:latin typeface="Open Sans" charset="0"/>
                <a:ea typeface="Open Sans" charset="0"/>
                <a:cs typeface="Open Sans" charset="0"/>
              </a:rPr>
              <a:t>SELECT gender, count(*) FROM pet GROUP BY gender;</a:t>
            </a:r>
          </a:p>
          <a:p>
            <a:pPr marL="274320" indent="-274320">
              <a:spcBef>
                <a:spcPts val="580"/>
              </a:spcBef>
              <a:buFont typeface="Wingdings 2"/>
              <a:buChar char=""/>
              <a:defRPr/>
            </a:pPr>
            <a:endParaRPr lang="en-US" dirty="0">
              <a:latin typeface="Open Sans" charset="0"/>
              <a:ea typeface="Open Sans" charset="0"/>
              <a:cs typeface="Open Sans" charset="0"/>
            </a:endParaRPr>
          </a:p>
          <a:p>
            <a:pPr marL="274320" indent="-274320">
              <a:spcBef>
                <a:spcPts val="580"/>
              </a:spcBef>
              <a:buFont typeface="Wingdings 2"/>
              <a:buChar char=""/>
              <a:defRPr/>
            </a:pPr>
            <a:r>
              <a:rPr lang="en-US" dirty="0">
                <a:latin typeface="Open Sans" charset="0"/>
                <a:ea typeface="Open Sans" charset="0"/>
                <a:cs typeface="Open Sans" charset="0"/>
              </a:rPr>
              <a:t>Find out number of animals per combination  of species and gender</a:t>
            </a:r>
          </a:p>
          <a:p>
            <a:pPr marL="274320" indent="-274320">
              <a:spcBef>
                <a:spcPts val="580"/>
              </a:spcBef>
              <a:buFont typeface="Wingdings 2"/>
              <a:buChar char=""/>
              <a:defRPr/>
            </a:pPr>
            <a:r>
              <a:rPr lang="en-US" dirty="0">
                <a:latin typeface="Open Sans" charset="0"/>
                <a:ea typeface="Open Sans" charset="0"/>
                <a:cs typeface="Open Sans" charset="0"/>
              </a:rPr>
              <a:t>SELECT species, gender, count(*) FROM pet GROUP BY  species, gender;</a:t>
            </a:r>
          </a:p>
        </p:txBody>
      </p:sp>
    </p:spTree>
    <p:extLst>
      <p:ext uri="{BB962C8B-B14F-4D97-AF65-F5344CB8AC3E}">
        <p14:creationId xmlns:p14="http://schemas.microsoft.com/office/powerpoint/2010/main" val="23904704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3166251"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Selecting Particular Rows</a:t>
            </a:r>
          </a:p>
        </p:txBody>
      </p:sp>
      <p:sp>
        <p:nvSpPr>
          <p:cNvPr id="3" name="Rectangle 2"/>
          <p:cNvSpPr/>
          <p:nvPr/>
        </p:nvSpPr>
        <p:spPr>
          <a:xfrm>
            <a:off x="373063" y="836648"/>
            <a:ext cx="6108124" cy="2631490"/>
          </a:xfrm>
          <a:prstGeom prst="rect">
            <a:avLst/>
          </a:prstGeom>
        </p:spPr>
        <p:txBody>
          <a:bodyPr wrap="square">
            <a:spAutoFit/>
          </a:bodyPr>
          <a:lstStyle/>
          <a:p>
            <a:pPr marL="274320" indent="-274320">
              <a:spcBef>
                <a:spcPts val="580"/>
              </a:spcBef>
              <a:buFont typeface="Wingdings 2"/>
              <a:buChar char=""/>
              <a:defRPr/>
            </a:pPr>
            <a:r>
              <a:rPr lang="en-US" dirty="0">
                <a:latin typeface="Open Sans" charset="0"/>
                <a:ea typeface="Open Sans" charset="0"/>
                <a:cs typeface="Open Sans" charset="0"/>
              </a:rPr>
              <a:t>Find out number of dogs and cats per  combination of species and gender</a:t>
            </a:r>
          </a:p>
          <a:p>
            <a:pPr>
              <a:spcBef>
                <a:spcPts val="580"/>
              </a:spcBef>
              <a:defRPr/>
            </a:pPr>
            <a:r>
              <a:rPr lang="en-US" dirty="0">
                <a:latin typeface="Open Sans" charset="0"/>
                <a:ea typeface="Open Sans" charset="0"/>
                <a:cs typeface="Open Sans" charset="0"/>
              </a:rPr>
              <a:t>SELECT species, gender, count(*) FROM pet WHERE species =  'dog' or species = 'cat' GROUP BY species, gender;</a:t>
            </a:r>
          </a:p>
          <a:p>
            <a:pPr>
              <a:spcBef>
                <a:spcPts val="580"/>
              </a:spcBef>
              <a:defRPr/>
            </a:pPr>
            <a:r>
              <a:rPr lang="en-US" dirty="0">
                <a:latin typeface="Open Sans" charset="0"/>
                <a:ea typeface="Open Sans" charset="0"/>
                <a:cs typeface="Open Sans" charset="0"/>
              </a:rPr>
              <a:t>            Try what happens changing OR with AND</a:t>
            </a:r>
          </a:p>
          <a:p>
            <a:pPr>
              <a:spcBef>
                <a:spcPts val="580"/>
              </a:spcBef>
              <a:defRPr/>
            </a:pPr>
            <a:endParaRPr lang="en-US" dirty="0">
              <a:latin typeface="Open Sans" charset="0"/>
              <a:ea typeface="Open Sans" charset="0"/>
              <a:cs typeface="Open Sans" charset="0"/>
            </a:endParaRPr>
          </a:p>
          <a:p>
            <a:pPr marL="274320" indent="-274320">
              <a:spcBef>
                <a:spcPts val="580"/>
              </a:spcBef>
              <a:buFont typeface="Wingdings 2"/>
              <a:buChar char=""/>
              <a:defRPr/>
            </a:pPr>
            <a:r>
              <a:rPr lang="en-US" dirty="0">
                <a:latin typeface="Open Sans" charset="0"/>
                <a:ea typeface="Open Sans" charset="0"/>
                <a:cs typeface="Open Sans" charset="0"/>
              </a:rPr>
              <a:t>Find out number of animals per gender only for  animals whose gender is known</a:t>
            </a:r>
          </a:p>
          <a:p>
            <a:pPr>
              <a:spcBef>
                <a:spcPts val="580"/>
              </a:spcBef>
              <a:defRPr/>
            </a:pPr>
            <a:r>
              <a:rPr lang="en-US" dirty="0">
                <a:latin typeface="Open Sans" charset="0"/>
                <a:ea typeface="Open Sans" charset="0"/>
                <a:cs typeface="Open Sans" charset="0"/>
              </a:rPr>
              <a:t>SELECT species, gender, count(*) FROM pet WHERE gender IS  NOT NULL GROUP BY species, gender;</a:t>
            </a:r>
          </a:p>
        </p:txBody>
      </p:sp>
    </p:spTree>
    <p:extLst>
      <p:ext uri="{BB962C8B-B14F-4D97-AF65-F5344CB8AC3E}">
        <p14:creationId xmlns:p14="http://schemas.microsoft.com/office/powerpoint/2010/main" val="25304926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1617751"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Batch Mode</a:t>
            </a:r>
          </a:p>
        </p:txBody>
      </p:sp>
      <p:sp>
        <p:nvSpPr>
          <p:cNvPr id="3" name="Rectangle 2"/>
          <p:cNvSpPr/>
          <p:nvPr/>
        </p:nvSpPr>
        <p:spPr>
          <a:xfrm>
            <a:off x="319723" y="829028"/>
            <a:ext cx="6108124" cy="2862322"/>
          </a:xfrm>
          <a:prstGeom prst="rect">
            <a:avLst/>
          </a:prstGeom>
        </p:spPr>
        <p:txBody>
          <a:bodyPr wrap="square">
            <a:spAutoFit/>
          </a:bodyPr>
          <a:lstStyle/>
          <a:p>
            <a:pPr marL="274320" indent="-274320">
              <a:spcBef>
                <a:spcPts val="580"/>
              </a:spcBef>
              <a:buFont typeface="Wingdings 2"/>
              <a:buChar char=""/>
              <a:defRPr/>
            </a:pPr>
            <a:r>
              <a:rPr lang="en-US" dirty="0">
                <a:latin typeface="Open Sans" charset="0"/>
                <a:ea typeface="Open Sans" charset="0"/>
                <a:cs typeface="Open Sans" charset="0"/>
              </a:rPr>
              <a:t>MySQL used interactively</a:t>
            </a:r>
          </a:p>
          <a:p>
            <a:pPr>
              <a:spcBef>
                <a:spcPts val="580"/>
              </a:spcBef>
              <a:defRPr/>
            </a:pPr>
            <a:r>
              <a:rPr lang="en-US" dirty="0">
                <a:latin typeface="Open Sans" charset="0"/>
                <a:ea typeface="Open Sans" charset="0"/>
                <a:cs typeface="Open Sans" charset="0"/>
              </a:rPr>
              <a:t>      to enter queries and view the results.</a:t>
            </a:r>
          </a:p>
          <a:p>
            <a:pPr>
              <a:spcBef>
                <a:spcPts val="580"/>
              </a:spcBef>
              <a:defRPr/>
            </a:pPr>
            <a:endParaRPr lang="en-US" dirty="0">
              <a:latin typeface="Open Sans" charset="0"/>
              <a:ea typeface="Open Sans" charset="0"/>
              <a:cs typeface="Open Sans" charset="0"/>
            </a:endParaRPr>
          </a:p>
          <a:p>
            <a:pPr marL="274320" indent="-274320">
              <a:spcBef>
                <a:spcPts val="580"/>
              </a:spcBef>
              <a:buFont typeface="Wingdings 2"/>
              <a:buChar char=""/>
              <a:defRPr/>
            </a:pPr>
            <a:r>
              <a:rPr lang="en-US" dirty="0">
                <a:latin typeface="Open Sans" charset="0"/>
                <a:ea typeface="Open Sans" charset="0"/>
                <a:cs typeface="Open Sans" charset="0"/>
              </a:rPr>
              <a:t>MySQL can be run in batch mode.</a:t>
            </a:r>
          </a:p>
          <a:p>
            <a:pPr lvl="2">
              <a:spcBef>
                <a:spcPts val="580"/>
              </a:spcBef>
              <a:defRPr/>
            </a:pPr>
            <a:r>
              <a:rPr lang="en-US" dirty="0">
                <a:latin typeface="Open Sans" charset="0"/>
                <a:ea typeface="Open Sans" charset="0"/>
                <a:cs typeface="Open Sans" charset="0"/>
              </a:rPr>
              <a:t>put the commands you want to run in a  file, then tell </a:t>
            </a:r>
            <a:r>
              <a:rPr lang="en-US" dirty="0" err="1">
                <a:latin typeface="Open Sans" charset="0"/>
                <a:ea typeface="Open Sans" charset="0"/>
                <a:cs typeface="Open Sans" charset="0"/>
              </a:rPr>
              <a:t>mysql</a:t>
            </a:r>
            <a:r>
              <a:rPr lang="en-US" dirty="0">
                <a:latin typeface="Open Sans" charset="0"/>
                <a:ea typeface="Open Sans" charset="0"/>
                <a:cs typeface="Open Sans" charset="0"/>
              </a:rPr>
              <a:t> to read its input  from the file:</a:t>
            </a:r>
          </a:p>
          <a:p>
            <a:pPr>
              <a:spcBef>
                <a:spcPts val="580"/>
              </a:spcBef>
              <a:defRPr/>
            </a:pPr>
            <a:r>
              <a:rPr lang="en-US" dirty="0">
                <a:latin typeface="Open Sans" charset="0"/>
                <a:ea typeface="Open Sans" charset="0"/>
                <a:cs typeface="Open Sans" charset="0"/>
              </a:rPr>
              <a:t>The created file is script file that is  requested to be executed</a:t>
            </a:r>
          </a:p>
          <a:p>
            <a:pPr>
              <a:spcBef>
                <a:spcPts val="580"/>
              </a:spcBef>
              <a:defRPr/>
            </a:pPr>
            <a:endParaRPr lang="en-US" dirty="0">
              <a:latin typeface="Open Sans" charset="0"/>
              <a:ea typeface="Open Sans" charset="0"/>
              <a:cs typeface="Open Sans" charset="0"/>
            </a:endParaRPr>
          </a:p>
          <a:p>
            <a:pPr marL="274320" indent="-274320">
              <a:spcBef>
                <a:spcPts val="580"/>
              </a:spcBef>
              <a:buFont typeface="Wingdings 2"/>
              <a:buChar char=""/>
              <a:defRPr/>
            </a:pPr>
            <a:r>
              <a:rPr lang="en-US" dirty="0">
                <a:latin typeface="Open Sans" charset="0"/>
                <a:ea typeface="Open Sans" charset="0"/>
                <a:cs typeface="Open Sans" charset="0"/>
              </a:rPr>
              <a:t>shell&gt; </a:t>
            </a:r>
            <a:r>
              <a:rPr lang="en-US" dirty="0" err="1">
                <a:latin typeface="Open Sans" charset="0"/>
                <a:ea typeface="Open Sans" charset="0"/>
                <a:cs typeface="Open Sans" charset="0"/>
              </a:rPr>
              <a:t>mysql</a:t>
            </a:r>
            <a:r>
              <a:rPr lang="en-US" dirty="0">
                <a:latin typeface="Open Sans" charset="0"/>
                <a:ea typeface="Open Sans" charset="0"/>
                <a:cs typeface="Open Sans" charset="0"/>
              </a:rPr>
              <a:t> &lt; batch-file</a:t>
            </a:r>
          </a:p>
          <a:p>
            <a:pPr marL="274320" indent="-274320">
              <a:spcBef>
                <a:spcPts val="580"/>
              </a:spcBef>
              <a:buFont typeface="Wingdings 2"/>
              <a:buChar char=""/>
              <a:defRPr/>
            </a:pPr>
            <a:r>
              <a:rPr lang="en-US" dirty="0">
                <a:latin typeface="Open Sans" charset="0"/>
                <a:ea typeface="Open Sans" charset="0"/>
                <a:cs typeface="Open Sans" charset="0"/>
              </a:rPr>
              <a:t>shell&gt; </a:t>
            </a:r>
            <a:r>
              <a:rPr lang="en-US" dirty="0" err="1">
                <a:latin typeface="Open Sans" charset="0"/>
                <a:ea typeface="Open Sans" charset="0"/>
                <a:cs typeface="Open Sans" charset="0"/>
              </a:rPr>
              <a:t>mysql</a:t>
            </a:r>
            <a:r>
              <a:rPr lang="en-US" dirty="0">
                <a:latin typeface="Open Sans" charset="0"/>
                <a:ea typeface="Open Sans" charset="0"/>
                <a:cs typeface="Open Sans" charset="0"/>
              </a:rPr>
              <a:t> -t &lt; batch-file</a:t>
            </a:r>
          </a:p>
        </p:txBody>
      </p:sp>
    </p:spTree>
    <p:extLst>
      <p:ext uri="{BB962C8B-B14F-4D97-AF65-F5344CB8AC3E}">
        <p14:creationId xmlns:p14="http://schemas.microsoft.com/office/powerpoint/2010/main" val="27961073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1375698" cy="400110"/>
          </a:xfrm>
          <a:prstGeom prst="rect">
            <a:avLst/>
          </a:prstGeom>
        </p:spPr>
        <p:txBody>
          <a:bodyPr wrap="none">
            <a:spAutoFit/>
          </a:bodyPr>
          <a:lstStyle/>
          <a:p>
            <a:r>
              <a:rPr lang="en-US" sz="2000" dirty="0">
                <a:latin typeface="Open Sans" charset="0"/>
                <a:ea typeface="Open Sans" charset="0"/>
                <a:cs typeface="Open Sans" charset="0"/>
              </a:rPr>
              <a:t>Exercise 1</a:t>
            </a:r>
            <a:endParaRPr lang="en-US" sz="2000" dirty="0">
              <a:solidFill>
                <a:srgbClr val="2E318E"/>
              </a:solidFill>
              <a:latin typeface="Open Sans" charset="0"/>
              <a:ea typeface="Open Sans" charset="0"/>
              <a:cs typeface="Open Sans" charset="0"/>
              <a:sym typeface="Montserrat"/>
            </a:endParaRPr>
          </a:p>
        </p:txBody>
      </p:sp>
      <p:sp>
        <p:nvSpPr>
          <p:cNvPr id="3" name="Rectangle 2"/>
          <p:cNvSpPr/>
          <p:nvPr/>
        </p:nvSpPr>
        <p:spPr>
          <a:xfrm>
            <a:off x="373064" y="857418"/>
            <a:ext cx="7429154" cy="307777"/>
          </a:xfrm>
          <a:prstGeom prst="rect">
            <a:avLst/>
          </a:prstGeom>
        </p:spPr>
        <p:txBody>
          <a:bodyPr wrap="square">
            <a:spAutoFit/>
          </a:bodyPr>
          <a:lstStyle/>
          <a:p>
            <a:pPr>
              <a:buFont typeface="Arial" pitchFamily="34" charset="0"/>
              <a:buChar char="•"/>
            </a:pPr>
            <a:r>
              <a:rPr lang="en-US" dirty="0">
                <a:latin typeface="Open Sans" charset="0"/>
                <a:ea typeface="Open Sans" charset="0"/>
                <a:cs typeface="Open Sans" charset="0"/>
              </a:rPr>
              <a:t>  Create a new DB or a table shop in an  existing DB</a:t>
            </a:r>
          </a:p>
        </p:txBody>
      </p:sp>
      <p:sp>
        <p:nvSpPr>
          <p:cNvPr id="6" name="Rectangle 5">
            <a:extLst>
              <a:ext uri="{FF2B5EF4-FFF2-40B4-BE49-F238E27FC236}">
                <a16:creationId xmlns:a16="http://schemas.microsoft.com/office/drawing/2014/main" id="{5F673DCD-8D31-409F-B28D-A314285792FC}"/>
              </a:ext>
            </a:extLst>
          </p:cNvPr>
          <p:cNvSpPr/>
          <p:nvPr/>
        </p:nvSpPr>
        <p:spPr>
          <a:xfrm>
            <a:off x="563880" y="1221171"/>
            <a:ext cx="4572000" cy="3295518"/>
          </a:xfrm>
          <a:prstGeom prst="rect">
            <a:avLst/>
          </a:prstGeom>
        </p:spPr>
        <p:txBody>
          <a:bodyPr>
            <a:spAutoFit/>
          </a:bodyPr>
          <a:lstStyle/>
          <a:p>
            <a:pPr eaLnBrk="1" hangingPunct="1">
              <a:spcBef>
                <a:spcPts val="463"/>
              </a:spcBef>
            </a:pPr>
            <a:r>
              <a:rPr lang="en-US" altLang="en-US" b="1" dirty="0">
                <a:solidFill>
                  <a:srgbClr val="0099FF"/>
                </a:solidFill>
                <a:latin typeface="Courier New" panose="02070309020205020404" pitchFamily="49" charset="0"/>
                <a:cs typeface="Courier New" panose="02070309020205020404" pitchFamily="49" charset="0"/>
              </a:rPr>
              <a:t>CREATE TABLE shop (</a:t>
            </a:r>
            <a:endParaRPr lang="en-US" altLang="en-US" dirty="0">
              <a:latin typeface="Courier New" panose="02070309020205020404" pitchFamily="49" charset="0"/>
              <a:cs typeface="Courier New" panose="02070309020205020404" pitchFamily="49" charset="0"/>
            </a:endParaRPr>
          </a:p>
          <a:p>
            <a:pPr eaLnBrk="1" hangingPunct="1">
              <a:spcBef>
                <a:spcPts val="525"/>
              </a:spcBef>
            </a:pPr>
            <a:r>
              <a:rPr lang="en-US" altLang="en-US" b="1" dirty="0">
                <a:solidFill>
                  <a:srgbClr val="0099FF"/>
                </a:solidFill>
                <a:latin typeface="Courier New" panose="02070309020205020404" pitchFamily="49" charset="0"/>
                <a:cs typeface="Courier New" panose="02070309020205020404" pitchFamily="49" charset="0"/>
              </a:rPr>
              <a:t>article INT(4) UNSIGNED ZEROFILL DEFAULT '0000'  NOT NULL,</a:t>
            </a:r>
            <a:endParaRPr lang="en-US" altLang="en-US" dirty="0">
              <a:latin typeface="Courier New" panose="02070309020205020404" pitchFamily="49" charset="0"/>
              <a:cs typeface="Courier New" panose="02070309020205020404" pitchFamily="49" charset="0"/>
            </a:endParaRPr>
          </a:p>
          <a:p>
            <a:pPr eaLnBrk="1" hangingPunct="1">
              <a:lnSpc>
                <a:spcPct val="121000"/>
              </a:lnSpc>
              <a:spcBef>
                <a:spcPts val="13"/>
              </a:spcBef>
            </a:pPr>
            <a:r>
              <a:rPr lang="en-US" altLang="en-US" b="1" dirty="0">
                <a:solidFill>
                  <a:srgbClr val="0099FF"/>
                </a:solidFill>
                <a:latin typeface="Courier New" panose="02070309020205020404" pitchFamily="49" charset="0"/>
                <a:cs typeface="Courier New" panose="02070309020205020404" pitchFamily="49" charset="0"/>
              </a:rPr>
              <a:t>dealer VARCHAR(20) DEFAULT '' NOT NULL,  price DOUBLE(16,2) DEFAULT '0.00' NOT NULL,</a:t>
            </a:r>
            <a:endParaRPr lang="en-US" altLang="en-US" dirty="0">
              <a:latin typeface="Courier New" panose="02070309020205020404" pitchFamily="49" charset="0"/>
              <a:cs typeface="Courier New" panose="02070309020205020404" pitchFamily="49" charset="0"/>
            </a:endParaRPr>
          </a:p>
          <a:p>
            <a:pPr eaLnBrk="1" hangingPunct="1">
              <a:spcBef>
                <a:spcPts val="525"/>
              </a:spcBef>
            </a:pPr>
            <a:r>
              <a:rPr lang="en-US" altLang="en-US" b="1" dirty="0">
                <a:solidFill>
                  <a:srgbClr val="0099FF"/>
                </a:solidFill>
                <a:latin typeface="Courier New" panose="02070309020205020404" pitchFamily="49" charset="0"/>
                <a:cs typeface="Courier New" panose="02070309020205020404" pitchFamily="49" charset="0"/>
              </a:rPr>
              <a:t>PRIMARY KEY(article, dealer));</a:t>
            </a:r>
            <a:endParaRPr lang="en-US" altLang="en-US" dirty="0">
              <a:latin typeface="Courier New" panose="02070309020205020404" pitchFamily="49" charset="0"/>
              <a:cs typeface="Courier New" panose="02070309020205020404" pitchFamily="49" charset="0"/>
            </a:endParaRPr>
          </a:p>
          <a:p>
            <a:pPr eaLnBrk="1" hangingPunct="1">
              <a:spcBef>
                <a:spcPts val="38"/>
              </a:spcBef>
            </a:pPr>
            <a:endParaRPr lang="en-US" altLang="en-US" sz="1800" dirty="0">
              <a:latin typeface="Times New Roman" panose="02020603050405020304" pitchFamily="18" charset="0"/>
              <a:cs typeface="Times New Roman" panose="02020603050405020304" pitchFamily="18" charset="0"/>
            </a:endParaRPr>
          </a:p>
          <a:p>
            <a:pPr eaLnBrk="1" hangingPunct="1">
              <a:lnSpc>
                <a:spcPct val="122000"/>
              </a:lnSpc>
            </a:pPr>
            <a:r>
              <a:rPr lang="en-US" altLang="en-US" b="1" dirty="0">
                <a:solidFill>
                  <a:srgbClr val="0099FF"/>
                </a:solidFill>
                <a:latin typeface="Courier New" panose="02070309020205020404" pitchFamily="49" charset="0"/>
                <a:cs typeface="Courier New" panose="02070309020205020404" pitchFamily="49" charset="0"/>
              </a:rPr>
              <a:t>INSERT INTO shop VALUES  (1,'A',3.45),(1,'B',3.99),(2,'A',10.99),</a:t>
            </a:r>
            <a:endParaRPr lang="en-US" altLang="en-US" dirty="0">
              <a:latin typeface="Courier New" panose="02070309020205020404" pitchFamily="49" charset="0"/>
              <a:cs typeface="Courier New" panose="02070309020205020404" pitchFamily="49" charset="0"/>
            </a:endParaRPr>
          </a:p>
          <a:p>
            <a:pPr eaLnBrk="1" hangingPunct="1"/>
            <a:r>
              <a:rPr lang="en-US" altLang="en-US" b="1" dirty="0">
                <a:solidFill>
                  <a:srgbClr val="0099FF"/>
                </a:solidFill>
                <a:latin typeface="Courier New" panose="02070309020205020404" pitchFamily="49" charset="0"/>
                <a:cs typeface="Courier New" panose="02070309020205020404" pitchFamily="49" charset="0"/>
              </a:rPr>
              <a:t>(3,'B',1.45),</a:t>
            </a:r>
            <a:endParaRPr lang="en-US" altLang="en-US" dirty="0">
              <a:latin typeface="Courier New" panose="02070309020205020404" pitchFamily="49" charset="0"/>
              <a:cs typeface="Courier New" panose="02070309020205020404" pitchFamily="49" charset="0"/>
            </a:endParaRPr>
          </a:p>
          <a:p>
            <a:pPr eaLnBrk="1" hangingPunct="1">
              <a:spcBef>
                <a:spcPts val="1325"/>
              </a:spcBef>
            </a:pPr>
            <a:r>
              <a:rPr lang="en-US" altLang="en-US" b="1" dirty="0">
                <a:solidFill>
                  <a:srgbClr val="0099FF"/>
                </a:solidFill>
                <a:latin typeface="Courier New" panose="02070309020205020404" pitchFamily="49" charset="0"/>
                <a:cs typeface="Courier New" panose="02070309020205020404" pitchFamily="49" charset="0"/>
              </a:rPr>
              <a:t>(3,'C',1.69),(3,'D',1.25),(4,'D',19.95)</a:t>
            </a:r>
            <a:r>
              <a:rPr lang="en-US" altLang="en-US" sz="2400" b="1" baseline="-6000" dirty="0">
                <a:solidFill>
                  <a:srgbClr val="E9E9E9"/>
                </a:solidFill>
                <a:latin typeface="Times New Roman" panose="02020603050405020304" pitchFamily="18" charset="0"/>
                <a:cs typeface="Times New Roman" panose="02020603050405020304" pitchFamily="18" charset="0"/>
              </a:rPr>
              <a:t>;</a:t>
            </a:r>
            <a:endParaRPr lang="en-US" altLang="en-US" sz="2400" baseline="-6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1375698"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Exercise 1</a:t>
            </a:r>
          </a:p>
        </p:txBody>
      </p:sp>
      <p:sp>
        <p:nvSpPr>
          <p:cNvPr id="3" name="Rectangle 2"/>
          <p:cNvSpPr/>
          <p:nvPr/>
        </p:nvSpPr>
        <p:spPr>
          <a:xfrm>
            <a:off x="373063" y="1050363"/>
            <a:ext cx="8579027" cy="2462213"/>
          </a:xfrm>
          <a:prstGeom prst="rect">
            <a:avLst/>
          </a:prstGeom>
        </p:spPr>
        <p:txBody>
          <a:bodyPr wrap="square">
            <a:spAutoFit/>
          </a:bodyPr>
          <a:lstStyle/>
          <a:p>
            <a:pPr>
              <a:buFont typeface="Arial" pitchFamily="34" charset="0"/>
              <a:buChar char="•"/>
            </a:pPr>
            <a:r>
              <a:rPr lang="en-US" dirty="0">
                <a:latin typeface="Open Sans" charset="0"/>
                <a:ea typeface="Open Sans" charset="0"/>
                <a:cs typeface="Open Sans" charset="0"/>
              </a:rPr>
              <a:t>   Find out the highest item article</a:t>
            </a:r>
          </a:p>
          <a:p>
            <a:r>
              <a:rPr lang="en-US" dirty="0">
                <a:latin typeface="Open Sans" charset="0"/>
                <a:ea typeface="Open Sans" charset="0"/>
                <a:cs typeface="Open Sans" charset="0"/>
              </a:rPr>
              <a:t>SELECT MAX(article) AS article FROM shop;</a:t>
            </a:r>
          </a:p>
          <a:p>
            <a:endParaRPr lang="en-US" dirty="0">
              <a:latin typeface="Open Sans" charset="0"/>
              <a:ea typeface="Open Sans" charset="0"/>
              <a:cs typeface="Open Sans" charset="0"/>
            </a:endParaRPr>
          </a:p>
          <a:p>
            <a:pPr marL="285750" indent="-285750">
              <a:buFont typeface="Arial" panose="020B0604020202020204" pitchFamily="34" charset="0"/>
              <a:buChar char="•"/>
            </a:pPr>
            <a:r>
              <a:rPr lang="en-US" dirty="0">
                <a:latin typeface="Open Sans" charset="0"/>
                <a:ea typeface="Open Sans" charset="0"/>
                <a:cs typeface="Open Sans" charset="0"/>
              </a:rPr>
              <a:t>Find the article, dealer, and price of the  most expensive article.</a:t>
            </a:r>
          </a:p>
          <a:p>
            <a:r>
              <a:rPr lang="en-US" dirty="0">
                <a:latin typeface="Open Sans" charset="0"/>
                <a:ea typeface="Open Sans" charset="0"/>
                <a:cs typeface="Open Sans" charset="0"/>
              </a:rPr>
              <a:t>SELECT article, dealer, price  FROM shop</a:t>
            </a:r>
          </a:p>
          <a:p>
            <a:r>
              <a:rPr lang="en-US" dirty="0">
                <a:latin typeface="Open Sans" charset="0"/>
                <a:ea typeface="Open Sans" charset="0"/>
                <a:cs typeface="Open Sans" charset="0"/>
              </a:rPr>
              <a:t>WHERE price=(SELECT MAX(price) FROM shop);</a:t>
            </a:r>
          </a:p>
          <a:p>
            <a:endParaRPr lang="en-US" dirty="0">
              <a:latin typeface="Open Sans" charset="0"/>
              <a:ea typeface="Open Sans" charset="0"/>
              <a:cs typeface="Open Sans" charset="0"/>
            </a:endParaRPr>
          </a:p>
          <a:p>
            <a:r>
              <a:rPr lang="en-US" dirty="0">
                <a:latin typeface="Open Sans" charset="0"/>
                <a:ea typeface="Open Sans" charset="0"/>
                <a:cs typeface="Open Sans" charset="0"/>
              </a:rPr>
              <a:t>SELECT article, dealer, price  FROM shop</a:t>
            </a:r>
          </a:p>
          <a:p>
            <a:r>
              <a:rPr lang="en-US" dirty="0">
                <a:latin typeface="Open Sans" charset="0"/>
                <a:ea typeface="Open Sans" charset="0"/>
                <a:cs typeface="Open Sans" charset="0"/>
              </a:rPr>
              <a:t>ORDER BY price DESC  LIMIT 1;</a:t>
            </a:r>
          </a:p>
          <a:p>
            <a:endParaRPr lang="en-US" dirty="0">
              <a:latin typeface="Open Sans" charset="0"/>
              <a:ea typeface="Open Sans" charset="0"/>
              <a:cs typeface="Open Sans" charset="0"/>
            </a:endParaRPr>
          </a:p>
          <a:p>
            <a:endParaRPr lang="en-US" dirty="0">
              <a:latin typeface="Open Sans" charset="0"/>
              <a:ea typeface="Open Sans" charset="0"/>
              <a:cs typeface="Open Sans"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1375698"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Exercise 1</a:t>
            </a:r>
          </a:p>
        </p:txBody>
      </p:sp>
      <p:sp>
        <p:nvSpPr>
          <p:cNvPr id="3" name="Rectangle 2"/>
          <p:cNvSpPr/>
          <p:nvPr/>
        </p:nvSpPr>
        <p:spPr>
          <a:xfrm>
            <a:off x="373063" y="1050363"/>
            <a:ext cx="8579027" cy="2246769"/>
          </a:xfrm>
          <a:prstGeom prst="rect">
            <a:avLst/>
          </a:prstGeom>
        </p:spPr>
        <p:txBody>
          <a:bodyPr wrap="square">
            <a:spAutoFit/>
          </a:bodyPr>
          <a:lstStyle/>
          <a:p>
            <a:pPr>
              <a:buFont typeface="Arial" pitchFamily="34" charset="0"/>
              <a:buChar char="•"/>
            </a:pPr>
            <a:r>
              <a:rPr lang="en-US" dirty="0">
                <a:latin typeface="Open Sans" charset="0"/>
                <a:ea typeface="Open Sans" charset="0"/>
                <a:cs typeface="Open Sans" charset="0"/>
              </a:rPr>
              <a:t>   Find the highest price per article.</a:t>
            </a:r>
          </a:p>
          <a:p>
            <a:r>
              <a:rPr lang="en-US" dirty="0">
                <a:latin typeface="Open Sans" charset="0"/>
                <a:ea typeface="Open Sans" charset="0"/>
                <a:cs typeface="Open Sans" charset="0"/>
              </a:rPr>
              <a:t>SELECT article, MAX(price) AS price  FROM shop</a:t>
            </a:r>
          </a:p>
          <a:p>
            <a:r>
              <a:rPr lang="en-US" dirty="0">
                <a:latin typeface="Open Sans" charset="0"/>
                <a:ea typeface="Open Sans" charset="0"/>
                <a:cs typeface="Open Sans" charset="0"/>
              </a:rPr>
              <a:t>GROUP BY article;</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   For each article, find the dealer(s)with  the most expensive price.</a:t>
            </a:r>
          </a:p>
          <a:p>
            <a:r>
              <a:rPr lang="en-US" dirty="0">
                <a:latin typeface="Open Sans" charset="0"/>
                <a:ea typeface="Open Sans" charset="0"/>
                <a:cs typeface="Open Sans" charset="0"/>
              </a:rPr>
              <a:t>SELECT article, dealer, price  FROM shop s1</a:t>
            </a:r>
          </a:p>
          <a:p>
            <a:r>
              <a:rPr lang="en-US" dirty="0">
                <a:latin typeface="Open Sans" charset="0"/>
                <a:ea typeface="Open Sans" charset="0"/>
                <a:cs typeface="Open Sans" charset="0"/>
              </a:rPr>
              <a:t>WHERE price=(SELECT MAX(s2.price)</a:t>
            </a:r>
          </a:p>
          <a:p>
            <a:r>
              <a:rPr lang="en-US" dirty="0">
                <a:latin typeface="Open Sans" charset="0"/>
                <a:ea typeface="Open Sans" charset="0"/>
                <a:cs typeface="Open Sans" charset="0"/>
              </a:rPr>
              <a:t>FROM shop s2</a:t>
            </a:r>
          </a:p>
          <a:p>
            <a:r>
              <a:rPr lang="en-US" dirty="0">
                <a:latin typeface="Open Sans" charset="0"/>
                <a:ea typeface="Open Sans" charset="0"/>
                <a:cs typeface="Open Sans" charset="0"/>
              </a:rPr>
              <a:t>WHERE s1.article = s2.article); 	</a:t>
            </a:r>
          </a:p>
          <a:p>
            <a:pPr>
              <a:buFont typeface="Arial" pitchFamily="34" charset="0"/>
              <a:buChar char="•"/>
            </a:pPr>
            <a:endParaRPr lang="en-US" dirty="0">
              <a:latin typeface="Open Sans" charset="0"/>
              <a:ea typeface="Open Sans" charset="0"/>
              <a:cs typeface="Open Sans" charset="0"/>
            </a:endParaRPr>
          </a:p>
        </p:txBody>
      </p:sp>
    </p:spTree>
    <p:extLst>
      <p:ext uri="{BB962C8B-B14F-4D97-AF65-F5344CB8AC3E}">
        <p14:creationId xmlns:p14="http://schemas.microsoft.com/office/powerpoint/2010/main" val="23363527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1375698"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Exercise 2</a:t>
            </a:r>
          </a:p>
        </p:txBody>
      </p:sp>
      <p:sp>
        <p:nvSpPr>
          <p:cNvPr id="3" name="Rectangle 2"/>
          <p:cNvSpPr/>
          <p:nvPr/>
        </p:nvSpPr>
        <p:spPr>
          <a:xfrm>
            <a:off x="373063" y="1050363"/>
            <a:ext cx="8579027" cy="307777"/>
          </a:xfrm>
          <a:prstGeom prst="rect">
            <a:avLst/>
          </a:prstGeom>
        </p:spPr>
        <p:txBody>
          <a:bodyPr wrap="square">
            <a:spAutoFit/>
          </a:bodyPr>
          <a:lstStyle/>
          <a:p>
            <a:pPr marL="353060" indent="-340360">
              <a:spcBef>
                <a:spcPts val="915"/>
              </a:spcBef>
              <a:buClr>
                <a:srgbClr val="060400"/>
              </a:buClr>
              <a:buFont typeface="Wingdings"/>
              <a:buChar char=""/>
              <a:tabLst>
                <a:tab pos="352425" algn="l"/>
                <a:tab pos="353060" algn="l"/>
              </a:tabLst>
              <a:defRPr/>
            </a:pPr>
            <a:r>
              <a:rPr lang="en-US" spc="-5" dirty="0">
                <a:solidFill>
                  <a:srgbClr val="000053"/>
                </a:solidFill>
              </a:rPr>
              <a:t>Create </a:t>
            </a:r>
            <a:r>
              <a:rPr lang="en-US" spc="-10" dirty="0">
                <a:solidFill>
                  <a:srgbClr val="000053"/>
                </a:solidFill>
              </a:rPr>
              <a:t>the following</a:t>
            </a:r>
            <a:r>
              <a:rPr lang="en-US" spc="-85" dirty="0">
                <a:solidFill>
                  <a:srgbClr val="000053"/>
                </a:solidFill>
              </a:rPr>
              <a:t> </a:t>
            </a:r>
            <a:r>
              <a:rPr lang="en-US" spc="-10" dirty="0">
                <a:solidFill>
                  <a:srgbClr val="000053"/>
                </a:solidFill>
              </a:rPr>
              <a:t>table:</a:t>
            </a:r>
          </a:p>
        </p:txBody>
      </p:sp>
      <p:pic>
        <p:nvPicPr>
          <p:cNvPr id="8" name="Picture 7">
            <a:extLst>
              <a:ext uri="{FF2B5EF4-FFF2-40B4-BE49-F238E27FC236}">
                <a16:creationId xmlns:a16="http://schemas.microsoft.com/office/drawing/2014/main" id="{AEB134A4-7EE0-459C-8F9A-CC09115CD5D3}"/>
              </a:ext>
            </a:extLst>
          </p:cNvPr>
          <p:cNvPicPr>
            <a:picLocks noChangeAspect="1"/>
          </p:cNvPicPr>
          <p:nvPr/>
        </p:nvPicPr>
        <p:blipFill>
          <a:blip r:embed="rId2"/>
          <a:stretch>
            <a:fillRect/>
          </a:stretch>
        </p:blipFill>
        <p:spPr>
          <a:xfrm>
            <a:off x="792480" y="1379222"/>
            <a:ext cx="5303520" cy="3579163"/>
          </a:xfrm>
          <a:prstGeom prst="rect">
            <a:avLst/>
          </a:prstGeom>
        </p:spPr>
      </p:pic>
    </p:spTree>
    <p:extLst>
      <p:ext uri="{BB962C8B-B14F-4D97-AF65-F5344CB8AC3E}">
        <p14:creationId xmlns:p14="http://schemas.microsoft.com/office/powerpoint/2010/main" val="39467986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3063" y="268288"/>
            <a:ext cx="1375698"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Exercise 2</a:t>
            </a:r>
          </a:p>
        </p:txBody>
      </p:sp>
      <p:pic>
        <p:nvPicPr>
          <p:cNvPr id="4" name="Picture 3">
            <a:extLst>
              <a:ext uri="{FF2B5EF4-FFF2-40B4-BE49-F238E27FC236}">
                <a16:creationId xmlns:a16="http://schemas.microsoft.com/office/drawing/2014/main" id="{A21EDA1C-A740-4095-A65F-77C1C4077A78}"/>
              </a:ext>
            </a:extLst>
          </p:cNvPr>
          <p:cNvPicPr>
            <a:picLocks noChangeAspect="1"/>
          </p:cNvPicPr>
          <p:nvPr/>
        </p:nvPicPr>
        <p:blipFill>
          <a:blip r:embed="rId2"/>
          <a:stretch>
            <a:fillRect/>
          </a:stretch>
        </p:blipFill>
        <p:spPr>
          <a:xfrm>
            <a:off x="876301" y="729282"/>
            <a:ext cx="5631180" cy="4104160"/>
          </a:xfrm>
          <a:prstGeom prst="rect">
            <a:avLst/>
          </a:prstGeom>
        </p:spPr>
      </p:pic>
    </p:spTree>
    <p:extLst>
      <p:ext uri="{BB962C8B-B14F-4D97-AF65-F5344CB8AC3E}">
        <p14:creationId xmlns:p14="http://schemas.microsoft.com/office/powerpoint/2010/main" val="20869156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373063" y="268288"/>
            <a:ext cx="1375698"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Exercise 2</a:t>
            </a:r>
          </a:p>
        </p:txBody>
      </p:sp>
      <p:sp>
        <p:nvSpPr>
          <p:cNvPr id="32" name="Rectangle 31"/>
          <p:cNvSpPr/>
          <p:nvPr/>
        </p:nvSpPr>
        <p:spPr>
          <a:xfrm>
            <a:off x="373062" y="754236"/>
            <a:ext cx="7650797" cy="523220"/>
          </a:xfrm>
          <a:prstGeom prst="rect">
            <a:avLst/>
          </a:prstGeom>
        </p:spPr>
        <p:txBody>
          <a:bodyPr wrap="square">
            <a:spAutoFit/>
          </a:bodyPr>
          <a:lstStyle/>
          <a:p>
            <a:pPr>
              <a:buFont typeface="Arial" pitchFamily="34" charset="0"/>
              <a:buChar char="•"/>
            </a:pPr>
            <a:r>
              <a:rPr lang="en-US" dirty="0">
                <a:latin typeface="Open Sans" charset="0"/>
                <a:ea typeface="Open Sans" charset="0"/>
                <a:cs typeface="Open Sans" charset="0"/>
              </a:rPr>
              <a:t>Find out person names containing  “Lilliana” as a string and having a shirt  of any color but not white</a:t>
            </a:r>
          </a:p>
        </p:txBody>
      </p:sp>
      <p:sp>
        <p:nvSpPr>
          <p:cNvPr id="4" name="Rectangle 3">
            <a:extLst>
              <a:ext uri="{FF2B5EF4-FFF2-40B4-BE49-F238E27FC236}">
                <a16:creationId xmlns:a16="http://schemas.microsoft.com/office/drawing/2014/main" id="{62C10811-FC9A-4244-B5FB-7B780FD39CDA}"/>
              </a:ext>
            </a:extLst>
          </p:cNvPr>
          <p:cNvSpPr/>
          <p:nvPr/>
        </p:nvSpPr>
        <p:spPr>
          <a:xfrm>
            <a:off x="373062" y="1363294"/>
            <a:ext cx="4572000" cy="1297791"/>
          </a:xfrm>
          <a:prstGeom prst="rect">
            <a:avLst/>
          </a:prstGeom>
        </p:spPr>
        <p:txBody>
          <a:bodyPr>
            <a:spAutoFit/>
          </a:bodyPr>
          <a:lstStyle/>
          <a:p>
            <a:pPr eaLnBrk="1" hangingPunct="1">
              <a:spcBef>
                <a:spcPts val="500"/>
              </a:spcBef>
            </a:pPr>
            <a:r>
              <a:rPr lang="en-US" altLang="en-US" dirty="0">
                <a:solidFill>
                  <a:srgbClr val="0099FF"/>
                </a:solidFill>
                <a:latin typeface="Courier New" panose="02070309020205020404" pitchFamily="49" charset="0"/>
                <a:cs typeface="Courier New" panose="02070309020205020404" pitchFamily="49" charset="0"/>
              </a:rPr>
              <a:t>SELECT s.*</a:t>
            </a:r>
            <a:endParaRPr lang="en-US" altLang="en-US" dirty="0">
              <a:latin typeface="Courier New" panose="02070309020205020404" pitchFamily="49" charset="0"/>
              <a:cs typeface="Courier New" panose="02070309020205020404" pitchFamily="49" charset="0"/>
            </a:endParaRPr>
          </a:p>
          <a:p>
            <a:pPr eaLnBrk="1" hangingPunct="1">
              <a:spcBef>
                <a:spcPts val="513"/>
              </a:spcBef>
            </a:pPr>
            <a:r>
              <a:rPr lang="en-US" altLang="en-US" dirty="0">
                <a:solidFill>
                  <a:srgbClr val="0099FF"/>
                </a:solidFill>
                <a:latin typeface="Courier New" panose="02070309020205020404" pitchFamily="49" charset="0"/>
                <a:cs typeface="Courier New" panose="02070309020205020404" pitchFamily="49" charset="0"/>
              </a:rPr>
              <a:t>FROM person p INNER JOIN shirt s ON </a:t>
            </a:r>
            <a:r>
              <a:rPr lang="en-US" altLang="en-US" dirty="0" err="1">
                <a:solidFill>
                  <a:srgbClr val="0099FF"/>
                </a:solidFill>
                <a:latin typeface="Courier New" panose="02070309020205020404" pitchFamily="49" charset="0"/>
                <a:cs typeface="Courier New" panose="02070309020205020404" pitchFamily="49" charset="0"/>
              </a:rPr>
              <a:t>s.owner</a:t>
            </a:r>
            <a:r>
              <a:rPr lang="en-US" altLang="en-US" dirty="0">
                <a:solidFill>
                  <a:srgbClr val="0099FF"/>
                </a:solidFill>
                <a:latin typeface="Courier New" panose="02070309020205020404" pitchFamily="49" charset="0"/>
                <a:cs typeface="Courier New" panose="02070309020205020404" pitchFamily="49" charset="0"/>
              </a:rPr>
              <a:t> =  p.id</a:t>
            </a:r>
            <a:endParaRPr lang="en-US" altLang="en-US" dirty="0">
              <a:latin typeface="Courier New" panose="02070309020205020404" pitchFamily="49" charset="0"/>
              <a:cs typeface="Courier New" panose="02070309020205020404" pitchFamily="49" charset="0"/>
            </a:endParaRPr>
          </a:p>
          <a:p>
            <a:pPr eaLnBrk="1" hangingPunct="1">
              <a:spcBef>
                <a:spcPts val="513"/>
              </a:spcBef>
            </a:pPr>
            <a:r>
              <a:rPr lang="en-US" altLang="en-US" dirty="0">
                <a:solidFill>
                  <a:srgbClr val="0099FF"/>
                </a:solidFill>
                <a:latin typeface="Courier New" panose="02070309020205020404" pitchFamily="49" charset="0"/>
                <a:cs typeface="Courier New" panose="02070309020205020404" pitchFamily="49" charset="0"/>
              </a:rPr>
              <a:t>WHERE p.name LIKE '%Lilliana%' AND </a:t>
            </a:r>
            <a:r>
              <a:rPr lang="en-US" altLang="en-US" dirty="0" err="1">
                <a:solidFill>
                  <a:srgbClr val="0099FF"/>
                </a:solidFill>
                <a:latin typeface="Courier New" panose="02070309020205020404" pitchFamily="49" charset="0"/>
                <a:cs typeface="Courier New" panose="02070309020205020404" pitchFamily="49" charset="0"/>
              </a:rPr>
              <a:t>s.color</a:t>
            </a:r>
            <a:r>
              <a:rPr lang="en-US" altLang="en-US" dirty="0">
                <a:solidFill>
                  <a:srgbClr val="0099FF"/>
                </a:solidFill>
                <a:latin typeface="Courier New" panose="02070309020205020404" pitchFamily="49" charset="0"/>
                <a:cs typeface="Courier New" panose="02070309020205020404" pitchFamily="49" charset="0"/>
              </a:rPr>
              <a:t> &lt;&gt;  </a:t>
            </a:r>
            <a:r>
              <a:rPr lang="en-US" altLang="en-US" dirty="0" err="1">
                <a:solidFill>
                  <a:srgbClr val="0099FF"/>
                </a:solidFill>
                <a:latin typeface="Courier New" panose="02070309020205020404" pitchFamily="49" charset="0"/>
                <a:cs typeface="Courier New" panose="02070309020205020404" pitchFamily="49" charset="0"/>
              </a:rPr>
              <a:t>'white</a:t>
            </a:r>
            <a:r>
              <a:rPr lang="en-US" altLang="en-US" dirty="0">
                <a:solidFill>
                  <a:srgbClr val="0099FF"/>
                </a:solidFill>
                <a:latin typeface="Courier New" panose="02070309020205020404" pitchFamily="49" charset="0"/>
                <a:cs typeface="Courier New" panose="02070309020205020404" pitchFamily="49" charset="0"/>
              </a:rPr>
              <a:t>';</a:t>
            </a:r>
            <a:endParaRPr lang="en-US" altLang="en-US" dirty="0">
              <a:latin typeface="Courier New" panose="02070309020205020404" pitchFamily="49" charset="0"/>
              <a:cs typeface="Courier New" panose="02070309020205020404" pitchFamily="49"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11" name="Rectangle 10">
            <a:extLst>
              <a:ext uri="{FF2B5EF4-FFF2-40B4-BE49-F238E27FC236}">
                <a16:creationId xmlns:a16="http://schemas.microsoft.com/office/drawing/2014/main" id="{6310B305-CEEC-43DE-B270-A721EDC34E93}"/>
              </a:ext>
            </a:extLst>
          </p:cNvPr>
          <p:cNvSpPr/>
          <p:nvPr/>
        </p:nvSpPr>
        <p:spPr>
          <a:xfrm>
            <a:off x="0" y="0"/>
            <a:ext cx="9144000" cy="5143500"/>
          </a:xfrm>
          <a:prstGeom prst="rect">
            <a:avLst/>
          </a:prstGeom>
          <a:solidFill>
            <a:srgbClr val="221E1F"/>
          </a:solidFill>
          <a:ln>
            <a:solidFill>
              <a:srgbClr val="221E1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cxnSp>
        <p:nvCxnSpPr>
          <p:cNvPr id="14" name="Straight Connector 13">
            <a:extLst>
              <a:ext uri="{FF2B5EF4-FFF2-40B4-BE49-F238E27FC236}">
                <a16:creationId xmlns:a16="http://schemas.microsoft.com/office/drawing/2014/main" id="{6FCC732E-60DC-40B5-BA15-BC7C1ABDE638}"/>
              </a:ext>
            </a:extLst>
          </p:cNvPr>
          <p:cNvCxnSpPr/>
          <p:nvPr/>
        </p:nvCxnSpPr>
        <p:spPr>
          <a:xfrm>
            <a:off x="373063" y="2841428"/>
            <a:ext cx="8630432" cy="0"/>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5" name="Google Shape;68;p19">
            <a:extLst>
              <a:ext uri="{FF2B5EF4-FFF2-40B4-BE49-F238E27FC236}">
                <a16:creationId xmlns:a16="http://schemas.microsoft.com/office/drawing/2014/main" id="{65A30FAE-378B-4E90-8386-7139E2476996}"/>
              </a:ext>
            </a:extLst>
          </p:cNvPr>
          <p:cNvPicPr preferRelativeResize="0"/>
          <p:nvPr/>
        </p:nvPicPr>
        <p:blipFill>
          <a:blip r:embed="rId4">
            <a:alphaModFix/>
          </a:blip>
          <a:stretch>
            <a:fillRect/>
          </a:stretch>
        </p:blipFill>
        <p:spPr>
          <a:xfrm>
            <a:off x="3577710" y="3306707"/>
            <a:ext cx="1988577" cy="874676"/>
          </a:xfrm>
          <a:prstGeom prst="rect">
            <a:avLst/>
          </a:prstGeom>
          <a:noFill/>
          <a:ln>
            <a:noFill/>
          </a:ln>
        </p:spPr>
      </p:pic>
      <p:pic>
        <p:nvPicPr>
          <p:cNvPr id="6" name="Picture 4"/>
          <p:cNvPicPr>
            <a:picLocks noChangeAspect="1" noChangeArrowheads="1"/>
          </p:cNvPicPr>
          <p:nvPr/>
        </p:nvPicPr>
        <p:blipFill>
          <a:blip r:embed="rId5"/>
          <a:srcRect/>
          <a:stretch>
            <a:fillRect/>
          </a:stretch>
        </p:blipFill>
        <p:spPr bwMode="auto">
          <a:xfrm>
            <a:off x="2012156" y="1108075"/>
            <a:ext cx="5119688" cy="146367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548590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271100" y="142308"/>
            <a:ext cx="6143767" cy="463800"/>
          </a:xfrm>
          <a:prstGeom prst="rect">
            <a:avLst/>
          </a:prstGeom>
          <a:noFill/>
          <a:ln>
            <a:noFill/>
          </a:ln>
        </p:spPr>
        <p:txBody>
          <a:bodyPr spcFirstLastPara="1" wrap="square" lIns="91425" tIns="91425" rIns="91425" bIns="91425" anchor="t" anchorCtr="0">
            <a:noAutofit/>
          </a:bodyPr>
          <a:lstStyle/>
          <a:p>
            <a:r>
              <a:rPr lang="en-US" sz="2000" b="0" dirty="0">
                <a:latin typeface="Open Sans" charset="0"/>
                <a:ea typeface="Open Sans" charset="0"/>
                <a:cs typeface="Open Sans" charset="0"/>
              </a:rPr>
              <a:t>MySQL: Features &amp; Benefits</a:t>
            </a:r>
          </a:p>
        </p:txBody>
      </p:sp>
      <p:pic>
        <p:nvPicPr>
          <p:cNvPr id="3" name="Picture 2">
            <a:extLst>
              <a:ext uri="{FF2B5EF4-FFF2-40B4-BE49-F238E27FC236}">
                <a16:creationId xmlns:a16="http://schemas.microsoft.com/office/drawing/2014/main" id="{479B8823-2403-455F-B95C-CA3C7A3F55C4}"/>
              </a:ext>
            </a:extLst>
          </p:cNvPr>
          <p:cNvPicPr>
            <a:picLocks noChangeAspect="1"/>
          </p:cNvPicPr>
          <p:nvPr/>
        </p:nvPicPr>
        <p:blipFill>
          <a:blip r:embed="rId4"/>
          <a:stretch>
            <a:fillRect/>
          </a:stretch>
        </p:blipFill>
        <p:spPr>
          <a:xfrm>
            <a:off x="214211" y="853440"/>
            <a:ext cx="8632852" cy="4099560"/>
          </a:xfrm>
          <a:prstGeom prst="rect">
            <a:avLst/>
          </a:prstGeom>
        </p:spPr>
      </p:pic>
    </p:spTree>
    <p:custDataLst>
      <p:tags r:id="rId1"/>
    </p:custDataLst>
    <p:extLst>
      <p:ext uri="{BB962C8B-B14F-4D97-AF65-F5344CB8AC3E}">
        <p14:creationId xmlns:p14="http://schemas.microsoft.com/office/powerpoint/2010/main" val="145570538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271100" y="142308"/>
            <a:ext cx="7077967" cy="463800"/>
          </a:xfrm>
          <a:prstGeom prst="rect">
            <a:avLst/>
          </a:prstGeom>
          <a:noFill/>
          <a:ln>
            <a:noFill/>
          </a:ln>
        </p:spPr>
        <p:txBody>
          <a:bodyPr spcFirstLastPara="1" wrap="square" lIns="91425" tIns="91425" rIns="91425" bIns="91425" anchor="t" anchorCtr="0">
            <a:noAutofit/>
          </a:bodyPr>
          <a:lstStyle/>
          <a:p>
            <a:r>
              <a:rPr lang="en-US" sz="2000" b="0" dirty="0">
                <a:latin typeface="Open Sans" charset="0"/>
                <a:ea typeface="Open Sans" charset="0"/>
                <a:cs typeface="Open Sans" charset="0"/>
              </a:rPr>
              <a:t>Content</a:t>
            </a:r>
            <a:endParaRPr lang="en-IN" sz="2000" b="0" dirty="0">
              <a:latin typeface="Open Sans" charset="0"/>
              <a:ea typeface="Open Sans" charset="0"/>
              <a:cs typeface="Open Sans" charset="0"/>
              <a:sym typeface="Roboto"/>
            </a:endParaRPr>
          </a:p>
        </p:txBody>
      </p:sp>
      <p:sp>
        <p:nvSpPr>
          <p:cNvPr id="2" name="Rectangle 1"/>
          <p:cNvSpPr/>
          <p:nvPr/>
        </p:nvSpPr>
        <p:spPr>
          <a:xfrm>
            <a:off x="479832" y="1125976"/>
            <a:ext cx="7921783" cy="1384995"/>
          </a:xfrm>
          <a:prstGeom prst="rect">
            <a:avLst/>
          </a:prstGeom>
        </p:spPr>
        <p:txBody>
          <a:bodyPr wrap="square">
            <a:spAutoFit/>
          </a:bodyPr>
          <a:lstStyle/>
          <a:p>
            <a:r>
              <a:rPr lang="en-US" dirty="0">
                <a:latin typeface="Open Sans" charset="0"/>
                <a:ea typeface="Open Sans" charset="0"/>
                <a:cs typeface="Open Sans" charset="0"/>
              </a:rPr>
              <a:t>1: Introduction &amp; Basics</a:t>
            </a:r>
          </a:p>
          <a:p>
            <a:r>
              <a:rPr lang="en-US" dirty="0">
                <a:latin typeface="Open Sans" charset="0"/>
                <a:ea typeface="Open Sans" charset="0"/>
                <a:cs typeface="Open Sans" charset="0"/>
              </a:rPr>
              <a:t>2: CRUD Operations</a:t>
            </a:r>
          </a:p>
          <a:p>
            <a:r>
              <a:rPr lang="en-US" dirty="0">
                <a:latin typeface="Open Sans" charset="0"/>
                <a:ea typeface="Open Sans" charset="0"/>
                <a:cs typeface="Open Sans" charset="0"/>
              </a:rPr>
              <a:t>3: Administration</a:t>
            </a:r>
          </a:p>
          <a:p>
            <a:r>
              <a:rPr lang="en-US" dirty="0">
                <a:latin typeface="Open Sans" charset="0"/>
                <a:ea typeface="Open Sans" charset="0"/>
                <a:cs typeface="Open Sans" charset="0"/>
              </a:rPr>
              <a:t>4: Scalability and Availability</a:t>
            </a:r>
          </a:p>
          <a:p>
            <a:r>
              <a:rPr lang="en-US" dirty="0">
                <a:latin typeface="Open Sans" charset="0"/>
                <a:ea typeface="Open Sans" charset="0"/>
                <a:cs typeface="Open Sans" charset="0"/>
              </a:rPr>
              <a:t>5: Indexes and Aggregation</a:t>
            </a:r>
          </a:p>
          <a:p>
            <a:r>
              <a:rPr lang="en-US" dirty="0">
                <a:latin typeface="Open Sans" charset="0"/>
                <a:ea typeface="Open Sans" charset="0"/>
                <a:cs typeface="Open Sans" charset="0"/>
              </a:rPr>
              <a:t>6: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Security Risks</a:t>
            </a:r>
          </a:p>
        </p:txBody>
      </p:sp>
    </p:spTree>
    <p:custDataLst>
      <p:tags r:id="rId1"/>
    </p:custDataLst>
    <p:extLst>
      <p:ext uri="{BB962C8B-B14F-4D97-AF65-F5344CB8AC3E}">
        <p14:creationId xmlns:p14="http://schemas.microsoft.com/office/powerpoint/2010/main" val="2755389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11" name="Rectangle 10">
            <a:extLst>
              <a:ext uri="{FF2B5EF4-FFF2-40B4-BE49-F238E27FC236}">
                <a16:creationId xmlns:a16="http://schemas.microsoft.com/office/drawing/2014/main" id="{6310B305-CEEC-43DE-B270-A721EDC34E93}"/>
              </a:ext>
            </a:extLst>
          </p:cNvPr>
          <p:cNvSpPr/>
          <p:nvPr/>
        </p:nvSpPr>
        <p:spPr>
          <a:xfrm>
            <a:off x="0" y="0"/>
            <a:ext cx="3317358" cy="5143500"/>
          </a:xfrm>
          <a:prstGeom prst="rect">
            <a:avLst/>
          </a:prstGeom>
          <a:solidFill>
            <a:srgbClr val="221E1F"/>
          </a:solidFill>
          <a:ln>
            <a:solidFill>
              <a:srgbClr val="221E1F"/>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3" name="Google Shape;75;p20">
            <a:extLst>
              <a:ext uri="{FF2B5EF4-FFF2-40B4-BE49-F238E27FC236}">
                <a16:creationId xmlns:a16="http://schemas.microsoft.com/office/drawing/2014/main" id="{E8D20CEF-F288-43BD-AD2A-5F1D4C213F3D}"/>
              </a:ext>
            </a:extLst>
          </p:cNvPr>
          <p:cNvSpPr txBox="1"/>
          <p:nvPr/>
        </p:nvSpPr>
        <p:spPr>
          <a:xfrm>
            <a:off x="3896370" y="1615719"/>
            <a:ext cx="4907123" cy="956031"/>
          </a:xfrm>
          <a:prstGeom prst="rect">
            <a:avLst/>
          </a:prstGeom>
          <a:noFill/>
          <a:ln>
            <a:noFill/>
          </a:ln>
        </p:spPr>
        <p:txBody>
          <a:bodyPr spcFirstLastPara="1" wrap="square" lIns="91425" tIns="91425" rIns="91425" bIns="91425" anchor="ctr" anchorCtr="0">
            <a:noAutofit/>
          </a:bodyPr>
          <a:lstStyle/>
          <a:p>
            <a:pPr lvl="0"/>
            <a:r>
              <a:rPr lang="en-US" sz="4000" dirty="0">
                <a:latin typeface="Open Sans" charset="0"/>
                <a:ea typeface="Open Sans" charset="0"/>
                <a:cs typeface="Open Sans" charset="0"/>
              </a:rPr>
              <a:t>Introduction and Basics</a:t>
            </a:r>
            <a:endParaRPr lang="en-US" sz="4000" dirty="0">
              <a:solidFill>
                <a:schemeClr val="tx1"/>
              </a:solidFill>
              <a:latin typeface="Open Sans" charset="0"/>
              <a:ea typeface="Open Sans" charset="0"/>
              <a:cs typeface="Open Sans" charset="0"/>
              <a:sym typeface="Roboto"/>
            </a:endParaRPr>
          </a:p>
        </p:txBody>
      </p:sp>
      <p:cxnSp>
        <p:nvCxnSpPr>
          <p:cNvPr id="14" name="Straight Connector 13">
            <a:extLst>
              <a:ext uri="{FF2B5EF4-FFF2-40B4-BE49-F238E27FC236}">
                <a16:creationId xmlns:a16="http://schemas.microsoft.com/office/drawing/2014/main" id="{6FCC732E-60DC-40B5-BA15-BC7C1ABDE638}"/>
              </a:ext>
            </a:extLst>
          </p:cNvPr>
          <p:cNvCxnSpPr>
            <a:cxnSpLocks/>
          </p:cNvCxnSpPr>
          <p:nvPr/>
        </p:nvCxnSpPr>
        <p:spPr>
          <a:xfrm>
            <a:off x="4072267" y="2841428"/>
            <a:ext cx="4040372" cy="0"/>
          </a:xfrm>
          <a:prstGeom prst="line">
            <a:avLst/>
          </a:prstGeom>
          <a:ln w="2857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5" name="Google Shape;68;p19">
            <a:extLst>
              <a:ext uri="{FF2B5EF4-FFF2-40B4-BE49-F238E27FC236}">
                <a16:creationId xmlns:a16="http://schemas.microsoft.com/office/drawing/2014/main" id="{65A30FAE-378B-4E90-8386-7139E2476996}"/>
              </a:ext>
            </a:extLst>
          </p:cNvPr>
          <p:cNvPicPr preferRelativeResize="0"/>
          <p:nvPr/>
        </p:nvPicPr>
        <p:blipFill>
          <a:blip r:embed="rId4">
            <a:alphaModFix/>
          </a:blip>
          <a:stretch>
            <a:fillRect/>
          </a:stretch>
        </p:blipFill>
        <p:spPr>
          <a:xfrm>
            <a:off x="504901" y="3721376"/>
            <a:ext cx="1988577" cy="874676"/>
          </a:xfrm>
          <a:prstGeom prst="rect">
            <a:avLst/>
          </a:prstGeom>
          <a:noFill/>
          <a:ln>
            <a:noFill/>
          </a:ln>
        </p:spPr>
      </p:pic>
    </p:spTree>
    <p:custDataLst>
      <p:tags r:id="rId1"/>
    </p:custDataLst>
    <p:extLst>
      <p:ext uri="{BB962C8B-B14F-4D97-AF65-F5344CB8AC3E}">
        <p14:creationId xmlns:p14="http://schemas.microsoft.com/office/powerpoint/2010/main" val="39295631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271100" y="142308"/>
            <a:ext cx="7077967" cy="463800"/>
          </a:xfrm>
          <a:prstGeom prst="rect">
            <a:avLst/>
          </a:prstGeom>
          <a:noFill/>
          <a:ln>
            <a:noFill/>
          </a:ln>
        </p:spPr>
        <p:txBody>
          <a:bodyPr spcFirstLastPara="1" wrap="square" lIns="91425" tIns="91425" rIns="91425" bIns="91425" anchor="t" anchorCtr="0">
            <a:noAutofit/>
          </a:bodyPr>
          <a:lstStyle/>
          <a:p>
            <a:r>
              <a:rPr lang="en-US" sz="2000" b="0" dirty="0">
                <a:latin typeface="Open Sans" charset="0"/>
                <a:ea typeface="Open Sans" charset="0"/>
                <a:cs typeface="Open Sans" charset="0"/>
              </a:rPr>
              <a:t>History</a:t>
            </a:r>
            <a:endParaRPr lang="en-IN" sz="2000" b="0" dirty="0">
              <a:latin typeface="Open Sans" charset="0"/>
              <a:ea typeface="Open Sans" charset="0"/>
              <a:cs typeface="Open Sans" charset="0"/>
              <a:sym typeface="Roboto"/>
            </a:endParaRPr>
          </a:p>
        </p:txBody>
      </p:sp>
      <p:sp>
        <p:nvSpPr>
          <p:cNvPr id="2" name="Rectangle 1"/>
          <p:cNvSpPr/>
          <p:nvPr/>
        </p:nvSpPr>
        <p:spPr>
          <a:xfrm>
            <a:off x="479832" y="1125976"/>
            <a:ext cx="7921783" cy="1384995"/>
          </a:xfrm>
          <a:prstGeom prst="rect">
            <a:avLst/>
          </a:prstGeom>
        </p:spPr>
        <p:txBody>
          <a:bodyPr wrap="square">
            <a:spAutoFit/>
          </a:bodyPr>
          <a:lstStyle/>
          <a:p>
            <a:pPr>
              <a:buFont typeface="Arial" pitchFamily="34" charset="0"/>
              <a:buChar char="•"/>
            </a:pPr>
            <a:r>
              <a:rPr lang="en-US" dirty="0">
                <a:latin typeface="Open Sans" charset="0"/>
                <a:ea typeface="Open Sans" charset="0"/>
                <a:cs typeface="Open Sans" charset="0"/>
              </a:rPr>
              <a:t>  </a:t>
            </a:r>
            <a:r>
              <a:rPr lang="en-US" dirty="0" err="1">
                <a:latin typeface="Open Sans" charset="0"/>
                <a:ea typeface="Open Sans" charset="0"/>
                <a:cs typeface="Open Sans" charset="0"/>
              </a:rPr>
              <a:t>mongoDB</a:t>
            </a:r>
            <a:r>
              <a:rPr lang="en-US" dirty="0">
                <a:latin typeface="Open Sans" charset="0"/>
                <a:ea typeface="Open Sans" charset="0"/>
                <a:cs typeface="Open Sans" charset="0"/>
              </a:rPr>
              <a:t> = “Hu</a:t>
            </a:r>
            <a:r>
              <a:rPr lang="en-US" b="1" dirty="0">
                <a:latin typeface="Open Sans" charset="0"/>
                <a:ea typeface="Open Sans" charset="0"/>
                <a:cs typeface="Open Sans" charset="0"/>
              </a:rPr>
              <a:t>mongo</a:t>
            </a:r>
            <a:r>
              <a:rPr lang="en-US" dirty="0">
                <a:latin typeface="Open Sans" charset="0"/>
                <a:ea typeface="Open Sans" charset="0"/>
                <a:cs typeface="Open Sans" charset="0"/>
              </a:rPr>
              <a:t>us DB”</a:t>
            </a:r>
          </a:p>
          <a:p>
            <a:pPr lvl="1">
              <a:buFont typeface="Arial" pitchFamily="34" charset="0"/>
              <a:buChar char="•"/>
            </a:pPr>
            <a:r>
              <a:rPr lang="en-US" dirty="0">
                <a:latin typeface="Open Sans" charset="0"/>
                <a:ea typeface="Open Sans" charset="0"/>
                <a:cs typeface="Open Sans" charset="0"/>
              </a:rPr>
              <a:t>  Open-source</a:t>
            </a:r>
          </a:p>
          <a:p>
            <a:pPr lvl="1">
              <a:buFont typeface="Arial" pitchFamily="34" charset="0"/>
              <a:buChar char="•"/>
            </a:pPr>
            <a:r>
              <a:rPr lang="en-US" dirty="0">
                <a:latin typeface="Open Sans" charset="0"/>
                <a:ea typeface="Open Sans" charset="0"/>
                <a:cs typeface="Open Sans" charset="0"/>
              </a:rPr>
              <a:t>  Document-based</a:t>
            </a:r>
          </a:p>
          <a:p>
            <a:pPr lvl="1">
              <a:buFont typeface="Arial" pitchFamily="34" charset="0"/>
              <a:buChar char="•"/>
            </a:pPr>
            <a:r>
              <a:rPr lang="en-US" dirty="0">
                <a:latin typeface="Open Sans" charset="0"/>
                <a:ea typeface="Open Sans" charset="0"/>
                <a:cs typeface="Open Sans" charset="0"/>
              </a:rPr>
              <a:t>  “High performance, high availability”</a:t>
            </a:r>
          </a:p>
          <a:p>
            <a:pPr lvl="1">
              <a:buFont typeface="Arial" pitchFamily="34" charset="0"/>
              <a:buChar char="•"/>
            </a:pPr>
            <a:r>
              <a:rPr lang="en-US" dirty="0">
                <a:latin typeface="Open Sans" charset="0"/>
                <a:ea typeface="Open Sans" charset="0"/>
                <a:cs typeface="Open Sans" charset="0"/>
              </a:rPr>
              <a:t>  Automatic scaling</a:t>
            </a:r>
          </a:p>
          <a:p>
            <a:pPr lvl="1">
              <a:buFont typeface="Arial" pitchFamily="34" charset="0"/>
              <a:buChar char="•"/>
            </a:pPr>
            <a:r>
              <a:rPr lang="en-US" dirty="0">
                <a:latin typeface="Open Sans" charset="0"/>
                <a:ea typeface="Open Sans" charset="0"/>
                <a:cs typeface="Open Sans" charset="0"/>
              </a:rPr>
              <a:t>  C-P on CAP</a:t>
            </a:r>
          </a:p>
        </p:txBody>
      </p:sp>
      <p:sp>
        <p:nvSpPr>
          <p:cNvPr id="4" name="Rectangle 3"/>
          <p:cNvSpPr/>
          <p:nvPr/>
        </p:nvSpPr>
        <p:spPr>
          <a:xfrm>
            <a:off x="705677" y="3504444"/>
            <a:ext cx="6182139" cy="461665"/>
          </a:xfrm>
          <a:prstGeom prst="rect">
            <a:avLst/>
          </a:prstGeom>
        </p:spPr>
        <p:txBody>
          <a:bodyPr wrap="square">
            <a:spAutoFit/>
          </a:bodyPr>
          <a:lstStyle/>
          <a:p>
            <a:r>
              <a:rPr lang="en-US" sz="1200" dirty="0">
                <a:latin typeface="Open Sans" charset="0"/>
                <a:ea typeface="Open Sans" charset="0"/>
                <a:cs typeface="Open Sans" charset="0"/>
              </a:rPr>
              <a:t>blog.mongodb.org/post/475279604/on-distributed-consistency-part-1</a:t>
            </a:r>
          </a:p>
          <a:p>
            <a:r>
              <a:rPr lang="en-US" sz="1200" dirty="0">
                <a:latin typeface="Open Sans" charset="0"/>
                <a:ea typeface="Open Sans" charset="0"/>
                <a:cs typeface="Open Sans" charset="0"/>
              </a:rPr>
              <a:t>-</a:t>
            </a:r>
            <a:r>
              <a:rPr lang="en-US" sz="1200" dirty="0" err="1">
                <a:latin typeface="Open Sans" charset="0"/>
                <a:ea typeface="Open Sans" charset="0"/>
                <a:cs typeface="Open Sans" charset="0"/>
              </a:rPr>
              <a:t>mongodb.org</a:t>
            </a:r>
            <a:r>
              <a:rPr lang="en-US" sz="1200" dirty="0">
                <a:latin typeface="Open Sans" charset="0"/>
                <a:ea typeface="Open Sans" charset="0"/>
                <a:cs typeface="Open Sans" charset="0"/>
              </a:rPr>
              <a:t>/manual</a:t>
            </a:r>
          </a:p>
        </p:txBody>
      </p:sp>
    </p:spTree>
    <p:custDataLst>
      <p:tags r:id="rId1"/>
    </p:custDataLst>
    <p:extLst>
      <p:ext uri="{BB962C8B-B14F-4D97-AF65-F5344CB8AC3E}">
        <p14:creationId xmlns:p14="http://schemas.microsoft.com/office/powerpoint/2010/main" val="9495018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271100" y="142308"/>
            <a:ext cx="6143767" cy="463800"/>
          </a:xfrm>
          <a:prstGeom prst="rect">
            <a:avLst/>
          </a:prstGeom>
          <a:noFill/>
          <a:ln>
            <a:noFill/>
          </a:ln>
        </p:spPr>
        <p:txBody>
          <a:bodyPr spcFirstLastPara="1" wrap="square" lIns="91425" tIns="91425" rIns="91425" bIns="91425" anchor="t" anchorCtr="0">
            <a:noAutofit/>
          </a:bodyPr>
          <a:lstStyle/>
          <a:p>
            <a:r>
              <a:rPr lang="en-US" sz="2000" b="0" dirty="0">
                <a:latin typeface="Open Sans" charset="0"/>
                <a:ea typeface="Open Sans" charset="0"/>
                <a:cs typeface="Open Sans" charset="0"/>
              </a:rPr>
              <a:t>Data Base</a:t>
            </a:r>
            <a:endParaRPr lang="en-IN" sz="2000" b="0" dirty="0">
              <a:latin typeface="Open Sans" charset="0"/>
              <a:ea typeface="Open Sans" charset="0"/>
              <a:cs typeface="Open Sans" charset="0"/>
              <a:sym typeface="Roboto"/>
            </a:endParaRPr>
          </a:p>
        </p:txBody>
      </p:sp>
      <p:sp>
        <p:nvSpPr>
          <p:cNvPr id="2" name="Rectangle 1"/>
          <p:cNvSpPr/>
          <p:nvPr/>
        </p:nvSpPr>
        <p:spPr>
          <a:xfrm>
            <a:off x="479832" y="1125976"/>
            <a:ext cx="7921783" cy="3216265"/>
          </a:xfrm>
          <a:prstGeom prst="rect">
            <a:avLst/>
          </a:prstGeom>
        </p:spPr>
        <p:txBody>
          <a:bodyPr wrap="square">
            <a:spAutoFit/>
          </a:bodyPr>
          <a:lstStyle/>
          <a:p>
            <a:pPr marL="274320" indent="-274320">
              <a:spcBef>
                <a:spcPts val="580"/>
              </a:spcBef>
              <a:buFont typeface="Wingdings 2"/>
              <a:buChar char=""/>
              <a:defRPr/>
            </a:pPr>
            <a:r>
              <a:rPr lang="en-US" dirty="0">
                <a:latin typeface="Open Sans" charset="0"/>
                <a:ea typeface="Open Sans" charset="0"/>
                <a:cs typeface="Open Sans" charset="0"/>
              </a:rPr>
              <a:t>A database is an organized collection of structured information, or data, typically stored electronically in a computer system. </a:t>
            </a:r>
          </a:p>
          <a:p>
            <a:pPr marL="274320" indent="-274320">
              <a:spcBef>
                <a:spcPts val="580"/>
              </a:spcBef>
              <a:buFont typeface="Wingdings 2"/>
              <a:buChar char=""/>
              <a:defRPr/>
            </a:pPr>
            <a:endParaRPr lang="en-US" dirty="0">
              <a:latin typeface="Open Sans" charset="0"/>
              <a:ea typeface="Open Sans" charset="0"/>
              <a:cs typeface="Open Sans" charset="0"/>
            </a:endParaRPr>
          </a:p>
          <a:p>
            <a:pPr marL="274320" indent="-274320">
              <a:spcBef>
                <a:spcPts val="580"/>
              </a:spcBef>
              <a:buFont typeface="Wingdings 2"/>
              <a:buChar char=""/>
              <a:defRPr/>
            </a:pPr>
            <a:r>
              <a:rPr lang="en-US" dirty="0">
                <a:latin typeface="Open Sans" charset="0"/>
                <a:ea typeface="Open Sans" charset="0"/>
                <a:cs typeface="Open Sans" charset="0"/>
              </a:rPr>
              <a:t>A database is usually controlled by a database management system (DBMS).</a:t>
            </a:r>
          </a:p>
          <a:p>
            <a:pPr marL="274320" indent="-274320">
              <a:spcBef>
                <a:spcPts val="580"/>
              </a:spcBef>
              <a:buFont typeface="Wingdings 2"/>
              <a:buChar char=""/>
              <a:defRPr/>
            </a:pPr>
            <a:endParaRPr lang="en-US" dirty="0">
              <a:latin typeface="Open Sans" charset="0"/>
              <a:ea typeface="Open Sans" charset="0"/>
              <a:cs typeface="Open Sans" charset="0"/>
            </a:endParaRPr>
          </a:p>
          <a:p>
            <a:pPr marL="274320" indent="-274320">
              <a:spcBef>
                <a:spcPts val="580"/>
              </a:spcBef>
              <a:buFont typeface="Wingdings 2"/>
              <a:buChar char=""/>
              <a:defRPr/>
            </a:pPr>
            <a:r>
              <a:rPr lang="en-US" dirty="0">
                <a:latin typeface="Open Sans" charset="0"/>
                <a:ea typeface="Open Sans" charset="0"/>
                <a:cs typeface="Open Sans" charset="0"/>
              </a:rPr>
              <a:t>Data within the most common types of databases in operation today is typically modeled in rows and columns in a series of tables to make processing and data querying efficient. </a:t>
            </a:r>
          </a:p>
          <a:p>
            <a:pPr marL="274320" indent="-274320">
              <a:spcBef>
                <a:spcPts val="580"/>
              </a:spcBef>
              <a:buFont typeface="Wingdings 2"/>
              <a:buChar char=""/>
              <a:defRPr/>
            </a:pPr>
            <a:endParaRPr lang="en-US" dirty="0">
              <a:latin typeface="Open Sans" charset="0"/>
              <a:ea typeface="Open Sans" charset="0"/>
              <a:cs typeface="Open Sans" charset="0"/>
            </a:endParaRPr>
          </a:p>
          <a:p>
            <a:pPr marL="274320" indent="-274320">
              <a:spcBef>
                <a:spcPts val="580"/>
              </a:spcBef>
              <a:buFont typeface="Wingdings 2"/>
              <a:buChar char=""/>
              <a:defRPr/>
            </a:pPr>
            <a:r>
              <a:rPr lang="en-US" dirty="0">
                <a:latin typeface="Open Sans" charset="0"/>
                <a:ea typeface="Open Sans" charset="0"/>
                <a:cs typeface="Open Sans" charset="0"/>
              </a:rPr>
              <a:t>The data can then be easily accessed, managed, modified, updated, controlled, and organized. Most databases use structured query language (SQL) for writing and querying data.</a:t>
            </a:r>
          </a:p>
          <a:p>
            <a:pPr marL="274320" indent="-274320">
              <a:spcBef>
                <a:spcPts val="580"/>
              </a:spcBef>
              <a:buFont typeface="Wingdings 2"/>
              <a:buChar char=""/>
              <a:defRPr/>
            </a:pPr>
            <a:endParaRPr lang="en-US" dirty="0">
              <a:latin typeface="Open Sans" charset="0"/>
              <a:ea typeface="Open Sans" charset="0"/>
              <a:cs typeface="Open Sans" charset="0"/>
            </a:endParaRPr>
          </a:p>
        </p:txBody>
      </p:sp>
    </p:spTree>
    <p:custDataLst>
      <p:tags r:id="rId1"/>
    </p:custDataLst>
    <p:extLst>
      <p:ext uri="{BB962C8B-B14F-4D97-AF65-F5344CB8AC3E}">
        <p14:creationId xmlns:p14="http://schemas.microsoft.com/office/powerpoint/2010/main" val="4781188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271100" y="142308"/>
            <a:ext cx="6143767" cy="463800"/>
          </a:xfrm>
          <a:prstGeom prst="rect">
            <a:avLst/>
          </a:prstGeom>
          <a:noFill/>
          <a:ln>
            <a:noFill/>
          </a:ln>
        </p:spPr>
        <p:txBody>
          <a:bodyPr spcFirstLastPara="1" wrap="square" lIns="91425" tIns="91425" rIns="91425" bIns="91425" anchor="t" anchorCtr="0">
            <a:noAutofit/>
          </a:bodyPr>
          <a:lstStyle/>
          <a:p>
            <a:r>
              <a:rPr lang="en-US" sz="2000" b="0" dirty="0">
                <a:latin typeface="Open Sans" charset="0"/>
                <a:ea typeface="Open Sans" charset="0"/>
                <a:cs typeface="Open Sans" charset="0"/>
              </a:rPr>
              <a:t>Relational Database</a:t>
            </a:r>
            <a:endParaRPr lang="en-IN" sz="2000" b="0" dirty="0">
              <a:latin typeface="Open Sans" charset="0"/>
              <a:ea typeface="Open Sans" charset="0"/>
              <a:cs typeface="Open Sans" charset="0"/>
              <a:sym typeface="Roboto"/>
            </a:endParaRPr>
          </a:p>
        </p:txBody>
      </p:sp>
      <p:sp>
        <p:nvSpPr>
          <p:cNvPr id="2" name="Rectangle 1"/>
          <p:cNvSpPr/>
          <p:nvPr/>
        </p:nvSpPr>
        <p:spPr>
          <a:xfrm>
            <a:off x="400810" y="884449"/>
            <a:ext cx="7921783" cy="2031325"/>
          </a:xfrm>
          <a:prstGeom prst="rect">
            <a:avLst/>
          </a:prstGeom>
        </p:spPr>
        <p:txBody>
          <a:bodyPr wrap="square">
            <a:spAutoFit/>
          </a:bodyPr>
          <a:lstStyle/>
          <a:p>
            <a:pPr>
              <a:buFont typeface="Arial" pitchFamily="34" charset="0"/>
              <a:buChar char="•"/>
            </a:pPr>
            <a:r>
              <a:rPr lang="en-US" dirty="0">
                <a:latin typeface="Open Sans" charset="0"/>
                <a:ea typeface="Open Sans" charset="0"/>
                <a:cs typeface="Open Sans" charset="0"/>
              </a:rPr>
              <a:t>  A relational database management system (RDBMS) stores and retrieves data that is represented in tables. </a:t>
            </a:r>
          </a:p>
          <a:p>
            <a:pPr>
              <a:buFont typeface="Arial" pitchFamily="34" charset="0"/>
              <a:buChar char="•"/>
            </a:pPr>
            <a:r>
              <a:rPr lang="en-US" dirty="0">
                <a:latin typeface="Open Sans" charset="0"/>
                <a:ea typeface="Open Sans" charset="0"/>
                <a:cs typeface="Open Sans" charset="0"/>
              </a:rPr>
              <a:t>  A relational database consists of a collection of tables that store interrelated data.</a:t>
            </a:r>
          </a:p>
          <a:p>
            <a:pPr>
              <a:buFont typeface="Arial" pitchFamily="34" charset="0"/>
              <a:buChar char="•"/>
            </a:pPr>
            <a:r>
              <a:rPr lang="en-US" dirty="0">
                <a:latin typeface="Open Sans" charset="0"/>
                <a:ea typeface="Open Sans" charset="0"/>
                <a:cs typeface="Open Sans" charset="0"/>
              </a:rPr>
              <a:t>  In a relational database, all data is held in </a:t>
            </a:r>
            <a:r>
              <a:rPr lang="en-US" b="1" dirty="0">
                <a:latin typeface="Open Sans" charset="0"/>
                <a:ea typeface="Open Sans" charset="0"/>
                <a:cs typeface="Open Sans" charset="0"/>
              </a:rPr>
              <a:t>tables</a:t>
            </a:r>
            <a:r>
              <a:rPr lang="en-US" dirty="0">
                <a:latin typeface="Open Sans" charset="0"/>
                <a:ea typeface="Open Sans" charset="0"/>
                <a:cs typeface="Open Sans" charset="0"/>
              </a:rPr>
              <a:t>, which are made up of </a:t>
            </a:r>
            <a:r>
              <a:rPr lang="en-US" b="1" dirty="0">
                <a:latin typeface="Open Sans" charset="0"/>
                <a:ea typeface="Open Sans" charset="0"/>
                <a:cs typeface="Open Sans" charset="0"/>
              </a:rPr>
              <a:t>rows</a:t>
            </a:r>
            <a:r>
              <a:rPr lang="en-US" dirty="0">
                <a:latin typeface="Open Sans" charset="0"/>
                <a:ea typeface="Open Sans" charset="0"/>
                <a:cs typeface="Open Sans" charset="0"/>
              </a:rPr>
              <a:t> and </a:t>
            </a:r>
            <a:r>
              <a:rPr lang="en-US" b="1" dirty="0">
                <a:latin typeface="Open Sans" charset="0"/>
                <a:ea typeface="Open Sans" charset="0"/>
                <a:cs typeface="Open Sans" charset="0"/>
              </a:rPr>
              <a:t>columns</a:t>
            </a:r>
            <a:r>
              <a:rPr lang="en-US" dirty="0">
                <a:latin typeface="Open Sans" charset="0"/>
                <a:ea typeface="Open Sans" charset="0"/>
                <a:cs typeface="Open Sans" charset="0"/>
              </a:rPr>
              <a:t>.</a:t>
            </a:r>
          </a:p>
          <a:p>
            <a:pPr>
              <a:buFont typeface="Arial" pitchFamily="34" charset="0"/>
              <a:buChar char="•"/>
            </a:pPr>
            <a:r>
              <a:rPr lang="en-US" dirty="0">
                <a:latin typeface="Open Sans" charset="0"/>
                <a:ea typeface="Open Sans" charset="0"/>
                <a:cs typeface="Open Sans" charset="0"/>
              </a:rPr>
              <a:t>  Each table has one or more columns, and each column is assigned a specific </a:t>
            </a:r>
            <a:r>
              <a:rPr lang="en-US" b="1" dirty="0" err="1">
                <a:latin typeface="Open Sans" charset="0"/>
                <a:ea typeface="Open Sans" charset="0"/>
                <a:cs typeface="Open Sans" charset="0"/>
              </a:rPr>
              <a:t>datatype</a:t>
            </a:r>
            <a:r>
              <a:rPr lang="en-US" dirty="0">
                <a:latin typeface="Open Sans" charset="0"/>
                <a:ea typeface="Open Sans" charset="0"/>
                <a:cs typeface="Open Sans" charset="0"/>
              </a:rPr>
              <a:t>, such as an integer number, a sequence of characters (for text), or a date. Each row in the table has a value for each column.</a:t>
            </a:r>
          </a:p>
          <a:p>
            <a:pPr>
              <a:buFont typeface="Arial" pitchFamily="34" charset="0"/>
              <a:buChar char="•"/>
            </a:pPr>
            <a:endParaRPr lang="en-US" dirty="0">
              <a:latin typeface="Open Sans" charset="0"/>
              <a:ea typeface="Open Sans" charset="0"/>
              <a:cs typeface="Open Sans" charset="0"/>
            </a:endParaRPr>
          </a:p>
        </p:txBody>
      </p:sp>
    </p:spTree>
    <p:custDataLst>
      <p:tags r:id="rId1"/>
    </p:custDataLst>
    <p:extLst>
      <p:ext uri="{BB962C8B-B14F-4D97-AF65-F5344CB8AC3E}">
        <p14:creationId xmlns:p14="http://schemas.microsoft.com/office/powerpoint/2010/main" val="17376313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6" name="Rectangle 5"/>
          <p:cNvSpPr/>
          <p:nvPr/>
        </p:nvSpPr>
        <p:spPr>
          <a:xfrm>
            <a:off x="373063" y="821267"/>
            <a:ext cx="7620000" cy="704232"/>
          </a:xfrm>
          <a:prstGeom prst="rect">
            <a:avLst/>
          </a:prstGeom>
        </p:spPr>
        <p:txBody>
          <a:bodyPr wrap="square">
            <a:spAutoFit/>
          </a:bodyPr>
          <a:lstStyle/>
          <a:p>
            <a:pPr marL="285750" indent="-285750">
              <a:lnSpc>
                <a:spcPct val="150000"/>
              </a:lnSpc>
            </a:pPr>
            <a:r>
              <a:rPr lang="en-US" dirty="0">
                <a:latin typeface="Open Sans" charset="0"/>
                <a:ea typeface="Open Sans" charset="0"/>
                <a:cs typeface="Open Sans" charset="0"/>
              </a:rPr>
              <a:t>A typical fragment of a table containing employee information may look as follows:</a:t>
            </a:r>
            <a:br>
              <a:rPr lang="en-US" dirty="0">
                <a:latin typeface="Open Sans" charset="0"/>
                <a:ea typeface="Open Sans" charset="0"/>
                <a:cs typeface="Open Sans" charset="0"/>
              </a:rPr>
            </a:br>
            <a:endParaRPr lang="en-US" dirty="0">
              <a:solidFill>
                <a:schemeClr val="tx1"/>
              </a:solidFill>
              <a:latin typeface="Open Sans" charset="0"/>
              <a:ea typeface="Open Sans" charset="0"/>
              <a:cs typeface="Open Sans" charset="0"/>
            </a:endParaRPr>
          </a:p>
        </p:txBody>
      </p:sp>
      <p:pic>
        <p:nvPicPr>
          <p:cNvPr id="4" name="Picture 1"/>
          <p:cNvPicPr>
            <a:picLocks noChangeAspect="1" noChangeArrowheads="1"/>
          </p:cNvPicPr>
          <p:nvPr/>
        </p:nvPicPr>
        <p:blipFill>
          <a:blip r:embed="rId4"/>
          <a:srcRect/>
          <a:stretch>
            <a:fillRect/>
          </a:stretch>
        </p:blipFill>
        <p:spPr bwMode="auto">
          <a:xfrm>
            <a:off x="1292225" y="1194869"/>
            <a:ext cx="6559550" cy="3414713"/>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0641329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271100" y="142308"/>
            <a:ext cx="6143767" cy="463800"/>
          </a:xfrm>
          <a:prstGeom prst="rect">
            <a:avLst/>
          </a:prstGeom>
          <a:noFill/>
          <a:ln>
            <a:noFill/>
          </a:ln>
        </p:spPr>
        <p:txBody>
          <a:bodyPr spcFirstLastPara="1" wrap="square" lIns="91425" tIns="91425" rIns="91425" bIns="91425" anchor="t" anchorCtr="0">
            <a:noAutofit/>
          </a:bodyPr>
          <a:lstStyle/>
          <a:p>
            <a:r>
              <a:rPr lang="en-US" sz="2000" b="0" dirty="0">
                <a:latin typeface="Open Sans" charset="0"/>
                <a:ea typeface="Open Sans" charset="0"/>
                <a:cs typeface="Open Sans" charset="0"/>
              </a:rPr>
              <a:t>What is N0SQL?</a:t>
            </a:r>
            <a:endParaRPr lang="en-IN" sz="2000" b="0" dirty="0">
              <a:latin typeface="Open Sans" charset="0"/>
              <a:ea typeface="Open Sans" charset="0"/>
              <a:cs typeface="Open Sans" charset="0"/>
              <a:sym typeface="Roboto"/>
            </a:endParaRPr>
          </a:p>
        </p:txBody>
      </p:sp>
      <p:sp>
        <p:nvSpPr>
          <p:cNvPr id="2" name="Rectangle 1"/>
          <p:cNvSpPr/>
          <p:nvPr/>
        </p:nvSpPr>
        <p:spPr>
          <a:xfrm>
            <a:off x="636532" y="811963"/>
            <a:ext cx="7870936" cy="1384995"/>
          </a:xfrm>
          <a:prstGeom prst="rect">
            <a:avLst/>
          </a:prstGeom>
        </p:spPr>
        <p:txBody>
          <a:bodyPr wrap="square">
            <a:spAutoFit/>
          </a:bodyPr>
          <a:lstStyle/>
          <a:p>
            <a:pPr>
              <a:buFont typeface="Arial" pitchFamily="34" charset="0"/>
              <a:buChar char="•"/>
            </a:pPr>
            <a:r>
              <a:rPr lang="en-US" dirty="0">
                <a:latin typeface="Open Sans" charset="0"/>
                <a:ea typeface="Open Sans" charset="0"/>
                <a:cs typeface="Open Sans" charset="0"/>
              </a:rPr>
              <a:t>  </a:t>
            </a:r>
            <a:r>
              <a:rPr lang="en-US" dirty="0" err="1">
                <a:latin typeface="Open Sans" charset="0"/>
                <a:ea typeface="Open Sans" charset="0"/>
                <a:cs typeface="Open Sans" charset="0"/>
              </a:rPr>
              <a:t>NoSQL</a:t>
            </a:r>
            <a:r>
              <a:rPr lang="en-US" dirty="0">
                <a:latin typeface="Open Sans" charset="0"/>
                <a:ea typeface="Open Sans" charset="0"/>
                <a:cs typeface="Open Sans" charset="0"/>
              </a:rPr>
              <a:t> encompasses a wide variety of different database technologies that were developed in response to the demands presented in building modern applications.</a:t>
            </a:r>
          </a:p>
          <a:p>
            <a:endParaRPr lang="en-US" dirty="0">
              <a:latin typeface="Open Sans" charset="0"/>
              <a:ea typeface="Open Sans" charset="0"/>
              <a:cs typeface="Open Sans" charset="0"/>
            </a:endParaRPr>
          </a:p>
          <a:p>
            <a:pPr>
              <a:buFont typeface="Arial" pitchFamily="34" charset="0"/>
              <a:buChar char="•"/>
            </a:pPr>
            <a:r>
              <a:rPr lang="en-US" dirty="0">
                <a:latin typeface="Open Sans" charset="0"/>
                <a:ea typeface="Open Sans" charset="0"/>
                <a:cs typeface="Open Sans" charset="0"/>
              </a:rPr>
              <a:t>  Developers are working with applications that create massive volumes of new, rapidly changing data types — structured, semi-structured, unstructured and polymorphic data.</a:t>
            </a:r>
          </a:p>
          <a:p>
            <a:pPr>
              <a:buFont typeface="Arial" pitchFamily="34" charset="0"/>
              <a:buChar char="•"/>
            </a:pPr>
            <a:endParaRPr lang="en-US" dirty="0">
              <a:latin typeface="Open Sans" charset="0"/>
              <a:ea typeface="Open Sans" charset="0"/>
              <a:cs typeface="Open Sans" charset="0"/>
            </a:endParaRPr>
          </a:p>
        </p:txBody>
      </p:sp>
    </p:spTree>
    <p:custDataLst>
      <p:tags r:id="rId1"/>
    </p:custDataLst>
    <p:extLst>
      <p:ext uri="{BB962C8B-B14F-4D97-AF65-F5344CB8AC3E}">
        <p14:creationId xmlns:p14="http://schemas.microsoft.com/office/powerpoint/2010/main" val="6077314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271100" y="142308"/>
            <a:ext cx="7941881" cy="463800"/>
          </a:xfrm>
          <a:prstGeom prst="rect">
            <a:avLst/>
          </a:prstGeom>
          <a:noFill/>
          <a:ln>
            <a:noFill/>
          </a:ln>
        </p:spPr>
        <p:txBody>
          <a:bodyPr spcFirstLastPara="1" wrap="square" lIns="91425" tIns="91425" rIns="91425" bIns="91425" anchor="t" anchorCtr="0">
            <a:noAutofit/>
          </a:bodyPr>
          <a:lstStyle/>
          <a:p>
            <a:r>
              <a:rPr lang="en-US" sz="2000" b="0" dirty="0">
                <a:latin typeface="Open Sans" charset="0"/>
                <a:ea typeface="Open Sans" charset="0"/>
                <a:cs typeface="Open Sans" charset="0"/>
              </a:rPr>
              <a:t>Where to use NOSQL?</a:t>
            </a:r>
            <a:endParaRPr lang="en-IN" sz="2000" b="0" dirty="0">
              <a:latin typeface="Open Sans" charset="0"/>
              <a:ea typeface="Open Sans" charset="0"/>
              <a:cs typeface="Open Sans" charset="0"/>
              <a:sym typeface="Roboto"/>
            </a:endParaRPr>
          </a:p>
        </p:txBody>
      </p:sp>
      <p:sp>
        <p:nvSpPr>
          <p:cNvPr id="2" name="Rectangle 1"/>
          <p:cNvSpPr/>
          <p:nvPr/>
        </p:nvSpPr>
        <p:spPr>
          <a:xfrm>
            <a:off x="634561" y="952556"/>
            <a:ext cx="7941881" cy="2923877"/>
          </a:xfrm>
          <a:prstGeom prst="rect">
            <a:avLst/>
          </a:prstGeom>
        </p:spPr>
        <p:txBody>
          <a:bodyPr wrap="square">
            <a:spAutoFit/>
          </a:bodyPr>
          <a:lstStyle/>
          <a:p>
            <a:pPr marL="274320" indent="-274320">
              <a:spcBef>
                <a:spcPts val="580"/>
              </a:spcBef>
              <a:buFont typeface="Wingdings 2"/>
              <a:buChar char=""/>
              <a:defRPr/>
            </a:pPr>
            <a:r>
              <a:rPr lang="en-US" dirty="0">
                <a:latin typeface="Open Sans" charset="0"/>
                <a:ea typeface="Open Sans" charset="0"/>
                <a:cs typeface="Open Sans" charset="0"/>
              </a:rPr>
              <a:t>Although </a:t>
            </a:r>
            <a:r>
              <a:rPr lang="en-US" dirty="0" err="1">
                <a:latin typeface="Open Sans" charset="0"/>
                <a:ea typeface="Open Sans" charset="0"/>
                <a:cs typeface="Open Sans" charset="0"/>
              </a:rPr>
              <a:t>NoSQL</a:t>
            </a:r>
            <a:r>
              <a:rPr lang="en-US" dirty="0">
                <a:latin typeface="Open Sans" charset="0"/>
                <a:ea typeface="Open Sans" charset="0"/>
                <a:cs typeface="Open Sans" charset="0"/>
              </a:rPr>
              <a:t> databases can vary greatly in features and benefits, most offer greater data model flexibility, horizontal scalability, and superior performance over relational databases.</a:t>
            </a:r>
          </a:p>
          <a:p>
            <a:pPr marL="274320" indent="-274320">
              <a:spcBef>
                <a:spcPts val="580"/>
              </a:spcBef>
              <a:defRPr/>
            </a:pPr>
            <a:r>
              <a:rPr lang="en-US" b="1" dirty="0">
                <a:latin typeface="Open Sans" charset="0"/>
                <a:ea typeface="Open Sans" charset="0"/>
                <a:cs typeface="Open Sans" charset="0"/>
              </a:rPr>
              <a:t>We use it if:</a:t>
            </a:r>
          </a:p>
          <a:p>
            <a:pPr marL="274320" indent="-274320">
              <a:spcBef>
                <a:spcPts val="580"/>
              </a:spcBef>
              <a:buFont typeface="Wingdings 2"/>
              <a:buChar char=""/>
              <a:defRPr/>
            </a:pPr>
            <a:r>
              <a:rPr lang="en-US" dirty="0">
                <a:latin typeface="Open Sans" charset="0"/>
                <a:ea typeface="Open Sans" charset="0"/>
                <a:cs typeface="Open Sans" charset="0"/>
              </a:rPr>
              <a:t>Need to handle large volumes of structured, semi-structured, and unstructured data</a:t>
            </a:r>
          </a:p>
          <a:p>
            <a:pPr marL="274320" indent="-274320">
              <a:spcBef>
                <a:spcPts val="580"/>
              </a:spcBef>
              <a:buFont typeface="Wingdings 2"/>
              <a:buChar char=""/>
              <a:defRPr/>
            </a:pPr>
            <a:r>
              <a:rPr lang="en-US" dirty="0">
                <a:latin typeface="Open Sans" charset="0"/>
                <a:ea typeface="Open Sans" charset="0"/>
                <a:cs typeface="Open Sans" charset="0"/>
              </a:rPr>
              <a:t>Follow modern development practices such as agile sprints, quick iterations, and frequent code pushes</a:t>
            </a:r>
          </a:p>
          <a:p>
            <a:pPr marL="274320" indent="-274320">
              <a:spcBef>
                <a:spcPts val="580"/>
              </a:spcBef>
              <a:buFont typeface="Wingdings 2"/>
              <a:buChar char=""/>
              <a:defRPr/>
            </a:pPr>
            <a:r>
              <a:rPr lang="en-US" dirty="0">
                <a:latin typeface="Open Sans" charset="0"/>
                <a:ea typeface="Open Sans" charset="0"/>
                <a:cs typeface="Open Sans" charset="0"/>
              </a:rPr>
              <a:t>Prefer object-oriented programming that is easy to use and flexible</a:t>
            </a:r>
          </a:p>
          <a:p>
            <a:pPr marL="274320" indent="-274320">
              <a:spcBef>
                <a:spcPts val="580"/>
              </a:spcBef>
              <a:buFont typeface="Wingdings 2"/>
              <a:buChar char=""/>
              <a:defRPr/>
            </a:pPr>
            <a:r>
              <a:rPr lang="en-US" dirty="0">
                <a:latin typeface="Open Sans" charset="0"/>
                <a:ea typeface="Open Sans" charset="0"/>
                <a:cs typeface="Open Sans" charset="0"/>
              </a:rPr>
              <a:t>Want to leverage efficient, scale-out architecture instead of expensive, monolithic architecture</a:t>
            </a:r>
          </a:p>
          <a:p>
            <a:pPr marL="274320" indent="-274320">
              <a:spcBef>
                <a:spcPts val="580"/>
              </a:spcBef>
              <a:buFont typeface="Wingdings 2"/>
              <a:buChar char=""/>
              <a:defRPr/>
            </a:pPr>
            <a:endParaRPr lang="en-US" dirty="0">
              <a:latin typeface="Open Sans" charset="0"/>
              <a:ea typeface="Open Sans" charset="0"/>
              <a:cs typeface="Open Sans" charset="0"/>
            </a:endParaRPr>
          </a:p>
        </p:txBody>
      </p:sp>
    </p:spTree>
    <p:custDataLst>
      <p:tags r:id="rId1"/>
    </p:custDataLst>
    <p:extLst>
      <p:ext uri="{BB962C8B-B14F-4D97-AF65-F5344CB8AC3E}">
        <p14:creationId xmlns:p14="http://schemas.microsoft.com/office/powerpoint/2010/main" val="261856061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15" name="Google Shape;85;p22">
            <a:extLst>
              <a:ext uri="{FF2B5EF4-FFF2-40B4-BE49-F238E27FC236}">
                <a16:creationId xmlns:a16="http://schemas.microsoft.com/office/drawing/2014/main" id="{5CEADB03-2364-412A-8D21-F97004F82312}"/>
              </a:ext>
            </a:extLst>
          </p:cNvPr>
          <p:cNvSpPr txBox="1">
            <a:spLocks noGrp="1"/>
          </p:cNvSpPr>
          <p:nvPr>
            <p:ph type="title"/>
          </p:nvPr>
        </p:nvSpPr>
        <p:spPr>
          <a:xfrm>
            <a:off x="271100" y="142308"/>
            <a:ext cx="7619541" cy="463800"/>
          </a:xfrm>
          <a:prstGeom prst="rect">
            <a:avLst/>
          </a:prstGeom>
          <a:noFill/>
          <a:ln>
            <a:noFill/>
          </a:ln>
        </p:spPr>
        <p:txBody>
          <a:bodyPr spcFirstLastPara="1" wrap="square" lIns="91425" tIns="91425" rIns="91425" bIns="91425" anchor="t" anchorCtr="0">
            <a:noAutofit/>
          </a:bodyPr>
          <a:lstStyle/>
          <a:p>
            <a:r>
              <a:rPr lang="en-US" sz="2000" b="0" dirty="0">
                <a:latin typeface="Open Sans" charset="0"/>
                <a:ea typeface="Open Sans" charset="0"/>
                <a:cs typeface="Open Sans" charset="0"/>
              </a:rPr>
              <a:t>Other </a:t>
            </a:r>
            <a:r>
              <a:rPr lang="en-US" sz="2000" b="0" dirty="0" err="1">
                <a:latin typeface="Open Sans" charset="0"/>
                <a:ea typeface="Open Sans" charset="0"/>
                <a:cs typeface="Open Sans" charset="0"/>
              </a:rPr>
              <a:t>NoSQL</a:t>
            </a:r>
            <a:r>
              <a:rPr lang="en-US" sz="2000" b="0" dirty="0">
                <a:latin typeface="Open Sans" charset="0"/>
                <a:ea typeface="Open Sans" charset="0"/>
                <a:cs typeface="Open Sans" charset="0"/>
              </a:rPr>
              <a:t> Types</a:t>
            </a:r>
            <a:endParaRPr lang="en-IN" sz="2000" b="0" dirty="0">
              <a:latin typeface="Open Sans" charset="0"/>
              <a:ea typeface="Open Sans" charset="0"/>
              <a:cs typeface="Open Sans" charset="0"/>
              <a:sym typeface="Roboto"/>
            </a:endParaRPr>
          </a:p>
        </p:txBody>
      </p:sp>
      <p:sp>
        <p:nvSpPr>
          <p:cNvPr id="2" name="Rectangle 1"/>
          <p:cNvSpPr/>
          <p:nvPr/>
        </p:nvSpPr>
        <p:spPr>
          <a:xfrm>
            <a:off x="634561" y="952556"/>
            <a:ext cx="7941881" cy="3308598"/>
          </a:xfrm>
          <a:prstGeom prst="rect">
            <a:avLst/>
          </a:prstGeom>
        </p:spPr>
        <p:txBody>
          <a:bodyPr wrap="square">
            <a:spAutoFit/>
          </a:bodyPr>
          <a:lstStyle/>
          <a:p>
            <a:pPr>
              <a:spcBef>
                <a:spcPts val="580"/>
              </a:spcBef>
              <a:defRPr/>
            </a:pPr>
            <a:endParaRPr lang="en-US" sz="2000" dirty="0">
              <a:solidFill>
                <a:schemeClr val="tx1">
                  <a:lumMod val="75000"/>
                  <a:lumOff val="25000"/>
                </a:schemeClr>
              </a:solidFill>
              <a:latin typeface="Open Sans" charset="0"/>
              <a:ea typeface="Open Sans" charset="0"/>
              <a:cs typeface="Open Sans" charset="0"/>
            </a:endParaRPr>
          </a:p>
          <a:p>
            <a:pPr>
              <a:spcBef>
                <a:spcPts val="580"/>
              </a:spcBef>
              <a:defRPr/>
            </a:pPr>
            <a:r>
              <a:rPr lang="en-US" dirty="0">
                <a:solidFill>
                  <a:schemeClr val="tx1">
                    <a:lumMod val="75000"/>
                    <a:lumOff val="25000"/>
                  </a:schemeClr>
                </a:solidFill>
                <a:latin typeface="Open Sans" charset="0"/>
                <a:ea typeface="Open Sans" charset="0"/>
                <a:cs typeface="Open Sans" charset="0"/>
              </a:rPr>
              <a:t>Key/value (Dynamo)</a:t>
            </a:r>
          </a:p>
          <a:p>
            <a:pPr>
              <a:spcBef>
                <a:spcPts val="580"/>
              </a:spcBef>
              <a:defRPr/>
            </a:pPr>
            <a:endParaRPr lang="en-US" dirty="0">
              <a:solidFill>
                <a:schemeClr val="tx1">
                  <a:lumMod val="75000"/>
                  <a:lumOff val="25000"/>
                </a:schemeClr>
              </a:solidFill>
              <a:latin typeface="Open Sans" charset="0"/>
              <a:ea typeface="Open Sans" charset="0"/>
              <a:cs typeface="Open Sans" charset="0"/>
            </a:endParaRPr>
          </a:p>
          <a:p>
            <a:pPr>
              <a:spcBef>
                <a:spcPts val="580"/>
              </a:spcBef>
              <a:defRPr/>
            </a:pPr>
            <a:r>
              <a:rPr lang="en-US" dirty="0">
                <a:solidFill>
                  <a:schemeClr val="tx1">
                    <a:lumMod val="75000"/>
                    <a:lumOff val="25000"/>
                  </a:schemeClr>
                </a:solidFill>
                <a:latin typeface="Open Sans" charset="0"/>
                <a:ea typeface="Open Sans" charset="0"/>
                <a:cs typeface="Open Sans" charset="0"/>
              </a:rPr>
              <a:t>Columnar/tabular (</a:t>
            </a:r>
            <a:r>
              <a:rPr lang="en-US" dirty="0" err="1">
                <a:solidFill>
                  <a:schemeClr val="tx1">
                    <a:lumMod val="75000"/>
                    <a:lumOff val="25000"/>
                  </a:schemeClr>
                </a:solidFill>
                <a:latin typeface="Open Sans" charset="0"/>
                <a:ea typeface="Open Sans" charset="0"/>
                <a:cs typeface="Open Sans" charset="0"/>
              </a:rPr>
              <a:t>HBase</a:t>
            </a:r>
            <a:r>
              <a:rPr lang="en-US" dirty="0">
                <a:solidFill>
                  <a:schemeClr val="tx1">
                    <a:lumMod val="75000"/>
                    <a:lumOff val="25000"/>
                  </a:schemeClr>
                </a:solidFill>
                <a:latin typeface="Open Sans" charset="0"/>
                <a:ea typeface="Open Sans" charset="0"/>
                <a:cs typeface="Open Sans" charset="0"/>
              </a:rPr>
              <a:t>)</a:t>
            </a:r>
          </a:p>
          <a:p>
            <a:pPr>
              <a:spcBef>
                <a:spcPts val="580"/>
              </a:spcBef>
              <a:defRPr/>
            </a:pPr>
            <a:endParaRPr lang="en-US" dirty="0">
              <a:solidFill>
                <a:schemeClr val="tx1">
                  <a:lumMod val="75000"/>
                  <a:lumOff val="25000"/>
                </a:schemeClr>
              </a:solidFill>
              <a:latin typeface="Open Sans" charset="0"/>
              <a:ea typeface="Open Sans" charset="0"/>
              <a:cs typeface="Open Sans" charset="0"/>
            </a:endParaRPr>
          </a:p>
          <a:p>
            <a:pPr>
              <a:spcBef>
                <a:spcPts val="580"/>
              </a:spcBef>
              <a:defRPr/>
            </a:pPr>
            <a:r>
              <a:rPr lang="en-US" dirty="0">
                <a:solidFill>
                  <a:schemeClr val="tx1">
                    <a:lumMod val="75000"/>
                    <a:lumOff val="25000"/>
                  </a:schemeClr>
                </a:solidFill>
                <a:latin typeface="Open Sans" charset="0"/>
                <a:ea typeface="Open Sans" charset="0"/>
                <a:cs typeface="Open Sans" charset="0"/>
              </a:rPr>
              <a:t>Document (</a:t>
            </a:r>
            <a:r>
              <a:rPr lang="en-US" dirty="0" err="1">
                <a:solidFill>
                  <a:schemeClr val="tx1">
                    <a:lumMod val="75000"/>
                    <a:lumOff val="25000"/>
                  </a:schemeClr>
                </a:solidFill>
                <a:latin typeface="Open Sans" charset="0"/>
                <a:ea typeface="Open Sans" charset="0"/>
                <a:cs typeface="Open Sans" charset="0"/>
              </a:rPr>
              <a:t>mongoDB</a:t>
            </a:r>
            <a:r>
              <a:rPr lang="en-US" dirty="0">
                <a:solidFill>
                  <a:schemeClr val="tx1">
                    <a:lumMod val="75000"/>
                    <a:lumOff val="25000"/>
                  </a:schemeClr>
                </a:solidFill>
                <a:latin typeface="Open Sans" charset="0"/>
                <a:ea typeface="Open Sans" charset="0"/>
                <a:cs typeface="Open Sans" charset="0"/>
              </a:rPr>
              <a:t>)</a:t>
            </a:r>
          </a:p>
          <a:p>
            <a:pPr>
              <a:spcBef>
                <a:spcPts val="580"/>
              </a:spcBef>
              <a:defRPr/>
            </a:pPr>
            <a:endParaRPr lang="en-US" sz="3200" dirty="0">
              <a:solidFill>
                <a:schemeClr val="tx1">
                  <a:lumMod val="75000"/>
                  <a:lumOff val="25000"/>
                </a:schemeClr>
              </a:solidFill>
              <a:latin typeface="Open Sans" charset="0"/>
              <a:ea typeface="Open Sans" charset="0"/>
              <a:cs typeface="Open Sans" charset="0"/>
            </a:endParaRPr>
          </a:p>
          <a:p>
            <a:pPr>
              <a:spcBef>
                <a:spcPts val="580"/>
              </a:spcBef>
              <a:defRPr/>
            </a:pPr>
            <a:endParaRPr lang="en-US" dirty="0">
              <a:solidFill>
                <a:schemeClr val="tx1">
                  <a:lumMod val="75000"/>
                  <a:lumOff val="25000"/>
                </a:schemeClr>
              </a:solidFill>
              <a:latin typeface="Open Sans" charset="0"/>
              <a:ea typeface="Open Sans" charset="0"/>
              <a:cs typeface="Open Sans" charset="0"/>
            </a:endParaRPr>
          </a:p>
          <a:p>
            <a:pPr>
              <a:spcBef>
                <a:spcPts val="580"/>
              </a:spcBef>
              <a:defRPr/>
            </a:pPr>
            <a:endParaRPr lang="en-US" dirty="0">
              <a:solidFill>
                <a:schemeClr val="tx1">
                  <a:lumMod val="75000"/>
                  <a:lumOff val="25000"/>
                </a:schemeClr>
              </a:solidFill>
              <a:latin typeface="Open Sans" charset="0"/>
              <a:ea typeface="Open Sans" charset="0"/>
              <a:cs typeface="Open Sans" charset="0"/>
            </a:endParaRPr>
          </a:p>
          <a:p>
            <a:pPr>
              <a:spcBef>
                <a:spcPts val="580"/>
              </a:spcBef>
              <a:defRPr/>
            </a:pPr>
            <a:r>
              <a:rPr lang="en-US" dirty="0">
                <a:solidFill>
                  <a:schemeClr val="tx1">
                    <a:lumMod val="75000"/>
                    <a:lumOff val="25000"/>
                  </a:schemeClr>
                </a:solidFill>
                <a:latin typeface="Open Sans" charset="0"/>
                <a:ea typeface="Open Sans" charset="0"/>
                <a:cs typeface="Open Sans" charset="0"/>
              </a:rPr>
              <a:t>	http://www.aaronstannard.com/post/2011/06/30/MongoDB-vs-SQL-Server.aspx</a:t>
            </a:r>
          </a:p>
        </p:txBody>
      </p:sp>
      <p:pic>
        <p:nvPicPr>
          <p:cNvPr id="4" name="Picture 2"/>
          <p:cNvPicPr>
            <a:picLocks noChangeAspect="1" noChangeArrowheads="1"/>
          </p:cNvPicPr>
          <p:nvPr/>
        </p:nvPicPr>
        <p:blipFill>
          <a:blip r:embed="rId4"/>
          <a:srcRect/>
          <a:stretch>
            <a:fillRect/>
          </a:stretch>
        </p:blipFill>
        <p:spPr bwMode="auto">
          <a:xfrm>
            <a:off x="3939209" y="845343"/>
            <a:ext cx="3932238" cy="2901709"/>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44224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5" name="Rectangle 4"/>
          <p:cNvSpPr/>
          <p:nvPr/>
        </p:nvSpPr>
        <p:spPr>
          <a:xfrm>
            <a:off x="373063" y="268288"/>
            <a:ext cx="1584088" cy="400110"/>
          </a:xfrm>
          <a:prstGeom prst="rect">
            <a:avLst/>
          </a:prstGeom>
        </p:spPr>
        <p:txBody>
          <a:bodyPr wrap="none">
            <a:spAutoFit/>
          </a:bodyPr>
          <a:lstStyle/>
          <a:p>
            <a:r>
              <a:rPr lang="en-US" sz="2000" dirty="0">
                <a:solidFill>
                  <a:srgbClr val="2E318E"/>
                </a:solidFill>
                <a:latin typeface="Open Sans" charset="0"/>
                <a:ea typeface="Open Sans" charset="0"/>
                <a:cs typeface="Open Sans" charset="0"/>
                <a:sym typeface="Montserrat"/>
              </a:rPr>
              <a:t>Motivations</a:t>
            </a:r>
          </a:p>
        </p:txBody>
      </p:sp>
      <p:sp>
        <p:nvSpPr>
          <p:cNvPr id="6" name="Rectangle 5"/>
          <p:cNvSpPr/>
          <p:nvPr/>
        </p:nvSpPr>
        <p:spPr>
          <a:xfrm>
            <a:off x="373063" y="735501"/>
            <a:ext cx="7230372" cy="3185487"/>
          </a:xfrm>
          <a:prstGeom prst="rect">
            <a:avLst/>
          </a:prstGeom>
        </p:spPr>
        <p:txBody>
          <a:bodyPr wrap="square">
            <a:spAutoFit/>
          </a:bodyPr>
          <a:lstStyle/>
          <a:p>
            <a:pPr marL="274320" indent="-274320">
              <a:spcBef>
                <a:spcPts val="58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Problems with SQL</a:t>
            </a:r>
          </a:p>
          <a:p>
            <a:pPr marL="548640" lvl="1">
              <a:spcBef>
                <a:spcPts val="37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Rigid schema</a:t>
            </a:r>
          </a:p>
          <a:p>
            <a:pPr marL="548640" lvl="1">
              <a:spcBef>
                <a:spcPts val="37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Not easily scalable (designed for 90’s technology or worse)</a:t>
            </a:r>
          </a:p>
          <a:p>
            <a:pPr marL="548640" lvl="1">
              <a:spcBef>
                <a:spcPts val="37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Requires unintuitive joins</a:t>
            </a:r>
          </a:p>
          <a:p>
            <a:pPr marL="457200" lvl="1">
              <a:spcBef>
                <a:spcPts val="370"/>
              </a:spcBef>
              <a:defRPr/>
            </a:pPr>
            <a:endParaRPr lang="en-US" dirty="0">
              <a:solidFill>
                <a:schemeClr val="tx1">
                  <a:lumMod val="75000"/>
                  <a:lumOff val="25000"/>
                </a:schemeClr>
              </a:solidFill>
              <a:latin typeface="Open Sans" charset="0"/>
              <a:ea typeface="Open Sans" charset="0"/>
              <a:cs typeface="Open Sans" charset="0"/>
            </a:endParaRPr>
          </a:p>
          <a:p>
            <a:pPr marL="274320" indent="-274320">
              <a:spcBef>
                <a:spcPts val="58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Perks of </a:t>
            </a:r>
            <a:r>
              <a:rPr lang="en-US" dirty="0" err="1">
                <a:solidFill>
                  <a:schemeClr val="tx1">
                    <a:lumMod val="75000"/>
                    <a:lumOff val="25000"/>
                  </a:schemeClr>
                </a:solidFill>
                <a:latin typeface="Open Sans" charset="0"/>
                <a:ea typeface="Open Sans" charset="0"/>
                <a:cs typeface="Open Sans" charset="0"/>
              </a:rPr>
              <a:t>mongoDB</a:t>
            </a:r>
            <a:endParaRPr lang="en-US" dirty="0">
              <a:solidFill>
                <a:schemeClr val="tx1">
                  <a:lumMod val="75000"/>
                  <a:lumOff val="25000"/>
                </a:schemeClr>
              </a:solidFill>
              <a:latin typeface="Open Sans" charset="0"/>
              <a:ea typeface="Open Sans" charset="0"/>
              <a:cs typeface="Open Sans" charset="0"/>
            </a:endParaRPr>
          </a:p>
          <a:p>
            <a:pPr marL="548640" lvl="1">
              <a:spcBef>
                <a:spcPts val="37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Easy interface with common languages (Java, </a:t>
            </a:r>
            <a:r>
              <a:rPr lang="en-US" dirty="0" err="1">
                <a:solidFill>
                  <a:schemeClr val="tx1">
                    <a:lumMod val="75000"/>
                    <a:lumOff val="25000"/>
                  </a:schemeClr>
                </a:solidFill>
                <a:latin typeface="Open Sans" charset="0"/>
                <a:ea typeface="Open Sans" charset="0"/>
                <a:cs typeface="Open Sans" charset="0"/>
              </a:rPr>
              <a:t>Javascript</a:t>
            </a:r>
            <a:r>
              <a:rPr lang="en-US" dirty="0">
                <a:solidFill>
                  <a:schemeClr val="tx1">
                    <a:lumMod val="75000"/>
                    <a:lumOff val="25000"/>
                  </a:schemeClr>
                </a:solidFill>
                <a:latin typeface="Open Sans" charset="0"/>
                <a:ea typeface="Open Sans" charset="0"/>
                <a:cs typeface="Open Sans" charset="0"/>
              </a:rPr>
              <a:t>, PHP, etc.)</a:t>
            </a:r>
          </a:p>
          <a:p>
            <a:pPr marL="548640" lvl="1">
              <a:spcBef>
                <a:spcPts val="37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DB tech should run anywhere (VM’s, cloud, etc.)</a:t>
            </a:r>
          </a:p>
          <a:p>
            <a:pPr marL="548640" lvl="1">
              <a:spcBef>
                <a:spcPts val="370"/>
              </a:spcBef>
              <a:buFont typeface="Wingdings 3" charset="2"/>
              <a:buChar char=""/>
              <a:defRPr/>
            </a:pPr>
            <a:r>
              <a:rPr lang="en-US" dirty="0">
                <a:solidFill>
                  <a:schemeClr val="tx1">
                    <a:lumMod val="75000"/>
                    <a:lumOff val="25000"/>
                  </a:schemeClr>
                </a:solidFill>
                <a:latin typeface="Open Sans" charset="0"/>
                <a:ea typeface="Open Sans" charset="0"/>
                <a:cs typeface="Open Sans" charset="0"/>
              </a:rPr>
              <a:t>Keeps essential features of RDBMS’s while learning from key-value </a:t>
            </a:r>
            <a:r>
              <a:rPr lang="en-US" dirty="0" err="1">
                <a:solidFill>
                  <a:schemeClr val="tx1">
                    <a:lumMod val="75000"/>
                    <a:lumOff val="25000"/>
                  </a:schemeClr>
                </a:solidFill>
                <a:latin typeface="Open Sans" charset="0"/>
                <a:ea typeface="Open Sans" charset="0"/>
                <a:cs typeface="Open Sans" charset="0"/>
              </a:rPr>
              <a:t>noSQL</a:t>
            </a:r>
            <a:r>
              <a:rPr lang="en-US" dirty="0">
                <a:solidFill>
                  <a:schemeClr val="tx1">
                    <a:lumMod val="75000"/>
                    <a:lumOff val="25000"/>
                  </a:schemeClr>
                </a:solidFill>
                <a:latin typeface="Open Sans" charset="0"/>
                <a:ea typeface="Open Sans" charset="0"/>
                <a:cs typeface="Open Sans" charset="0"/>
              </a:rPr>
              <a:t> systems</a:t>
            </a:r>
          </a:p>
          <a:p>
            <a:pPr marL="457200" lvl="1">
              <a:spcBef>
                <a:spcPts val="370"/>
              </a:spcBef>
              <a:defRPr/>
            </a:pPr>
            <a:endParaRPr lang="en-US" dirty="0">
              <a:solidFill>
                <a:schemeClr val="tx1">
                  <a:lumMod val="75000"/>
                  <a:lumOff val="25000"/>
                </a:schemeClr>
              </a:solidFill>
              <a:latin typeface="Open Sans" charset="0"/>
              <a:ea typeface="Open Sans" charset="0"/>
              <a:cs typeface="Open Sans" charset="0"/>
            </a:endParaRPr>
          </a:p>
          <a:p>
            <a:pPr marL="457200" lvl="1">
              <a:spcBef>
                <a:spcPts val="370"/>
              </a:spcBef>
              <a:defRPr/>
            </a:pPr>
            <a:r>
              <a:rPr lang="en-US" sz="1200" dirty="0">
                <a:solidFill>
                  <a:schemeClr val="tx1">
                    <a:lumMod val="75000"/>
                    <a:lumOff val="25000"/>
                  </a:schemeClr>
                </a:solidFill>
                <a:latin typeface="Open Sans" charset="0"/>
                <a:ea typeface="Open Sans" charset="0"/>
                <a:cs typeface="Open Sans" charset="0"/>
              </a:rPr>
              <a:t>http://www.slideshare.net/spf13/mongodb-9794741?v=qf1&amp;b=&amp;from_search=13</a:t>
            </a:r>
          </a:p>
        </p:txBody>
      </p:sp>
    </p:spTree>
    <p:custDataLst>
      <p:tags r:id="rId1"/>
    </p:custDataLst>
    <p:extLst>
      <p:ext uri="{BB962C8B-B14F-4D97-AF65-F5344CB8AC3E}">
        <p14:creationId xmlns:p14="http://schemas.microsoft.com/office/powerpoint/2010/main" val="40764229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5"/>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spAutoFit/>
      </a:bodyPr>
      <a:lstStyle>
        <a:defPPr>
          <a:defRPr dirty="0">
            <a:latin typeface="Open Sans" panose="020B0606030504020204" pitchFamily="34" charset="0"/>
            <a:ea typeface="Open Sans" panose="020B0606030504020204" pitchFamily="34" charset="0"/>
            <a:cs typeface="Open Sans" panose="020B0606030504020204" pitchFamily="34" charset="0"/>
          </a:defRPr>
        </a:defPPr>
      </a:lstStyle>
    </a:spDef>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xml><?xml version="1.0" encoding="utf-8"?>
<a:themeOverride xmlns:a="http://schemas.openxmlformats.org/drawingml/2006/main">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4A3E126D6F4C34FAE34988D34BB2D48" ma:contentTypeVersion="11" ma:contentTypeDescription="Create a new document." ma:contentTypeScope="" ma:versionID="e164eca9637d1bcda2dcd334625b3b81">
  <xsd:schema xmlns:xsd="http://www.w3.org/2001/XMLSchema" xmlns:xs="http://www.w3.org/2001/XMLSchema" xmlns:p="http://schemas.microsoft.com/office/2006/metadata/properties" xmlns:ns3="bd0e8f6b-5fe0-468b-9464-a689bdc6e6f6" xmlns:ns4="b875a31f-593d-48ad-9121-5a6e5a8f0582" targetNamespace="http://schemas.microsoft.com/office/2006/metadata/properties" ma:root="true" ma:fieldsID="da948b939476e4e057fee57d23e666e5" ns3:_="" ns4:_="">
    <xsd:import namespace="bd0e8f6b-5fe0-468b-9464-a689bdc6e6f6"/>
    <xsd:import namespace="b875a31f-593d-48ad-9121-5a6e5a8f0582"/>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0e8f6b-5fe0-468b-9464-a689bdc6e6f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75a31f-593d-48ad-9121-5a6e5a8f0582"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2B44BD7-7A3C-4AB8-8E82-4991C40C1C08}">
  <ds:schemaRefs>
    <ds:schemaRef ds:uri="http://schemas.microsoft.com/sharepoint/v3/contenttype/forms"/>
  </ds:schemaRefs>
</ds:datastoreItem>
</file>

<file path=customXml/itemProps2.xml><?xml version="1.0" encoding="utf-8"?>
<ds:datastoreItem xmlns:ds="http://schemas.openxmlformats.org/officeDocument/2006/customXml" ds:itemID="{CA11C35A-B353-4C7A-BC77-5B4CBFD00DA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5EEE029-F217-4E7B-A8F7-80C037B542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0e8f6b-5fe0-468b-9464-a689bdc6e6f6"/>
    <ds:schemaRef ds:uri="b875a31f-593d-48ad-9121-5a6e5a8f058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4874</TotalTime>
  <Words>7909</Words>
  <Application>Microsoft Office PowerPoint</Application>
  <PresentationFormat>On-screen Show (16:9)</PresentationFormat>
  <Paragraphs>1343</Paragraphs>
  <Slides>155</Slides>
  <Notes>40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155</vt:i4>
      </vt:variant>
    </vt:vector>
  </HeadingPairs>
  <TitlesOfParts>
    <vt:vector size="167" baseType="lpstr">
      <vt:lpstr>Calibri</vt:lpstr>
      <vt:lpstr>Arial</vt:lpstr>
      <vt:lpstr>Times New Roman</vt:lpstr>
      <vt:lpstr>Courier New</vt:lpstr>
      <vt:lpstr>Wingdings 2</vt:lpstr>
      <vt:lpstr>Arial Narrow</vt:lpstr>
      <vt:lpstr>Wingdings</vt:lpstr>
      <vt:lpstr>Open Sans</vt:lpstr>
      <vt:lpstr>Montserrat</vt:lpstr>
      <vt:lpstr>Verdana</vt:lpstr>
      <vt:lpstr>Wingdings 3</vt:lpstr>
      <vt:lpstr>Simple Light</vt:lpstr>
      <vt:lpstr>PowerPoint Presentation</vt:lpstr>
      <vt:lpstr>Content</vt:lpstr>
      <vt:lpstr>PowerPoint Presentation</vt:lpstr>
      <vt:lpstr>MySQL</vt:lpstr>
      <vt:lpstr>History of MySQL</vt:lpstr>
      <vt:lpstr>MySQL Products Overview</vt:lpstr>
      <vt:lpstr>MySQL: characteristics</vt:lpstr>
      <vt:lpstr>MySQL: Features &amp; Benefits</vt:lpstr>
      <vt:lpstr>MySQL: Features &amp; Benefits</vt:lpstr>
      <vt:lpstr>MySQL: Architecture</vt:lpstr>
      <vt:lpstr>MySQL: Community &amp; Customer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vt:lpstr>
      <vt:lpstr>PowerPoint Presentation</vt:lpstr>
      <vt:lpstr>History</vt:lpstr>
      <vt:lpstr>Data Base</vt:lpstr>
      <vt:lpstr>Relational Database</vt:lpstr>
      <vt:lpstr>PowerPoint Presentation</vt:lpstr>
      <vt:lpstr>What is N0SQL?</vt:lpstr>
      <vt:lpstr>Where to use NOSQL?</vt:lpstr>
      <vt:lpstr>Other NoSQL 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Senthil Raja</dc:creator>
  <cp:lastModifiedBy>SARAVANAN R</cp:lastModifiedBy>
  <cp:revision>428</cp:revision>
  <dcterms:modified xsi:type="dcterms:W3CDTF">2020-02-29T14:26:22Z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D4E44829-E944-4311-9335-E304E7815942</vt:lpwstr>
  </property>
  <property fmtid="{D5CDD505-2E9C-101B-9397-08002B2CF9AE}" pid="3" name="ArticulatePath">
    <vt:lpwstr>ITIL4_M5_SB</vt:lpwstr>
  </property>
  <property fmtid="{D5CDD505-2E9C-101B-9397-08002B2CF9AE}" pid="4" name="ContentTypeId">
    <vt:lpwstr>0x01010084A3E126D6F4C34FAE34988D34BB2D48</vt:lpwstr>
  </property>
</Properties>
</file>